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7" r:id="rId4"/>
    <p:sldId id="268" r:id="rId5"/>
    <p:sldId id="261" r:id="rId6"/>
    <p:sldId id="263" r:id="rId7"/>
    <p:sldId id="262" r:id="rId8"/>
    <p:sldId id="269" r:id="rId9"/>
    <p:sldId id="272" r:id="rId10"/>
    <p:sldId id="270" r:id="rId11"/>
    <p:sldId id="271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66"/>
    <a:srgbClr val="FF5050"/>
    <a:srgbClr val="003300"/>
    <a:srgbClr val="003366"/>
    <a:srgbClr val="FF3300"/>
    <a:srgbClr val="FF6600"/>
    <a:srgbClr val="FF66FF"/>
    <a:srgbClr val="FF66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80F1F-19B5-481F-B1CE-6B5795DFE8F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E17FD-D2B1-4B9B-B028-5E8DDF510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19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E17FD-D2B1-4B9B-B028-5E8DDF510D16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62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371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2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33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23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97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81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35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47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20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28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66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6CF7F-1189-425D-A558-1A7247915B6B}" type="datetimeFigureOut">
              <a:rPr lang="it-IT" smtClean="0"/>
              <a:t>16/11/2019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4B959-E30E-4133-8384-85AA699B6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63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52340" y="562709"/>
            <a:ext cx="9450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 smtClean="0">
                <a:solidFill>
                  <a:schemeClr val="bg1"/>
                </a:solidFill>
              </a:rPr>
              <a:t>2°</a:t>
            </a:r>
          </a:p>
          <a:p>
            <a:r>
              <a:rPr lang="it-IT" sz="6000" b="1" dirty="0" smtClean="0">
                <a:solidFill>
                  <a:schemeClr val="bg1"/>
                </a:solidFill>
              </a:rPr>
              <a:t>INCONTRO</a:t>
            </a:r>
          </a:p>
          <a:p>
            <a:pPr algn="r"/>
            <a:r>
              <a:rPr lang="it-IT" sz="6000" b="1" dirty="0" smtClean="0">
                <a:solidFill>
                  <a:srgbClr val="92D050"/>
                </a:solidFill>
              </a:rPr>
              <a:t>CORSO DI</a:t>
            </a:r>
          </a:p>
          <a:p>
            <a:pPr algn="r"/>
            <a:r>
              <a:rPr lang="it-IT" sz="6000" b="1" dirty="0" smtClean="0">
                <a:solidFill>
                  <a:srgbClr val="FF0000"/>
                </a:solidFill>
              </a:rPr>
              <a:t> COACHING</a:t>
            </a:r>
            <a:endParaRPr lang="it-IT" sz="60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44442" y="6033743"/>
            <a:ext cx="419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err="1" smtClean="0">
                <a:solidFill>
                  <a:srgbClr val="FF0000"/>
                </a:solidFill>
              </a:rPr>
              <a:t>incambiamento.blog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2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348961" y="241545"/>
            <a:ext cx="5725551" cy="707886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</a:rPr>
              <a:t>RIEPILOGO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62962" y="3558366"/>
            <a:ext cx="469860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COME FARE </a:t>
            </a:r>
            <a:r>
              <a:rPr lang="it-IT" sz="3600" b="1" dirty="0" smtClean="0">
                <a:solidFill>
                  <a:srgbClr val="006600"/>
                </a:solidFill>
              </a:rPr>
              <a:t>GOAL</a:t>
            </a:r>
            <a:r>
              <a:rPr lang="it-IT" sz="3200" b="1" dirty="0" smtClean="0"/>
              <a:t> </a:t>
            </a:r>
          </a:p>
          <a:p>
            <a:pPr algn="ctr"/>
            <a:r>
              <a:rPr lang="it-IT" sz="3200" b="1" dirty="0" smtClean="0"/>
              <a:t>(</a:t>
            </a:r>
            <a:r>
              <a:rPr lang="it-IT" sz="3600" b="1" dirty="0" smtClean="0">
                <a:solidFill>
                  <a:srgbClr val="006600"/>
                </a:solidFill>
              </a:rPr>
              <a:t>G</a:t>
            </a:r>
            <a:r>
              <a:rPr lang="it-IT" sz="3200" b="1" dirty="0" smtClean="0"/>
              <a:t> DEL GROW MODEL) </a:t>
            </a:r>
            <a:endParaRPr lang="it-IT" sz="32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2795" y="2283013"/>
            <a:ext cx="5598941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800" b="1" dirty="0" smtClean="0">
                <a:solidFill>
                  <a:srgbClr val="800080"/>
                </a:solidFill>
              </a:rPr>
              <a:t>OBIETTIVO BEN FORMATO</a:t>
            </a:r>
          </a:p>
          <a:p>
            <a:pPr algn="ctr"/>
            <a:r>
              <a:rPr lang="it-IT" sz="3800" b="1" i="1" dirty="0" smtClean="0">
                <a:solidFill>
                  <a:srgbClr val="000099"/>
                </a:solidFill>
              </a:rPr>
              <a:t>ovvero</a:t>
            </a:r>
            <a:endParaRPr lang="it-IT" sz="3800" b="1" i="1" dirty="0">
              <a:solidFill>
                <a:srgbClr val="000099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357403" y="1678483"/>
            <a:ext cx="23915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3300"/>
                </a:solidFill>
              </a:rPr>
              <a:t>SMART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/>
              <a:t> +</a:t>
            </a:r>
            <a:r>
              <a:rPr lang="it-IT" sz="4000" dirty="0" smtClean="0"/>
              <a:t> </a:t>
            </a:r>
            <a:endParaRPr lang="it-IT" sz="40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814608" y="3190954"/>
            <a:ext cx="507673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2060"/>
                </a:solidFill>
              </a:rPr>
              <a:t>ESPRESSO IN POSITIVO</a:t>
            </a:r>
            <a:endParaRPr lang="it-IT" sz="4000" b="1" dirty="0">
              <a:solidFill>
                <a:srgbClr val="00206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814608" y="4061421"/>
            <a:ext cx="267085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sz="4000" b="1" dirty="0" smtClean="0">
                <a:solidFill>
                  <a:srgbClr val="006600"/>
                </a:solidFill>
              </a:rPr>
              <a:t>ECOLOGICO</a:t>
            </a:r>
            <a:endParaRPr lang="it-IT" sz="4000" b="1" dirty="0">
              <a:solidFill>
                <a:srgbClr val="0066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800540" y="4878480"/>
            <a:ext cx="4211409" cy="132343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sz="4000" b="1" dirty="0" smtClean="0">
                <a:solidFill>
                  <a:srgbClr val="660066"/>
                </a:solidFill>
              </a:rPr>
              <a:t>SENSORIALMENTE </a:t>
            </a:r>
          </a:p>
          <a:p>
            <a:r>
              <a:rPr lang="it-IT" sz="4000" b="1" dirty="0" smtClean="0">
                <a:solidFill>
                  <a:srgbClr val="660066"/>
                </a:solidFill>
              </a:rPr>
              <a:t>BASATO</a:t>
            </a:r>
            <a:endParaRPr lang="it-IT" sz="4000" b="1" dirty="0">
              <a:solidFill>
                <a:srgbClr val="660066"/>
              </a:solidFill>
            </a:endParaRPr>
          </a:p>
        </p:txBody>
      </p:sp>
      <p:cxnSp>
        <p:nvCxnSpPr>
          <p:cNvPr id="15" name="Connettore 2 14"/>
          <p:cNvCxnSpPr/>
          <p:nvPr/>
        </p:nvCxnSpPr>
        <p:spPr>
          <a:xfrm>
            <a:off x="8525022" y="2386369"/>
            <a:ext cx="0" cy="655920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7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489980"/>
            <a:ext cx="7357402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rgbClr val="003300"/>
                </a:solidFill>
                <a:latin typeface="Arial Rounded MT Bold" panose="020F0704030504030204" pitchFamily="34" charset="0"/>
              </a:rPr>
              <a:t>Chi non tira in porta,</a:t>
            </a:r>
          </a:p>
          <a:p>
            <a:pPr algn="ctr"/>
            <a:r>
              <a:rPr lang="it-IT" sz="5400" b="1" dirty="0" smtClean="0">
                <a:solidFill>
                  <a:srgbClr val="003300"/>
                </a:solidFill>
                <a:latin typeface="Arial Rounded MT Bold" panose="020F0704030504030204" pitchFamily="34" charset="0"/>
              </a:rPr>
              <a:t>non segna</a:t>
            </a:r>
          </a:p>
          <a:p>
            <a:pPr algn="ctr"/>
            <a:endParaRPr lang="it-IT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it-IT" sz="2800" b="1" dirty="0" smtClean="0">
                <a:solidFill>
                  <a:srgbClr val="003300"/>
                </a:solidFill>
                <a:latin typeface="Arial Rounded MT Bold" panose="020F0704030504030204" pitchFamily="34" charset="0"/>
              </a:rPr>
              <a:t>Vujadin </a:t>
            </a:r>
            <a:r>
              <a:rPr lang="it-IT" sz="2800" b="1" dirty="0" err="1" smtClean="0">
                <a:solidFill>
                  <a:srgbClr val="003300"/>
                </a:solidFill>
                <a:latin typeface="Arial Rounded MT Bold" panose="020F0704030504030204" pitchFamily="34" charset="0"/>
              </a:rPr>
              <a:t>Boškov</a:t>
            </a:r>
            <a:endParaRPr lang="it-IT" sz="2800" b="1" dirty="0">
              <a:solidFill>
                <a:srgbClr val="0033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01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15" y="54000"/>
            <a:ext cx="10373820" cy="6804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72529" y="302510"/>
            <a:ext cx="4740812" cy="707886"/>
          </a:xfrm>
          <a:prstGeom prst="rect">
            <a:avLst/>
          </a:prstGeom>
          <a:gradFill>
            <a:gsLst>
              <a:gs pos="91000">
                <a:schemeClr val="accent1">
                  <a:lumMod val="5000"/>
                  <a:lumOff val="95000"/>
                </a:schemeClr>
              </a:gs>
              <a:gs pos="100000">
                <a:srgbClr val="006600"/>
              </a:gs>
              <a:gs pos="7000">
                <a:schemeClr val="bg1"/>
              </a:gs>
              <a:gs pos="0">
                <a:srgbClr val="00B050"/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accent5">
                    <a:lumMod val="75000"/>
                  </a:schemeClr>
                </a:solidFill>
              </a:rPr>
              <a:t>GROW MODEL</a:t>
            </a:r>
            <a:endParaRPr lang="it-IT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64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chemeClr val="accent1">
                <a:lumMod val="5000"/>
                <a:lumOff val="95000"/>
              </a:schemeClr>
            </a:gs>
            <a:gs pos="100000">
              <a:srgbClr val="006600"/>
            </a:gs>
            <a:gs pos="7000">
              <a:schemeClr val="bg1"/>
            </a:gs>
            <a:gs pos="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94498071_640 - Cop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337625"/>
            <a:ext cx="2222695" cy="60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160541" y="253219"/>
            <a:ext cx="8318696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it-IT" sz="3100" b="1" dirty="0" smtClean="0">
              <a:latin typeface="Century Gothic" panose="020B0502020202020204" pitchFamily="34" charset="0"/>
              <a:ea typeface="Times New Roman" panose="02020603050405020304" pitchFamily="18" charset="0"/>
              <a:cs typeface="TimesNewRomanPS-ItalicMT"/>
            </a:endParaRPr>
          </a:p>
          <a:p>
            <a:pPr algn="just">
              <a:lnSpc>
                <a:spcPct val="150000"/>
              </a:lnSpc>
            </a:pPr>
            <a:r>
              <a:rPr lang="it-IT" sz="3100" b="1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“</a:t>
            </a:r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Goal/</a:t>
            </a:r>
            <a:r>
              <a:rPr lang="it-IT" sz="3600" b="1" dirty="0" err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goals</a:t>
            </a:r>
            <a:r>
              <a:rPr lang="it-IT" sz="3100" b="1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”, = </a:t>
            </a:r>
            <a:r>
              <a:rPr lang="it-IT" sz="3100" b="1" u="sng" dirty="0" smtClean="0">
                <a:solidFill>
                  <a:srgbClr val="0066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STATO DESIDERATO (SD)</a:t>
            </a:r>
            <a:r>
              <a:rPr lang="it-IT" sz="3100" b="1" dirty="0" smtClean="0">
                <a:solidFill>
                  <a:srgbClr val="0066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  </a:t>
            </a:r>
            <a:r>
              <a:rPr lang="it-IT" sz="3100" b="1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del </a:t>
            </a:r>
            <a:r>
              <a:rPr lang="it-IT" sz="3100" b="1" dirty="0" err="1" smtClean="0"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Coachee</a:t>
            </a:r>
            <a:r>
              <a:rPr lang="it-IT" sz="3100" b="1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NewRomanPS-ItalicMT"/>
              </a:rPr>
              <a:t>. </a:t>
            </a:r>
          </a:p>
          <a:p>
            <a:endParaRPr lang="it-IT" sz="32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3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Il Coach gli pone le </a:t>
            </a:r>
            <a:r>
              <a:rPr lang="it-IT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domande:</a:t>
            </a:r>
          </a:p>
          <a:p>
            <a:pPr algn="ctr">
              <a:lnSpc>
                <a:spcPct val="150000"/>
              </a:lnSpc>
            </a:pPr>
            <a:r>
              <a:rPr lang="it-IT" sz="3400" b="1" i="1" dirty="0" smtClean="0">
                <a:latin typeface="Century Gothic" panose="020B0502020202020204" pitchFamily="34" charset="0"/>
              </a:rPr>
              <a:t>cosa desideri? </a:t>
            </a:r>
            <a:r>
              <a:rPr lang="it-IT" sz="3400" b="1" i="1" dirty="0">
                <a:latin typeface="Century Gothic" panose="020B0502020202020204" pitchFamily="34" charset="0"/>
              </a:rPr>
              <a:t>cosa </a:t>
            </a:r>
            <a:r>
              <a:rPr lang="it-IT" sz="3400" b="1" i="1" dirty="0" smtClean="0">
                <a:latin typeface="Century Gothic" panose="020B0502020202020204" pitchFamily="34" charset="0"/>
              </a:rPr>
              <a:t>ti </a:t>
            </a:r>
            <a:r>
              <a:rPr lang="it-IT" sz="3400" b="1" i="1" dirty="0">
                <a:latin typeface="Century Gothic" panose="020B0502020202020204" pitchFamily="34" charset="0"/>
              </a:rPr>
              <a:t>attira? </a:t>
            </a:r>
          </a:p>
          <a:p>
            <a:pPr algn="ctr">
              <a:lnSpc>
                <a:spcPct val="150000"/>
              </a:lnSpc>
            </a:pPr>
            <a:r>
              <a:rPr lang="it-IT" sz="3400" b="1" i="1" dirty="0">
                <a:latin typeface="Century Gothic" panose="020B0502020202020204" pitchFamily="34" charset="0"/>
              </a:rPr>
              <a:t>cosa </a:t>
            </a:r>
            <a:r>
              <a:rPr lang="it-IT" sz="3400" b="1" i="1" dirty="0" smtClean="0">
                <a:latin typeface="Century Gothic" panose="020B0502020202020204" pitchFamily="34" charset="0"/>
              </a:rPr>
              <a:t>ti </a:t>
            </a:r>
            <a:r>
              <a:rPr lang="it-IT" sz="3400" b="1" i="1" dirty="0">
                <a:latin typeface="Century Gothic" panose="020B0502020202020204" pitchFamily="34" charset="0"/>
              </a:rPr>
              <a:t>appassiona? </a:t>
            </a:r>
            <a:endParaRPr lang="it-IT" sz="3400" b="1" i="1" dirty="0" smtClean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sz="3400" b="1" i="1" dirty="0" smtClean="0">
                <a:latin typeface="Century Gothic" panose="020B0502020202020204" pitchFamily="34" charset="0"/>
              </a:rPr>
              <a:t>cosa ti rende vivo?</a:t>
            </a:r>
          </a:p>
          <a:p>
            <a:pPr algn="just">
              <a:lnSpc>
                <a:spcPct val="150000"/>
              </a:lnSpc>
            </a:pPr>
            <a:endParaRPr lang="it-IT" sz="3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44" y="1356377"/>
            <a:ext cx="7992000" cy="5328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056396" y="351692"/>
            <a:ext cx="6274190" cy="769441"/>
          </a:xfrm>
          <a:prstGeom prst="rect">
            <a:avLst/>
          </a:prstGeom>
          <a:solidFill>
            <a:srgbClr val="FF4F2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COME FARE GOAL?</a:t>
            </a:r>
            <a:endParaRPr lang="it-I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0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463040" y="0"/>
            <a:ext cx="928467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C00000"/>
                </a:solidFill>
              </a:rPr>
              <a:t>OBIETTIVO BEN FORMATO</a:t>
            </a:r>
            <a:endParaRPr lang="it-IT" sz="4800" b="1" dirty="0">
              <a:solidFill>
                <a:srgbClr val="C0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309295" y="4628271"/>
            <a:ext cx="287684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b="1" i="1" dirty="0" smtClean="0">
                <a:solidFill>
                  <a:srgbClr val="660033"/>
                </a:solidFill>
              </a:rPr>
              <a:t>Temporalmente </a:t>
            </a:r>
          </a:p>
          <a:p>
            <a:pPr algn="ctr"/>
            <a:r>
              <a:rPr lang="it-IT" sz="3200" b="1" i="1" dirty="0" smtClean="0">
                <a:solidFill>
                  <a:srgbClr val="660033"/>
                </a:solidFill>
              </a:rPr>
              <a:t>definito</a:t>
            </a:r>
            <a:endParaRPr lang="it-IT" sz="3200" b="1" i="1" dirty="0">
              <a:solidFill>
                <a:srgbClr val="660033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22166" y="4628271"/>
            <a:ext cx="195540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>
                <a:solidFill>
                  <a:srgbClr val="C00000"/>
                </a:solidFill>
              </a:rPr>
              <a:t>Attuabile</a:t>
            </a:r>
            <a:endParaRPr lang="it-IT" sz="3200" b="1" i="1" dirty="0">
              <a:solidFill>
                <a:srgbClr val="C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366715" y="4628271"/>
            <a:ext cx="176440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>
                <a:solidFill>
                  <a:srgbClr val="CC3300"/>
                </a:solidFill>
              </a:rPr>
              <a:t>Rilevante</a:t>
            </a:r>
            <a:endParaRPr lang="it-IT" sz="3200" b="1" i="1" dirty="0">
              <a:solidFill>
                <a:srgbClr val="CC33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3031" y="4739425"/>
            <a:ext cx="16871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b="1" i="1" dirty="0" smtClean="0">
                <a:solidFill>
                  <a:srgbClr val="C00000"/>
                </a:solidFill>
              </a:rPr>
              <a:t>Specifico</a:t>
            </a:r>
            <a:endParaRPr lang="it-IT" sz="3200" b="1" i="1" dirty="0">
              <a:solidFill>
                <a:srgbClr val="C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56522" y="4739425"/>
            <a:ext cx="199285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solidFill>
                  <a:srgbClr val="C00000"/>
                </a:solidFill>
              </a:rPr>
              <a:t>Misurabile</a:t>
            </a:r>
            <a:endParaRPr lang="it-IT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0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chemeClr val="accent1">
                <a:lumMod val="5000"/>
                <a:lumOff val="95000"/>
              </a:schemeClr>
            </a:gs>
            <a:gs pos="100000">
              <a:schemeClr val="accent4">
                <a:lumMod val="60000"/>
                <a:lumOff val="40000"/>
              </a:schemeClr>
            </a:gs>
            <a:gs pos="7000">
              <a:schemeClr val="bg1"/>
            </a:gs>
            <a:gs pos="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1853"/>
              </p:ext>
            </p:extLst>
          </p:nvPr>
        </p:nvGraphicFramePr>
        <p:xfrm>
          <a:off x="1" y="936467"/>
          <a:ext cx="12191999" cy="578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55212"/>
                <a:gridCol w="6536787"/>
              </a:tblGrid>
              <a:tr h="734335">
                <a:tc>
                  <a:txBody>
                    <a:bodyPr/>
                    <a:lstStyle/>
                    <a:p>
                      <a:r>
                        <a:rPr lang="it-IT" sz="4800" b="1" dirty="0" smtClean="0">
                          <a:solidFill>
                            <a:srgbClr val="C00000"/>
                          </a:solidFill>
                        </a:rPr>
                        <a:t>Specifico</a:t>
                      </a:r>
                      <a:endParaRPr lang="it-IT" sz="4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000" b="1" dirty="0" smtClean="0"/>
                        <a:t>Cosa voglio</a:t>
                      </a:r>
                      <a:r>
                        <a:rPr lang="it-IT" sz="3000" b="1" baseline="0" dirty="0" smtClean="0"/>
                        <a:t> </a:t>
                      </a:r>
                      <a:r>
                        <a:rPr lang="it-IT" sz="3000" b="1" baseline="0" dirty="0" smtClean="0">
                          <a:solidFill>
                            <a:srgbClr val="FF3300"/>
                          </a:solidFill>
                        </a:rPr>
                        <a:t>precisamente</a:t>
                      </a:r>
                      <a:r>
                        <a:rPr lang="it-IT" sz="3000" b="1" baseline="0" dirty="0" smtClean="0"/>
                        <a:t>?</a:t>
                      </a:r>
                      <a:endParaRPr lang="it-IT" sz="3000" b="1" dirty="0"/>
                    </a:p>
                  </a:txBody>
                  <a:tcPr/>
                </a:tc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 smtClean="0">
                          <a:solidFill>
                            <a:srgbClr val="FFC000"/>
                          </a:solidFill>
                        </a:rPr>
                        <a:t>Misurabile</a:t>
                      </a:r>
                      <a:endParaRPr lang="it-IT" sz="4800" b="1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3000" b="1" dirty="0" smtClean="0"/>
                        <a:t>Come puoi </a:t>
                      </a:r>
                      <a:r>
                        <a:rPr lang="it-IT" sz="3000" b="1" dirty="0" smtClean="0">
                          <a:solidFill>
                            <a:srgbClr val="FF3300"/>
                          </a:solidFill>
                        </a:rPr>
                        <a:t>verificare</a:t>
                      </a:r>
                      <a:r>
                        <a:rPr lang="it-IT" sz="3000" b="1" baseline="0" dirty="0" smtClean="0"/>
                        <a:t> che stai raggiungendo l’obiettivo?</a:t>
                      </a:r>
                      <a:endParaRPr lang="it-IT" sz="3000" b="1" dirty="0"/>
                    </a:p>
                  </a:txBody>
                  <a:tcPr/>
                </a:tc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 smtClean="0">
                          <a:solidFill>
                            <a:srgbClr val="FF9933"/>
                          </a:solidFill>
                        </a:rPr>
                        <a:t>Attuabile/Accessibile</a:t>
                      </a:r>
                      <a:endParaRPr lang="it-IT" sz="4800" b="1" dirty="0">
                        <a:solidFill>
                          <a:srgbClr val="FF993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base alle </a:t>
                      </a:r>
                      <a:r>
                        <a:rPr lang="it-IT" sz="2800" b="1" i="0" kern="1200" dirty="0" smtClean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 risorse </a:t>
                      </a:r>
                      <a:r>
                        <a:rPr lang="it-IT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per quello che è sotto </a:t>
                      </a:r>
                      <a:r>
                        <a:rPr lang="it-IT" sz="2800" b="1" i="0" kern="1200" dirty="0" smtClean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tua responsabilità</a:t>
                      </a:r>
                      <a:r>
                        <a:rPr lang="it-IT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è raggiungibile? </a:t>
                      </a:r>
                    </a:p>
                    <a:p>
                      <a:pPr algn="just"/>
                      <a:endParaRPr lang="it-IT" b="1" dirty="0"/>
                    </a:p>
                  </a:txBody>
                  <a:tcPr/>
                </a:tc>
              </a:tr>
              <a:tr h="1240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800" b="1" dirty="0" smtClean="0">
                          <a:solidFill>
                            <a:srgbClr val="FF3300"/>
                          </a:solidFill>
                        </a:rPr>
                        <a:t>Rilevante</a:t>
                      </a:r>
                      <a:endParaRPr lang="it-IT" sz="4800" b="1" dirty="0">
                        <a:solidFill>
                          <a:srgbClr val="FF33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Quanto è </a:t>
                      </a:r>
                      <a:r>
                        <a:rPr lang="it-IT" sz="2800" b="1" i="0" kern="1200" dirty="0" smtClean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importante per te </a:t>
                      </a:r>
                      <a:r>
                        <a:rPr lang="it-IT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raggiungerlo, su una scala da 1 a 10, ad esempio?</a:t>
                      </a:r>
                      <a:endParaRPr lang="it-IT" sz="2800" b="1" i="0" dirty="0"/>
                    </a:p>
                  </a:txBody>
                  <a:tcPr/>
                </a:tc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 smtClean="0">
                          <a:solidFill>
                            <a:srgbClr val="003366"/>
                          </a:solidFill>
                        </a:rPr>
                        <a:t>Temporizzato</a:t>
                      </a:r>
                      <a:endParaRPr lang="it-IT" sz="4800" b="1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800" b="1" dirty="0" smtClean="0"/>
                        <a:t>Che scadenza, </a:t>
                      </a:r>
                      <a:r>
                        <a:rPr lang="it-IT" sz="2800" b="1" dirty="0" smtClean="0">
                          <a:solidFill>
                            <a:srgbClr val="FF3300"/>
                          </a:solidFill>
                        </a:rPr>
                        <a:t>in quanto tempo </a:t>
                      </a:r>
                      <a:r>
                        <a:rPr lang="it-IT" sz="2800" b="1" dirty="0" smtClean="0"/>
                        <a:t>(data) vuoi raggiungere l’obiettivo?</a:t>
                      </a:r>
                      <a:endParaRPr lang="it-IT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589649" y="0"/>
            <a:ext cx="8637563" cy="61555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 smtClean="0">
                <a:solidFill>
                  <a:schemeClr val="bg1"/>
                </a:solidFill>
              </a:rPr>
              <a:t>DOMANDE DELLO SMART</a:t>
            </a:r>
            <a:endParaRPr lang="it-IT" sz="3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4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chemeClr val="accent1">
                <a:lumMod val="5000"/>
                <a:lumOff val="95000"/>
              </a:schemeClr>
            </a:gs>
            <a:gs pos="100000">
              <a:srgbClr val="FF00FF"/>
            </a:gs>
            <a:gs pos="8000">
              <a:schemeClr val="bg1"/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837"/>
            <a:ext cx="6312116" cy="6228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987368" y="97016"/>
            <a:ext cx="5017476" cy="65556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1.</a:t>
            </a:r>
            <a:r>
              <a:rPr lang="it-IT" sz="4400" dirty="0" smtClean="0"/>
              <a:t> </a:t>
            </a:r>
            <a:r>
              <a:rPr lang="it-IT" sz="4800" b="1" dirty="0" smtClean="0">
                <a:solidFill>
                  <a:srgbClr val="FF00FF"/>
                </a:solidFill>
              </a:rPr>
              <a:t>ESPRESSO IN POSITIVO</a:t>
            </a:r>
          </a:p>
          <a:p>
            <a:endParaRPr lang="it-IT" sz="4800" b="1" dirty="0"/>
          </a:p>
          <a:p>
            <a:r>
              <a:rPr lang="it-IT" sz="4800" b="1" dirty="0" smtClean="0"/>
              <a:t>2. </a:t>
            </a:r>
            <a:r>
              <a:rPr lang="it-IT" sz="4800" b="1" dirty="0" smtClean="0">
                <a:solidFill>
                  <a:srgbClr val="008000"/>
                </a:solidFill>
              </a:rPr>
              <a:t>ECOLOGICO</a:t>
            </a:r>
          </a:p>
          <a:p>
            <a:endParaRPr lang="it-IT" sz="4800" b="1" dirty="0" smtClean="0"/>
          </a:p>
          <a:p>
            <a:r>
              <a:rPr lang="it-IT" sz="4800" b="1" dirty="0" smtClean="0"/>
              <a:t>3. </a:t>
            </a:r>
            <a:r>
              <a:rPr lang="it-IT" sz="4800" b="1" dirty="0" smtClean="0">
                <a:solidFill>
                  <a:srgbClr val="0070C0"/>
                </a:solidFill>
              </a:rPr>
              <a:t>SENSORIALMENTE BASATO </a:t>
            </a:r>
            <a:endParaRPr lang="it-IT" b="1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 flipH="1">
            <a:off x="2011680" y="4278020"/>
            <a:ext cx="3713870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chemeClr val="bg1"/>
                </a:solidFill>
                <a:latin typeface="Modern No. 20" panose="02070704070505020303" pitchFamily="18" charset="0"/>
                <a:cs typeface="David CLM" panose="02000603000000000000" pitchFamily="2" charset="-79"/>
              </a:rPr>
              <a:t>ILEVANTE</a:t>
            </a:r>
            <a:endParaRPr lang="it-IT" sz="4400" b="1" dirty="0">
              <a:solidFill>
                <a:schemeClr val="bg1"/>
              </a:solidFill>
              <a:latin typeface="Modern No. 20" panose="02070704070505020303" pitchFamily="18" charset="0"/>
              <a:cs typeface="David CLM" panose="02000603000000000000" pitchFamily="2" charset="-79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11565" y="3078256"/>
            <a:ext cx="3351394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Modern No. 20" panose="02070704070505020303" pitchFamily="18" charset="0"/>
              </a:rPr>
              <a:t>TTUABILE</a:t>
            </a:r>
            <a:endParaRPr lang="it-IT" sz="4400" dirty="0">
              <a:solidFill>
                <a:schemeClr val="bg1"/>
              </a:solidFill>
              <a:latin typeface="Modern No. 20" panose="020707040705050203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26185" y="2616591"/>
            <a:ext cx="64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/>
              <a:t>e</a:t>
            </a: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22061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000">
              <a:schemeClr val="bg1"/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21593" r="15556" b="1137"/>
          <a:stretch/>
        </p:blipFill>
        <p:spPr>
          <a:xfrm>
            <a:off x="884216" y="244215"/>
            <a:ext cx="1958816" cy="180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1" y="2472469"/>
            <a:ext cx="1980000" cy="1980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16" y="4945110"/>
            <a:ext cx="2043360" cy="15480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320467" y="305621"/>
            <a:ext cx="4888518" cy="615553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it-IT" sz="3400" b="1" dirty="0" smtClean="0">
                <a:solidFill>
                  <a:schemeClr val="bg1"/>
                </a:solidFill>
              </a:rPr>
              <a:t> ESPRESSO IN POSITIVO:</a:t>
            </a:r>
            <a:endParaRPr lang="it-IT" sz="3400" b="1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528855" y="1084787"/>
            <a:ext cx="763965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400" b="1" i="1" dirty="0" smtClean="0"/>
              <a:t>‘Voglio’ </a:t>
            </a:r>
            <a:r>
              <a:rPr lang="it-IT" sz="3200" b="1" dirty="0"/>
              <a:t>invece </a:t>
            </a:r>
            <a:r>
              <a:rPr lang="it-IT" sz="3200" b="1" dirty="0" smtClean="0"/>
              <a:t>di: </a:t>
            </a:r>
            <a:r>
              <a:rPr lang="it-IT" sz="3400" b="1" i="1" dirty="0"/>
              <a:t>‘non voglio</a:t>
            </a:r>
            <a:r>
              <a:rPr lang="it-IT" sz="3400" b="1" i="1" dirty="0" smtClean="0"/>
              <a:t>’ </a:t>
            </a:r>
            <a:r>
              <a:rPr lang="it-IT" sz="3400" b="1" dirty="0" smtClean="0"/>
              <a:t>o di </a:t>
            </a:r>
            <a:r>
              <a:rPr lang="it-IT" sz="3400" b="1" i="1" dirty="0" smtClean="0"/>
              <a:t>‘vorrei’</a:t>
            </a:r>
            <a:endParaRPr lang="it-IT" sz="3400" b="1" i="1" dirty="0"/>
          </a:p>
        </p:txBody>
      </p:sp>
      <p:sp>
        <p:nvSpPr>
          <p:cNvPr id="9" name="Rettangolo 8"/>
          <p:cNvSpPr/>
          <p:nvPr/>
        </p:nvSpPr>
        <p:spPr>
          <a:xfrm>
            <a:off x="2516467" y="2472469"/>
            <a:ext cx="4089902" cy="615553"/>
          </a:xfrm>
          <a:prstGeom prst="rect">
            <a:avLst/>
          </a:prstGeom>
          <a:solidFill>
            <a:srgbClr val="006600"/>
          </a:solidFill>
        </p:spPr>
        <p:txBody>
          <a:bodyPr wrap="none">
            <a:spAutoFit/>
          </a:bodyPr>
          <a:lstStyle/>
          <a:p>
            <a:r>
              <a:rPr lang="it-IT" sz="3400" b="1" dirty="0" smtClean="0">
                <a:solidFill>
                  <a:srgbClr val="FFFF00"/>
                </a:solidFill>
              </a:rPr>
              <a:t>2.</a:t>
            </a:r>
            <a:r>
              <a:rPr lang="it-IT" sz="3200" b="1" dirty="0" smtClean="0">
                <a:solidFill>
                  <a:srgbClr val="FFFF00"/>
                </a:solidFill>
              </a:rPr>
              <a:t> </a:t>
            </a:r>
            <a:r>
              <a:rPr lang="it-IT" sz="3400" b="1" dirty="0" smtClean="0">
                <a:solidFill>
                  <a:srgbClr val="FFFF00"/>
                </a:solidFill>
              </a:rPr>
              <a:t>ECOLOGICO/ETICO:</a:t>
            </a:r>
            <a:endParaRPr lang="it-IT" sz="3400" b="1" dirty="0">
              <a:solidFill>
                <a:srgbClr val="FFFF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82225" y="3183209"/>
            <a:ext cx="930977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400" b="1" i="1" dirty="0"/>
              <a:t>È in linea con i miei valori? </a:t>
            </a:r>
          </a:p>
          <a:p>
            <a:pPr algn="just"/>
            <a:r>
              <a:rPr lang="it-IT" sz="3400" b="1" i="1" dirty="0"/>
              <a:t>Che cosa succede a te? Che cosa succede agli altri?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320467" y="4823688"/>
            <a:ext cx="5605189" cy="615553"/>
          </a:xfrm>
          <a:prstGeom prst="rect">
            <a:avLst/>
          </a:prstGeom>
          <a:solidFill>
            <a:srgbClr val="FF00FF"/>
          </a:solidFill>
        </p:spPr>
        <p:txBody>
          <a:bodyPr wrap="none">
            <a:spAutoFit/>
          </a:bodyPr>
          <a:lstStyle/>
          <a:p>
            <a:r>
              <a:rPr lang="it-IT" sz="3400" b="1" dirty="0" smtClean="0">
                <a:solidFill>
                  <a:srgbClr val="FFFF00"/>
                </a:solidFill>
              </a:rPr>
              <a:t>3. SENSORIALMENTE BASATO:</a:t>
            </a:r>
            <a:endParaRPr lang="it-IT" sz="3400" b="1" dirty="0">
              <a:solidFill>
                <a:srgbClr val="FFFF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751696" y="5546724"/>
            <a:ext cx="80792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400" b="1" i="1" dirty="0"/>
              <a:t>Quando l’avrai ottenuto, </a:t>
            </a:r>
            <a:r>
              <a:rPr lang="it-IT" sz="3400" b="1" i="1" dirty="0" smtClean="0"/>
              <a:t>come ti vedrai,</a:t>
            </a:r>
          </a:p>
          <a:p>
            <a:pPr algn="just"/>
            <a:r>
              <a:rPr lang="it-IT" sz="3400" b="1" i="1" dirty="0" smtClean="0"/>
              <a:t>cosa </a:t>
            </a:r>
            <a:r>
              <a:rPr lang="it-IT" sz="3400" b="1" i="1" dirty="0"/>
              <a:t>vedrai, </a:t>
            </a:r>
            <a:r>
              <a:rPr lang="it-IT" sz="3400" b="1" i="1" dirty="0" smtClean="0"/>
              <a:t>cosa </a:t>
            </a:r>
            <a:r>
              <a:rPr lang="it-IT" sz="3400" b="1" i="1" dirty="0"/>
              <a:t>ascolterai, cosa sentirai?</a:t>
            </a:r>
          </a:p>
        </p:txBody>
      </p:sp>
    </p:spTree>
    <p:extLst>
      <p:ext uri="{BB962C8B-B14F-4D97-AF65-F5344CB8AC3E}">
        <p14:creationId xmlns:p14="http://schemas.microsoft.com/office/powerpoint/2010/main" val="406639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55742" y="661181"/>
            <a:ext cx="578182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5400" dirty="0" smtClean="0">
                <a:solidFill>
                  <a:srgbClr val="FF0000"/>
                </a:solidFill>
                <a:latin typeface="Britannic Bold" panose="020B0903060703020204" pitchFamily="34" charset="0"/>
              </a:rPr>
              <a:t>Esercizio</a:t>
            </a:r>
            <a:endParaRPr lang="it-IT" sz="5400" dirty="0">
              <a:solidFill>
                <a:srgbClr val="FF0000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321170" y="2307101"/>
            <a:ext cx="704791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003300"/>
                </a:solidFill>
              </a:rPr>
              <a:t>Definisci il tuo obietto secondo:</a:t>
            </a:r>
          </a:p>
          <a:p>
            <a:r>
              <a:rPr lang="it-IT" sz="6000" b="1" dirty="0" smtClean="0">
                <a:solidFill>
                  <a:srgbClr val="C00000"/>
                </a:solidFill>
              </a:rPr>
              <a:t>           </a:t>
            </a:r>
            <a:r>
              <a:rPr lang="it-IT" sz="6000" b="1" dirty="0" smtClean="0">
                <a:solidFill>
                  <a:srgbClr val="003300"/>
                </a:solidFill>
              </a:rPr>
              <a:t> lo </a:t>
            </a:r>
            <a:r>
              <a:rPr lang="it-IT" sz="6000" b="1" dirty="0" smtClean="0">
                <a:solidFill>
                  <a:srgbClr val="C00000"/>
                </a:solidFill>
              </a:rPr>
              <a:t>S</a:t>
            </a:r>
            <a:r>
              <a:rPr lang="it-IT" sz="6000" b="1" dirty="0" smtClean="0">
                <a:solidFill>
                  <a:srgbClr val="FFC000"/>
                </a:solidFill>
              </a:rPr>
              <a:t>M</a:t>
            </a:r>
            <a:r>
              <a:rPr lang="it-IT" sz="6000" b="1" dirty="0" smtClean="0">
                <a:solidFill>
                  <a:srgbClr val="FF6600"/>
                </a:solidFill>
              </a:rPr>
              <a:t>A</a:t>
            </a:r>
            <a:r>
              <a:rPr lang="it-IT" sz="6000" b="1" dirty="0" smtClean="0">
                <a:solidFill>
                  <a:srgbClr val="FF3300"/>
                </a:solidFill>
              </a:rPr>
              <a:t>R</a:t>
            </a:r>
            <a:r>
              <a:rPr lang="it-IT" sz="6000" b="1" dirty="0" smtClean="0">
                <a:solidFill>
                  <a:srgbClr val="003366"/>
                </a:solidFill>
              </a:rPr>
              <a:t>T</a:t>
            </a:r>
            <a:r>
              <a:rPr lang="it-IT" sz="6000" b="1" dirty="0" smtClean="0">
                <a:solidFill>
                  <a:schemeClr val="bg1"/>
                </a:solidFill>
              </a:rPr>
              <a:t> </a:t>
            </a:r>
            <a:r>
              <a:rPr lang="it-IT" sz="6000" b="1" dirty="0" smtClean="0">
                <a:solidFill>
                  <a:srgbClr val="003300"/>
                </a:solidFill>
              </a:rPr>
              <a:t>+</a:t>
            </a:r>
            <a:r>
              <a:rPr lang="it-IT" sz="6000" b="1" dirty="0" smtClean="0">
                <a:solidFill>
                  <a:schemeClr val="bg1"/>
                </a:solidFill>
              </a:rPr>
              <a:t> </a:t>
            </a:r>
            <a:r>
              <a:rPr lang="it-IT" sz="6000" b="1" dirty="0" smtClean="0">
                <a:solidFill>
                  <a:srgbClr val="FFFF00"/>
                </a:solidFill>
              </a:rPr>
              <a:t>3</a:t>
            </a:r>
            <a:endParaRPr lang="it-IT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1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253</Words>
  <Application>Microsoft Office PowerPoint</Application>
  <PresentationFormat>Widescreen</PresentationFormat>
  <Paragraphs>66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2" baseType="lpstr">
      <vt:lpstr>Arial</vt:lpstr>
      <vt:lpstr>Arial Rounded MT Bold</vt:lpstr>
      <vt:lpstr>Britannic Bold</vt:lpstr>
      <vt:lpstr>Calibri</vt:lpstr>
      <vt:lpstr>Calibri Light</vt:lpstr>
      <vt:lpstr>Century Gothic</vt:lpstr>
      <vt:lpstr>David CLM</vt:lpstr>
      <vt:lpstr>Modern No. 20</vt:lpstr>
      <vt:lpstr>Times New Roman</vt:lpstr>
      <vt:lpstr>TimesNewRomanPS-ItalicMT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63</cp:revision>
  <dcterms:created xsi:type="dcterms:W3CDTF">2019-11-06T15:24:13Z</dcterms:created>
  <dcterms:modified xsi:type="dcterms:W3CDTF">2019-11-16T14:14:35Z</dcterms:modified>
</cp:coreProperties>
</file>