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73" r:id="rId9"/>
    <p:sldId id="272" r:id="rId10"/>
    <p:sldId id="271" r:id="rId11"/>
    <p:sldId id="262" r:id="rId12"/>
    <p:sldId id="264" r:id="rId13"/>
    <p:sldId id="265" r:id="rId14"/>
    <p:sldId id="263" r:id="rId15"/>
    <p:sldId id="267" r:id="rId16"/>
    <p:sldId id="268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C80000"/>
    <a:srgbClr val="990099"/>
    <a:srgbClr val="FF0066"/>
    <a:srgbClr val="003300"/>
    <a:srgbClr val="FFFFFF"/>
    <a:srgbClr val="00FF00"/>
    <a:srgbClr val="001800"/>
    <a:srgbClr val="006600"/>
    <a:srgbClr val="A7C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1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00AA9-869B-4B3A-BE5B-B081D6A4741F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482-DA21-4FC0-8F92-7708FB56E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959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00AA9-869B-4B3A-BE5B-B081D6A4741F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482-DA21-4FC0-8F92-7708FB56E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7209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00AA9-869B-4B3A-BE5B-B081D6A4741F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482-DA21-4FC0-8F92-7708FB56E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829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00AA9-869B-4B3A-BE5B-B081D6A4741F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482-DA21-4FC0-8F92-7708FB56E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1894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00AA9-869B-4B3A-BE5B-B081D6A4741F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482-DA21-4FC0-8F92-7708FB56E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253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00AA9-869B-4B3A-BE5B-B081D6A4741F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482-DA21-4FC0-8F92-7708FB56E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9778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00AA9-869B-4B3A-BE5B-B081D6A4741F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482-DA21-4FC0-8F92-7708FB56E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5391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00AA9-869B-4B3A-BE5B-B081D6A4741F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482-DA21-4FC0-8F92-7708FB56E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5217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00AA9-869B-4B3A-BE5B-B081D6A4741F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482-DA21-4FC0-8F92-7708FB56E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5908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00AA9-869B-4B3A-BE5B-B081D6A4741F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482-DA21-4FC0-8F92-7708FB56E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2403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00AA9-869B-4B3A-BE5B-B081D6A4741F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482-DA21-4FC0-8F92-7708FB56E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484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00AA9-869B-4B3A-BE5B-B081D6A4741F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F7482-DA21-4FC0-8F92-7708FB56E0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49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784210" y="633046"/>
            <a:ext cx="7568418" cy="341632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PUBLIC SPEAKING</a:t>
            </a:r>
          </a:p>
          <a:p>
            <a:pPr algn="ctr"/>
            <a:endParaRPr lang="it-IT" sz="5400" b="1" dirty="0" smtClean="0">
              <a:solidFill>
                <a:schemeClr val="bg1"/>
              </a:solidFill>
            </a:endParaRPr>
          </a:p>
          <a:p>
            <a:pPr algn="ctr"/>
            <a:r>
              <a:rPr lang="it-IT" sz="5400" b="1" dirty="0" smtClean="0">
                <a:solidFill>
                  <a:schemeClr val="bg1"/>
                </a:solidFill>
              </a:rPr>
              <a:t>CORSO PER IMPARARE</a:t>
            </a:r>
          </a:p>
          <a:p>
            <a:pPr algn="ctr"/>
            <a:r>
              <a:rPr lang="it-IT" sz="5400" b="1" dirty="0" smtClean="0">
                <a:solidFill>
                  <a:schemeClr val="bg1"/>
                </a:solidFill>
              </a:rPr>
              <a:t>A PARLARE IN PUBBLICO </a:t>
            </a:r>
            <a:endParaRPr lang="it-IT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282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033088" y="2149019"/>
            <a:ext cx="1074771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4000" b="1" dirty="0">
                <a:solidFill>
                  <a:srgbClr val="0033CC"/>
                </a:solidFill>
              </a:rPr>
              <a:t>Presentazione dell’oratore</a:t>
            </a:r>
            <a:r>
              <a:rPr lang="it-IT" sz="4000" b="1" dirty="0" smtClean="0">
                <a:solidFill>
                  <a:srgbClr val="0033CC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it-IT" sz="4000" b="1" dirty="0" smtClean="0"/>
              <a:t>"</a:t>
            </a:r>
            <a:r>
              <a:rPr lang="it-IT" sz="4000" b="1" i="1" dirty="0" smtClean="0"/>
              <a:t>Buonasera a tutti, </a:t>
            </a:r>
          </a:p>
          <a:p>
            <a:pPr>
              <a:lnSpc>
                <a:spcPct val="150000"/>
              </a:lnSpc>
            </a:pPr>
            <a:r>
              <a:rPr lang="it-IT" sz="4000" b="1" i="1" dirty="0" smtClean="0"/>
              <a:t>mi chiamo Antonio, sono un coach</a:t>
            </a:r>
            <a:r>
              <a:rPr lang="it-IT" sz="4000" b="1" dirty="0" smtClean="0"/>
              <a:t>" </a:t>
            </a:r>
          </a:p>
          <a:p>
            <a:pPr>
              <a:lnSpc>
                <a:spcPct val="150000"/>
              </a:lnSpc>
            </a:pPr>
            <a:r>
              <a:rPr lang="it-IT" sz="4000" b="1" dirty="0" smtClean="0">
                <a:solidFill>
                  <a:srgbClr val="0033CC"/>
                </a:solidFill>
              </a:rPr>
              <a:t>Presentazione del discorso:</a:t>
            </a:r>
          </a:p>
          <a:p>
            <a:pPr>
              <a:lnSpc>
                <a:spcPct val="150000"/>
              </a:lnSpc>
            </a:pPr>
            <a:r>
              <a:rPr lang="it-IT" sz="4000" b="1" dirty="0" smtClean="0"/>
              <a:t>«</a:t>
            </a:r>
            <a:r>
              <a:rPr lang="it-IT" sz="4000" b="1" i="1" dirty="0" smtClean="0"/>
              <a:t>Oggi parleremo di…, in 3 punti…</a:t>
            </a:r>
            <a:r>
              <a:rPr lang="it-IT" sz="4000" b="1" dirty="0" smtClean="0"/>
              <a:t>"</a:t>
            </a:r>
            <a:endParaRPr lang="it-IT" sz="4000" b="1" dirty="0"/>
          </a:p>
        </p:txBody>
      </p:sp>
      <p:sp>
        <p:nvSpPr>
          <p:cNvPr id="5" name="Rettangolo 4"/>
          <p:cNvSpPr/>
          <p:nvPr/>
        </p:nvSpPr>
        <p:spPr>
          <a:xfrm>
            <a:off x="0" y="0"/>
            <a:ext cx="12192000" cy="15081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it-IT" sz="4400" b="1" dirty="0">
                <a:solidFill>
                  <a:srgbClr val="C80000"/>
                </a:solidFill>
              </a:rPr>
              <a:t>Dopo aver scelto uno dei </a:t>
            </a:r>
            <a:r>
              <a:rPr lang="it-IT" sz="4800" b="1" dirty="0">
                <a:solidFill>
                  <a:srgbClr val="0033CC"/>
                </a:solidFill>
              </a:rPr>
              <a:t>3</a:t>
            </a:r>
            <a:r>
              <a:rPr lang="it-IT" sz="4400" b="1" dirty="0">
                <a:solidFill>
                  <a:srgbClr val="C80000"/>
                </a:solidFill>
              </a:rPr>
              <a:t> modi di iniziare </a:t>
            </a:r>
            <a:r>
              <a:rPr lang="it-IT" sz="4400" b="1" dirty="0" smtClean="0">
                <a:solidFill>
                  <a:srgbClr val="C80000"/>
                </a:solidFill>
              </a:rPr>
              <a:t>l’introduzione (vedi </a:t>
            </a:r>
            <a:r>
              <a:rPr lang="it-IT" sz="4400" b="1" dirty="0" err="1" smtClean="0">
                <a:solidFill>
                  <a:srgbClr val="C80000"/>
                </a:solidFill>
              </a:rPr>
              <a:t>slides</a:t>
            </a:r>
            <a:r>
              <a:rPr lang="it-IT" sz="4400" b="1" dirty="0" smtClean="0">
                <a:solidFill>
                  <a:srgbClr val="C80000"/>
                </a:solidFill>
              </a:rPr>
              <a:t> </a:t>
            </a:r>
            <a:r>
              <a:rPr lang="it-IT" sz="4400" b="1" dirty="0" err="1" smtClean="0">
                <a:solidFill>
                  <a:srgbClr val="C80000"/>
                </a:solidFill>
              </a:rPr>
              <a:t>prec</a:t>
            </a:r>
            <a:r>
              <a:rPr lang="it-IT" sz="4400" b="1" dirty="0" smtClean="0">
                <a:solidFill>
                  <a:srgbClr val="C80000"/>
                </a:solidFill>
              </a:rPr>
              <a:t>.), </a:t>
            </a:r>
            <a:r>
              <a:rPr lang="it-IT" sz="4400" b="1" dirty="0">
                <a:solidFill>
                  <a:srgbClr val="C80000"/>
                </a:solidFill>
              </a:rPr>
              <a:t>si procede con:</a:t>
            </a:r>
          </a:p>
        </p:txBody>
      </p:sp>
    </p:spTree>
    <p:extLst>
      <p:ext uri="{BB962C8B-B14F-4D97-AF65-F5344CB8AC3E}">
        <p14:creationId xmlns:p14="http://schemas.microsoft.com/office/powerpoint/2010/main" val="308687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16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14733" y="422103"/>
            <a:ext cx="8482818" cy="253217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smtClean="0">
                <a:solidFill>
                  <a:srgbClr val="FF33CC"/>
                </a:solidFill>
                <a:latin typeface="Berlin Sans FB Demi" panose="020E0802020502020306" pitchFamily="34" charset="0"/>
              </a:rPr>
              <a:t>3. TEORIA DELLE VOCI</a:t>
            </a:r>
            <a:endParaRPr lang="it-IT" b="1" dirty="0">
              <a:solidFill>
                <a:srgbClr val="FF33CC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03982" y="1091880"/>
            <a:ext cx="1170432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Ciro Imparato è il primo a parlare di colore delle voci cioè ad associare un colore alla voce per esprimere o generare emozioni. I </a:t>
            </a:r>
            <a:r>
              <a:rPr lang="it-IT" sz="3600" b="1" u="sng" dirty="0" smtClean="0"/>
              <a:t>4 colori della voce</a:t>
            </a:r>
            <a:r>
              <a:rPr lang="it-IT" sz="3600" b="1" dirty="0" smtClean="0"/>
              <a:t>, in un discorso, sono:</a:t>
            </a:r>
          </a:p>
          <a:p>
            <a:pPr algn="ctr">
              <a:lnSpc>
                <a:spcPct val="150000"/>
              </a:lnSpc>
            </a:pPr>
            <a:r>
              <a:rPr lang="it-IT" sz="3600" b="1" dirty="0" smtClean="0">
                <a:solidFill>
                  <a:srgbClr val="FFFF00"/>
                </a:solidFill>
              </a:rPr>
              <a:t>1</a:t>
            </a:r>
            <a:r>
              <a:rPr lang="it-IT" sz="3600" b="1" dirty="0" smtClean="0"/>
              <a:t>. </a:t>
            </a:r>
            <a:r>
              <a:rPr lang="it-IT" sz="4400" b="1" u="sng" dirty="0" smtClean="0"/>
              <a:t>voce gialla </a:t>
            </a:r>
            <a:endParaRPr lang="it-IT" sz="4400" b="1" u="sng" dirty="0"/>
          </a:p>
          <a:p>
            <a:pPr algn="ctr">
              <a:lnSpc>
                <a:spcPct val="150000"/>
              </a:lnSpc>
            </a:pPr>
            <a:r>
              <a:rPr lang="it-IT" sz="4400" b="1" dirty="0" smtClean="0">
                <a:solidFill>
                  <a:srgbClr val="00B050"/>
                </a:solidFill>
              </a:rPr>
              <a:t>2</a:t>
            </a:r>
            <a:r>
              <a:rPr lang="it-IT" sz="4400" b="1" dirty="0" smtClean="0"/>
              <a:t>. </a:t>
            </a:r>
            <a:r>
              <a:rPr lang="it-IT" sz="4400" b="1" u="sng" dirty="0" smtClean="0"/>
              <a:t>voce </a:t>
            </a:r>
            <a:r>
              <a:rPr lang="it-IT" sz="4400" b="1" u="sng" dirty="0"/>
              <a:t>verde</a:t>
            </a:r>
          </a:p>
          <a:p>
            <a:pPr algn="ctr">
              <a:lnSpc>
                <a:spcPct val="150000"/>
              </a:lnSpc>
            </a:pPr>
            <a:r>
              <a:rPr lang="it-IT" sz="4400" b="1" dirty="0" smtClean="0">
                <a:solidFill>
                  <a:schemeClr val="accent5">
                    <a:lumMod val="50000"/>
                  </a:schemeClr>
                </a:solidFill>
              </a:rPr>
              <a:t>3</a:t>
            </a:r>
            <a:r>
              <a:rPr lang="it-IT" sz="4400" b="1" dirty="0" smtClean="0"/>
              <a:t>. </a:t>
            </a:r>
            <a:r>
              <a:rPr lang="it-IT" sz="4400" b="1" u="sng" dirty="0" smtClean="0"/>
              <a:t>voce </a:t>
            </a:r>
            <a:r>
              <a:rPr lang="it-IT" sz="4400" b="1" u="sng" dirty="0"/>
              <a:t>blu</a:t>
            </a:r>
          </a:p>
          <a:p>
            <a:pPr algn="ctr">
              <a:lnSpc>
                <a:spcPct val="150000"/>
              </a:lnSpc>
            </a:pPr>
            <a:r>
              <a:rPr lang="it-IT" sz="4400" b="1" dirty="0" smtClean="0">
                <a:solidFill>
                  <a:srgbClr val="FF0000"/>
                </a:solidFill>
              </a:rPr>
              <a:t>4</a:t>
            </a:r>
            <a:r>
              <a:rPr lang="it-IT" sz="4400" b="1" dirty="0" smtClean="0"/>
              <a:t>. </a:t>
            </a:r>
            <a:r>
              <a:rPr lang="it-IT" sz="4400" b="1" u="sng" dirty="0" smtClean="0"/>
              <a:t>voce </a:t>
            </a:r>
            <a:r>
              <a:rPr lang="it-IT" sz="4400" b="1" u="sng" dirty="0"/>
              <a:t>rossa</a:t>
            </a:r>
          </a:p>
          <a:p>
            <a:endParaRPr lang="it-IT" sz="3600" dirty="0" smtClean="0"/>
          </a:p>
          <a:p>
            <a:r>
              <a:rPr lang="it-IT" sz="3600" dirty="0" smtClean="0"/>
              <a:t> </a:t>
            </a:r>
            <a:endParaRPr lang="it-IT" sz="3600" dirty="0"/>
          </a:p>
        </p:txBody>
      </p:sp>
      <p:sp>
        <p:nvSpPr>
          <p:cNvPr id="5" name="Ovale 4"/>
          <p:cNvSpPr/>
          <p:nvPr/>
        </p:nvSpPr>
        <p:spPr>
          <a:xfrm>
            <a:off x="7751287" y="3208801"/>
            <a:ext cx="590841" cy="5064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7751287" y="4176735"/>
            <a:ext cx="590843" cy="52050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7751284" y="6160512"/>
            <a:ext cx="590843" cy="5205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7751285" y="5178510"/>
            <a:ext cx="590843" cy="520504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7751284" y="4176735"/>
            <a:ext cx="590843" cy="52050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3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57"/>
            </a:gs>
            <a:gs pos="52000">
              <a:srgbClr val="FFFF00"/>
            </a:gs>
            <a:gs pos="22000">
              <a:srgbClr val="FFFF00"/>
            </a:gs>
            <a:gs pos="100000">
              <a:schemeClr val="accent1">
                <a:lumMod val="30000"/>
                <a:lumOff val="70000"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34144" y="361112"/>
            <a:ext cx="5248422" cy="816561"/>
          </a:xfrm>
          <a:solidFill>
            <a:srgbClr val="0000FF"/>
          </a:soli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VOCE GIALLA</a:t>
            </a:r>
            <a:endParaRPr lang="it-IT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t="-7858" r="6" b="6427"/>
          <a:stretch/>
        </p:blipFill>
        <p:spPr>
          <a:xfrm>
            <a:off x="9588222" y="1458422"/>
            <a:ext cx="2383096" cy="33840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753711" y="1458422"/>
            <a:ext cx="883451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3600" b="1" dirty="0" smtClean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Caratteristiche di questa voce: </a:t>
            </a:r>
          </a:p>
          <a:p>
            <a:pPr algn="just">
              <a:spcAft>
                <a:spcPts val="0"/>
              </a:spcAft>
            </a:pPr>
            <a:endParaRPr lang="it-IT" sz="3600" b="1" dirty="0">
              <a:solidFill>
                <a:srgbClr val="0066FF"/>
              </a:solidFill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 smtClean="0">
                <a:solidFill>
                  <a:srgbClr val="0066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piacevole 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 smtClean="0">
                <a:solidFill>
                  <a:srgbClr val="0066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comunica disponibilità, condivisione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 smtClean="0">
                <a:solidFill>
                  <a:srgbClr val="0066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esprime gioia, allegria, simpatia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b="1" dirty="0" smtClean="0">
                <a:solidFill>
                  <a:srgbClr val="0066FF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sorriso sincero </a:t>
            </a:r>
          </a:p>
          <a:p>
            <a:pPr algn="just">
              <a:spcAft>
                <a:spcPts val="0"/>
              </a:spcAft>
            </a:pPr>
            <a:endParaRPr lang="it-IT" sz="3600" b="1" dirty="0" smtClean="0">
              <a:solidFill>
                <a:srgbClr val="0066FF"/>
              </a:solidFill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sz="3600" b="1" dirty="0" smtClean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Fa pensare a una persona simpatica, gioiosa oppure ai conduttori televisivi</a:t>
            </a:r>
            <a:endParaRPr lang="it-IT" sz="3600" b="1" dirty="0"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59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34571" y="450166"/>
            <a:ext cx="10846192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COME SI CREA?</a:t>
            </a:r>
          </a:p>
          <a:p>
            <a:endParaRPr lang="it-IT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000" b="1" dirty="0" smtClean="0"/>
              <a:t>Con </a:t>
            </a:r>
            <a:r>
              <a:rPr lang="it-IT" sz="4000" b="1" i="1" dirty="0">
                <a:solidFill>
                  <a:srgbClr val="FF66CC"/>
                </a:solidFill>
              </a:rPr>
              <a:t>volume</a:t>
            </a:r>
            <a:r>
              <a:rPr lang="it-IT" sz="4000" b="1" dirty="0"/>
              <a:t> </a:t>
            </a:r>
            <a:r>
              <a:rPr lang="it-IT" sz="4000" b="1" dirty="0" smtClean="0"/>
              <a:t>medio-alto,</a:t>
            </a:r>
            <a:endParaRPr lang="it-IT" sz="40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000" b="1" dirty="0" smtClean="0"/>
              <a:t>il </a:t>
            </a:r>
            <a:r>
              <a:rPr lang="it-IT" sz="4000" b="1" i="1" dirty="0">
                <a:solidFill>
                  <a:srgbClr val="0000FF"/>
                </a:solidFill>
              </a:rPr>
              <a:t>tono</a:t>
            </a:r>
            <a:r>
              <a:rPr lang="it-IT" sz="4000" b="1" dirty="0"/>
              <a:t> </a:t>
            </a:r>
            <a:r>
              <a:rPr lang="it-IT" sz="4000" b="1" dirty="0" smtClean="0"/>
              <a:t>alto-basso </a:t>
            </a:r>
            <a:r>
              <a:rPr lang="it-IT" sz="4000" b="1" dirty="0"/>
              <a:t>in modo alternato, più acuto nelle fasi concitate, basso in quelle </a:t>
            </a:r>
            <a:r>
              <a:rPr lang="it-IT" sz="4000" b="1" dirty="0" smtClean="0"/>
              <a:t>discorsive;</a:t>
            </a:r>
            <a:endParaRPr lang="it-IT" sz="4000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4000" b="1" dirty="0" smtClean="0"/>
              <a:t>il </a:t>
            </a:r>
            <a:r>
              <a:rPr lang="it-IT" sz="4000" b="1" i="1" dirty="0">
                <a:solidFill>
                  <a:srgbClr val="FF3300"/>
                </a:solidFill>
              </a:rPr>
              <a:t>tempo</a:t>
            </a:r>
            <a:r>
              <a:rPr lang="it-IT" sz="4000" b="1" dirty="0"/>
              <a:t> quasi veloce per generare energia e </a:t>
            </a:r>
            <a:r>
              <a:rPr lang="it-IT" sz="4000" b="1" dirty="0" smtClean="0"/>
              <a:t>divertimento, </a:t>
            </a:r>
            <a:r>
              <a:rPr lang="it-IT" sz="4000" b="1" dirty="0"/>
              <a:t>tipico delle persone simpatiche.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01701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9559" y="238516"/>
            <a:ext cx="7468554" cy="774358"/>
          </a:xfrm>
        </p:spPr>
        <p:txBody>
          <a:bodyPr>
            <a:noAutofit/>
          </a:bodyPr>
          <a:lstStyle/>
          <a:p>
            <a:r>
              <a:rPr lang="it-IT" sz="4800" b="1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ESERCIZIO con </a:t>
            </a:r>
            <a:r>
              <a:rPr lang="it-IT" sz="4800" b="1" dirty="0" smtClean="0">
                <a:solidFill>
                  <a:srgbClr val="FFFF00"/>
                </a:solidFill>
                <a:latin typeface="Berlin Sans FB Demi" panose="020E0802020502020306" pitchFamily="34" charset="0"/>
              </a:rPr>
              <a:t>voce gialla</a:t>
            </a:r>
            <a:endParaRPr lang="it-IT" sz="4800" b="1" dirty="0">
              <a:solidFill>
                <a:srgbClr val="FFFF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617785" y="1139484"/>
            <a:ext cx="894705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7200" b="1" dirty="0" smtClean="0"/>
              <a:t>Le rosse ROSSANA </a:t>
            </a:r>
          </a:p>
          <a:p>
            <a:pPr algn="ctr"/>
            <a:r>
              <a:rPr lang="it-IT" sz="7200" b="1" dirty="0" smtClean="0"/>
              <a:t>rosseggiando qua e là</a:t>
            </a:r>
          </a:p>
          <a:p>
            <a:pPr algn="ctr"/>
            <a:r>
              <a:rPr lang="it-IT" sz="7200" b="1" dirty="0" smtClean="0"/>
              <a:t>ingolosiscono i golosi </a:t>
            </a:r>
          </a:p>
          <a:p>
            <a:pPr algn="ctr"/>
            <a:r>
              <a:rPr lang="it-IT" sz="7200" b="1" dirty="0" smtClean="0"/>
              <a:t>con la loro rossa golosità</a:t>
            </a:r>
            <a:endParaRPr lang="it-IT" sz="7200" b="1" dirty="0"/>
          </a:p>
        </p:txBody>
      </p:sp>
    </p:spTree>
    <p:extLst>
      <p:ext uri="{BB962C8B-B14F-4D97-AF65-F5344CB8AC3E}">
        <p14:creationId xmlns:p14="http://schemas.microsoft.com/office/powerpoint/2010/main" val="1533723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20505" y="1538401"/>
            <a:ext cx="11310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990099"/>
                </a:solidFill>
                <a:latin typeface="Comic Sans MS" panose="030F0702030302020204" pitchFamily="66" charset="0"/>
              </a:rPr>
              <a:t>3 elementi importanti del discorso</a:t>
            </a:r>
            <a:endParaRPr lang="it-IT" sz="4000" b="1" dirty="0">
              <a:solidFill>
                <a:srgbClr val="990099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20505" y="2532141"/>
            <a:ext cx="2912012" cy="2800767"/>
          </a:xfrm>
          <a:prstGeom prst="rect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chemeClr val="bg1"/>
                </a:solidFill>
              </a:rPr>
              <a:t>1. IDENTIKIT DEL PUBBLICO</a:t>
            </a:r>
            <a:endParaRPr lang="it-IT" sz="4400" b="1" dirty="0">
              <a:solidFill>
                <a:schemeClr val="bg1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085994" y="3005683"/>
            <a:ext cx="3853234" cy="2800767"/>
          </a:xfrm>
          <a:prstGeom prst="rect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txBody>
          <a:bodyPr wrap="none">
            <a:spAutoFit/>
          </a:bodyPr>
          <a:lstStyle/>
          <a:p>
            <a:r>
              <a:rPr lang="it-IT" sz="4400" b="1" dirty="0" smtClean="0">
                <a:solidFill>
                  <a:srgbClr val="FF0000"/>
                </a:solidFill>
              </a:rPr>
              <a:t>2. STRUTTURA </a:t>
            </a:r>
          </a:p>
          <a:p>
            <a:r>
              <a:rPr lang="it-IT" sz="4400" b="1" dirty="0" smtClean="0">
                <a:solidFill>
                  <a:srgbClr val="FF0000"/>
                </a:solidFill>
              </a:rPr>
              <a:t>DEL DISCORSO:</a:t>
            </a:r>
          </a:p>
          <a:p>
            <a:endParaRPr lang="it-IT" sz="4400" b="1" dirty="0" smtClean="0">
              <a:solidFill>
                <a:srgbClr val="FF0000"/>
              </a:solidFill>
            </a:endParaRPr>
          </a:p>
          <a:p>
            <a:r>
              <a:rPr lang="it-IT" sz="4400" b="1" dirty="0" smtClean="0">
                <a:solidFill>
                  <a:srgbClr val="FF0000"/>
                </a:solidFill>
              </a:rPr>
              <a:t>INTRODUZIONE</a:t>
            </a:r>
            <a:endParaRPr lang="it-IT" sz="4400" b="1" dirty="0">
              <a:solidFill>
                <a:srgbClr val="FF000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8614828" y="3427713"/>
            <a:ext cx="3370846" cy="2800767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txBody>
          <a:bodyPr wrap="square">
            <a:spAutoFit/>
          </a:bodyPr>
          <a:lstStyle/>
          <a:p>
            <a:r>
              <a:rPr lang="it-IT" sz="4400" b="1" dirty="0" smtClean="0">
                <a:solidFill>
                  <a:srgbClr val="FFFF57"/>
                </a:solidFill>
              </a:rPr>
              <a:t>3. TEORIA DELLA VOCE:</a:t>
            </a:r>
          </a:p>
          <a:p>
            <a:endParaRPr lang="it-IT" sz="4400" b="1" dirty="0">
              <a:solidFill>
                <a:srgbClr val="FFFF57"/>
              </a:solidFill>
            </a:endParaRPr>
          </a:p>
          <a:p>
            <a:r>
              <a:rPr lang="it-IT" sz="4400" b="1" dirty="0" smtClean="0">
                <a:solidFill>
                  <a:srgbClr val="FFFF57"/>
                </a:solidFill>
              </a:rPr>
              <a:t>VOCE GIALLA</a:t>
            </a:r>
            <a:endParaRPr lang="it-IT" sz="4400" b="1" dirty="0">
              <a:solidFill>
                <a:srgbClr val="FFFF57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194560" y="323557"/>
            <a:ext cx="75543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RIEPILOGO</a:t>
            </a:r>
            <a:endParaRPr lang="it-IT" sz="4400" b="1" i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8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099123" y="2013029"/>
            <a:ext cx="8152459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5400" b="1" i="1" dirty="0" smtClean="0">
                <a:solidFill>
                  <a:srgbClr val="001800"/>
                </a:solidFill>
                <a:effectLst/>
              </a:rPr>
              <a:t>«Vitalità, vivacità ed entusiasmo sono queste le qualità che ho sempre ritenuto essenziali </a:t>
            </a:r>
          </a:p>
          <a:p>
            <a:pPr algn="ctr"/>
            <a:r>
              <a:rPr lang="it-IT" sz="5400" b="1" i="1" dirty="0" smtClean="0">
                <a:solidFill>
                  <a:srgbClr val="001800"/>
                </a:solidFill>
                <a:effectLst/>
              </a:rPr>
              <a:t>in un oratore</a:t>
            </a:r>
            <a:r>
              <a:rPr lang="it-IT" sz="5400" b="1" i="1" dirty="0" smtClean="0">
                <a:solidFill>
                  <a:srgbClr val="003300"/>
                </a:solidFill>
                <a:effectLst/>
              </a:rPr>
              <a:t>»</a:t>
            </a:r>
          </a:p>
          <a:p>
            <a:pPr algn="r"/>
            <a:r>
              <a:rPr lang="it-IT" sz="2800" b="1" i="1" dirty="0" smtClean="0">
                <a:effectLst/>
              </a:rPr>
              <a:t>D. Carnegie</a:t>
            </a:r>
            <a:endParaRPr lang="it-IT" sz="28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12715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368668" y="365124"/>
            <a:ext cx="3103319" cy="132556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it-IT" sz="5300" b="1" dirty="0" smtClean="0">
                <a:solidFill>
                  <a:srgbClr val="CC3300"/>
                </a:solidFill>
                <a:latin typeface="+mn-lt"/>
                <a:cs typeface="Arial" panose="020B0604020202020204" pitchFamily="34" charset="0"/>
              </a:rPr>
              <a:t>CHE COS’È?</a:t>
            </a:r>
            <a:r>
              <a:rPr lang="it-IT" b="1" dirty="0" smtClean="0">
                <a:latin typeface="+mn-lt"/>
              </a:rPr>
              <a:t>                                </a:t>
            </a:r>
            <a:endParaRPr lang="it-IT" b="1" dirty="0">
              <a:latin typeface="+mn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368669" y="2034141"/>
            <a:ext cx="3903419" cy="47089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5000" b="1" dirty="0" smtClean="0">
                <a:solidFill>
                  <a:srgbClr val="CC3300"/>
                </a:solidFill>
              </a:rPr>
              <a:t>Letteralmente significa:</a:t>
            </a:r>
          </a:p>
          <a:p>
            <a:r>
              <a:rPr lang="it-IT" sz="5000" b="1" dirty="0">
                <a:solidFill>
                  <a:srgbClr val="CC3300"/>
                </a:solidFill>
              </a:rPr>
              <a:t>p</a:t>
            </a:r>
            <a:r>
              <a:rPr lang="it-IT" sz="5000" b="1" dirty="0" smtClean="0">
                <a:solidFill>
                  <a:srgbClr val="CC3300"/>
                </a:solidFill>
              </a:rPr>
              <a:t>arlare in pubblico, davanti a più persone.</a:t>
            </a:r>
            <a:endParaRPr lang="it-IT" sz="5000" b="1" dirty="0">
              <a:solidFill>
                <a:srgbClr val="CC33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125979" y="2010882"/>
            <a:ext cx="3760631" cy="4708981"/>
          </a:xfrm>
          <a:prstGeom prst="rect">
            <a:avLst/>
          </a:prstGeom>
          <a:solidFill>
            <a:srgbClr val="FF66FF"/>
          </a:solidFill>
        </p:spPr>
        <p:txBody>
          <a:bodyPr wrap="square" rtlCol="0">
            <a:spAutoFit/>
          </a:bodyPr>
          <a:lstStyle/>
          <a:p>
            <a:r>
              <a:rPr lang="it-IT" sz="5000" b="1" dirty="0" smtClean="0">
                <a:solidFill>
                  <a:srgbClr val="FFFF00"/>
                </a:solidFill>
              </a:rPr>
              <a:t>Chiunque può parlare in pubblico, </a:t>
            </a:r>
          </a:p>
          <a:p>
            <a:r>
              <a:rPr lang="it-IT" sz="5000" b="1" dirty="0" smtClean="0">
                <a:solidFill>
                  <a:srgbClr val="FFFF00"/>
                </a:solidFill>
              </a:rPr>
              <a:t>può imparare a parlare in pubblico.</a:t>
            </a:r>
          </a:p>
        </p:txBody>
      </p:sp>
      <p:sp>
        <p:nvSpPr>
          <p:cNvPr id="8" name="Titolo 3"/>
          <p:cNvSpPr txBox="1">
            <a:spLocks/>
          </p:cNvSpPr>
          <p:nvPr/>
        </p:nvSpPr>
        <p:spPr>
          <a:xfrm>
            <a:off x="7125979" y="365125"/>
            <a:ext cx="2954216" cy="1325563"/>
          </a:xfrm>
          <a:prstGeom prst="rect">
            <a:avLst/>
          </a:prstGeom>
          <a:solidFill>
            <a:srgbClr val="FF66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5000" b="1" dirty="0" smtClean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CHI?</a:t>
            </a:r>
            <a:r>
              <a:rPr lang="it-IT" b="1" dirty="0" smtClean="0">
                <a:latin typeface="+mn-lt"/>
              </a:rPr>
              <a:t>                                </a:t>
            </a:r>
            <a:endParaRPr lang="it-IT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50118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68178"/>
            <a:ext cx="10515600" cy="806852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rgbClr val="00FF00"/>
                </a:solidFill>
                <a:latin typeface="Arial Black" panose="020B0A04020102020204" pitchFamily="34" charset="0"/>
              </a:rPr>
              <a:t>PERCH</a:t>
            </a:r>
            <a:r>
              <a:rPr lang="it-IT" dirty="0" smtClean="0">
                <a:solidFill>
                  <a:srgbClr val="00FF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É?</a:t>
            </a:r>
            <a:endParaRPr lang="it-IT" dirty="0">
              <a:solidFill>
                <a:srgbClr val="00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10197" y="975030"/>
            <a:ext cx="1197160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it-IT" sz="3800" b="1" dirty="0" smtClean="0">
                <a:solidFill>
                  <a:srgbClr val="002060"/>
                </a:solidFill>
              </a:rPr>
              <a:t>È </a:t>
            </a:r>
            <a:r>
              <a:rPr lang="it-IT" sz="3800" b="1" dirty="0">
                <a:solidFill>
                  <a:srgbClr val="002060"/>
                </a:solidFill>
              </a:rPr>
              <a:t>una necessità dato che viviamo in un’era della comunicazione, dei social, dei </a:t>
            </a:r>
            <a:r>
              <a:rPr lang="it-IT" sz="3800" b="1" dirty="0" smtClean="0">
                <a:solidFill>
                  <a:srgbClr val="002060"/>
                </a:solidFill>
              </a:rPr>
              <a:t>vari mass media.</a:t>
            </a:r>
          </a:p>
          <a:p>
            <a:pPr marL="742950" indent="-742950" algn="ctr">
              <a:buAutoNum type="arabicPeriod"/>
            </a:pPr>
            <a:endParaRPr lang="it-IT" sz="3800" dirty="0" smtClean="0"/>
          </a:p>
          <a:p>
            <a:pPr marL="742950" indent="-742950" algn="r">
              <a:buAutoNum type="arabicPeriod"/>
            </a:pPr>
            <a:r>
              <a:rPr lang="it-IT" sz="3800" b="1" dirty="0" smtClean="0">
                <a:solidFill>
                  <a:srgbClr val="FF0000"/>
                </a:solidFill>
              </a:rPr>
              <a:t>È </a:t>
            </a:r>
            <a:r>
              <a:rPr lang="it-IT" sz="3800" b="1" dirty="0">
                <a:solidFill>
                  <a:srgbClr val="FF0000"/>
                </a:solidFill>
              </a:rPr>
              <a:t>un’esperienza che ci insegna a crescere, a relazionarci col mondo altrui </a:t>
            </a:r>
            <a:r>
              <a:rPr lang="it-IT" sz="3800" b="1" dirty="0" smtClean="0">
                <a:solidFill>
                  <a:srgbClr val="FF0000"/>
                </a:solidFill>
              </a:rPr>
              <a:t>perché </a:t>
            </a:r>
            <a:r>
              <a:rPr lang="it-IT" sz="3800" b="1" dirty="0">
                <a:solidFill>
                  <a:srgbClr val="FF0000"/>
                </a:solidFill>
              </a:rPr>
              <a:t>mette in campo le tre forme di comunicazione: verbale, non verbale e </a:t>
            </a:r>
            <a:r>
              <a:rPr lang="it-IT" sz="3800" b="1" dirty="0" err="1">
                <a:solidFill>
                  <a:srgbClr val="FF0000"/>
                </a:solidFill>
              </a:rPr>
              <a:t>paraverbale</a:t>
            </a:r>
            <a:r>
              <a:rPr lang="it-IT" sz="3800" b="1" dirty="0">
                <a:solidFill>
                  <a:srgbClr val="FF0000"/>
                </a:solidFill>
              </a:rPr>
              <a:t>.</a:t>
            </a:r>
            <a:r>
              <a:rPr lang="it-IT" sz="3800" b="1" dirty="0" smtClean="0">
                <a:solidFill>
                  <a:srgbClr val="FF0000"/>
                </a:solidFill>
              </a:rPr>
              <a:t> </a:t>
            </a:r>
          </a:p>
          <a:p>
            <a:pPr marL="742950" indent="-742950">
              <a:buFontTx/>
              <a:buAutoNum type="arabicPeriod"/>
            </a:pPr>
            <a:endParaRPr lang="it-IT" sz="3800" i="1" dirty="0" smtClean="0"/>
          </a:p>
          <a:p>
            <a:pPr marL="742950" indent="-742950">
              <a:buFontTx/>
              <a:buAutoNum type="arabicPeriod"/>
            </a:pPr>
            <a:r>
              <a:rPr lang="it-IT" sz="3800" b="1" i="1" dirty="0" smtClean="0">
                <a:solidFill>
                  <a:srgbClr val="006600"/>
                </a:solidFill>
              </a:rPr>
              <a:t>[…] </a:t>
            </a:r>
            <a:r>
              <a:rPr lang="it-IT" sz="3800" b="1" i="1" dirty="0">
                <a:solidFill>
                  <a:srgbClr val="006600"/>
                </a:solidFill>
              </a:rPr>
              <a:t>si riflette positivamente su tutto ciò che facciamo. </a:t>
            </a:r>
            <a:r>
              <a:rPr lang="it-IT" sz="3800" b="1" i="1" dirty="0" smtClean="0">
                <a:solidFill>
                  <a:srgbClr val="006600"/>
                </a:solidFill>
              </a:rPr>
              <a:t>Si sperimenta un </a:t>
            </a:r>
            <a:r>
              <a:rPr lang="it-IT" sz="3800" b="1" i="1" dirty="0">
                <a:solidFill>
                  <a:srgbClr val="006600"/>
                </a:solidFill>
              </a:rPr>
              <a:t>miglioramento </a:t>
            </a:r>
            <a:r>
              <a:rPr lang="it-IT" sz="3800" b="1" i="1" dirty="0" smtClean="0">
                <a:solidFill>
                  <a:srgbClr val="006600"/>
                </a:solidFill>
              </a:rPr>
              <a:t>della </a:t>
            </a:r>
            <a:r>
              <a:rPr lang="it-IT" sz="3800" b="1" i="1" dirty="0">
                <a:solidFill>
                  <a:srgbClr val="006600"/>
                </a:solidFill>
              </a:rPr>
              <a:t>loro personalità</a:t>
            </a:r>
            <a:r>
              <a:rPr lang="it-IT" sz="3800" b="1" dirty="0">
                <a:solidFill>
                  <a:srgbClr val="006600"/>
                </a:solidFill>
              </a:rPr>
              <a:t>.</a:t>
            </a:r>
          </a:p>
          <a:p>
            <a:pPr marL="742950" indent="-742950">
              <a:buAutoNum type="arabicPeriod"/>
            </a:pPr>
            <a:endParaRPr lang="it-IT" sz="3800" dirty="0"/>
          </a:p>
        </p:txBody>
      </p:sp>
    </p:spTree>
    <p:extLst>
      <p:ext uri="{BB962C8B-B14F-4D97-AF65-F5344CB8AC3E}">
        <p14:creationId xmlns:p14="http://schemas.microsoft.com/office/powerpoint/2010/main" val="15532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2000">
              <a:srgbClr val="0070C0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6561"/>
          </a:xfrm>
        </p:spPr>
        <p:txBody>
          <a:bodyPr/>
          <a:lstStyle/>
          <a:p>
            <a:pPr algn="r"/>
            <a:r>
              <a:rPr lang="it-IT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COSA PARLEREMO OGGI?</a:t>
            </a:r>
            <a:endParaRPr lang="it-IT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09490" y="1750498"/>
            <a:ext cx="3235570" cy="440120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IDENTIKIT DEL PUBBLICO: </a:t>
            </a:r>
          </a:p>
          <a:p>
            <a:endParaRPr lang="it-IT" sz="4000" dirty="0" smtClean="0"/>
          </a:p>
          <a:p>
            <a:pPr algn="ctr"/>
            <a:r>
              <a:rPr lang="it-IT" sz="4000" b="1" dirty="0" smtClean="0">
                <a:solidFill>
                  <a:srgbClr val="00FF00"/>
                </a:solidFill>
              </a:rPr>
              <a:t>NOME PROVENIENZABISOGNI</a:t>
            </a:r>
            <a:endParaRPr lang="it-IT" sz="4000" b="1" dirty="0">
              <a:solidFill>
                <a:srgbClr val="00FF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46330" y="2009410"/>
            <a:ext cx="3499340" cy="3724096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002060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STRUTTURA DEL DISCORSO: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INTRODUZIONE</a:t>
            </a:r>
          </a:p>
          <a:p>
            <a:pPr algn="ctr"/>
            <a:endParaRPr lang="it-IT" sz="4000" b="1" dirty="0" smtClean="0">
              <a:solidFill>
                <a:srgbClr val="FF0000"/>
              </a:solidFill>
            </a:endParaRP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646940" y="2009410"/>
            <a:ext cx="3254328" cy="4462760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3. TEORIA DEL COLORE DELLE VOCI: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400" b="1" dirty="0" smtClean="0">
                <a:solidFill>
                  <a:srgbClr val="FFFF00"/>
                </a:solidFill>
              </a:rPr>
              <a:t>LA VOCE GIALLA</a:t>
            </a:r>
          </a:p>
          <a:p>
            <a:pPr algn="ctr"/>
            <a:endParaRPr lang="it-IT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749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64000" y="182245"/>
            <a:ext cx="6477000" cy="1168253"/>
          </a:xfrm>
        </p:spPr>
        <p:txBody>
          <a:bodyPr>
            <a:noAutofit/>
          </a:bodyPr>
          <a:lstStyle/>
          <a:p>
            <a:r>
              <a:rPr lang="it-IT" b="1" dirty="0" smtClean="0">
                <a:solidFill>
                  <a:srgbClr val="00FF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1.</a:t>
            </a:r>
            <a:r>
              <a:rPr lang="it-IT" b="1" dirty="0" smtClean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IDENTIKIT DEL  PUBBLICO</a:t>
            </a:r>
            <a:endParaRPr lang="it-IT" b="1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000" y="2000177"/>
            <a:ext cx="6528000" cy="3672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239150" y="610136"/>
            <a:ext cx="502216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t>È importante ‘conoscere’ il pubblico a cui ci si rivolge per creare maggiore empatia.</a:t>
            </a:r>
          </a:p>
          <a:p>
            <a:r>
              <a:rPr lang="it-IT" sz="4000" b="1" dirty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t>Allora, lo si invita a presentarsi dicendo:</a:t>
            </a:r>
          </a:p>
          <a:p>
            <a:endParaRPr lang="it-IT" sz="4000" b="1" dirty="0" smtClean="0">
              <a:solidFill>
                <a:schemeClr val="bg1"/>
              </a:solidFill>
              <a:latin typeface="Franklin Gothic Medium" panose="020B0603020102020204" pitchFamily="34" charset="0"/>
            </a:endParaRPr>
          </a:p>
          <a:p>
            <a:r>
              <a:rPr lang="it-IT" sz="4200" b="1" i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Nome, provenienza e aspettative, bisogni</a:t>
            </a:r>
            <a:endParaRPr lang="it-IT" sz="4200" b="1" i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41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5000">
              <a:schemeClr val="accent4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4D4D4D"/>
                </a:solidFill>
                <a:latin typeface="Arial Black" panose="020B0A04020102020204" pitchFamily="34" charset="0"/>
              </a:rPr>
              <a:t>2. STRUTTURA DEL DISCORSO</a:t>
            </a:r>
            <a:endParaRPr lang="it-IT" b="1" dirty="0">
              <a:solidFill>
                <a:srgbClr val="4D4D4D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327" y="1690688"/>
            <a:ext cx="9025346" cy="3204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998806" y="5289452"/>
            <a:ext cx="10241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È COMPOSTA DA </a:t>
            </a:r>
            <a:r>
              <a:rPr lang="it-IT" sz="4400" b="1" dirty="0" smtClean="0">
                <a:solidFill>
                  <a:srgbClr val="FF0000"/>
                </a:solidFill>
              </a:rPr>
              <a:t>3</a:t>
            </a:r>
            <a:r>
              <a:rPr lang="it-IT" sz="4400" b="1" dirty="0" smtClean="0"/>
              <a:t> PARTI: </a:t>
            </a:r>
          </a:p>
          <a:p>
            <a:pPr algn="ctr"/>
            <a:r>
              <a:rPr lang="it-IT" sz="4400" b="1" dirty="0" smtClean="0">
                <a:solidFill>
                  <a:srgbClr val="0033CC"/>
                </a:solidFill>
              </a:rPr>
              <a:t>INTRODUZIONE,</a:t>
            </a:r>
            <a:r>
              <a:rPr lang="it-IT" sz="4400" b="1" dirty="0" smtClean="0"/>
              <a:t> </a:t>
            </a:r>
            <a:r>
              <a:rPr lang="it-IT" sz="4400" b="1" dirty="0" smtClean="0">
                <a:solidFill>
                  <a:srgbClr val="FF0000"/>
                </a:solidFill>
              </a:rPr>
              <a:t>CORPO,</a:t>
            </a:r>
            <a:r>
              <a:rPr lang="it-IT" sz="4400" b="1" dirty="0" smtClean="0"/>
              <a:t> </a:t>
            </a:r>
            <a:r>
              <a:rPr lang="it-IT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CONCLUSIONE</a:t>
            </a:r>
            <a:endParaRPr lang="it-IT" sz="4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25384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0000">
              <a:schemeClr val="accent4">
                <a:lumMod val="60000"/>
                <a:lumOff val="40000"/>
              </a:schemeClr>
            </a:gs>
            <a:gs pos="69000">
              <a:srgbClr val="A7C9E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556" t="1547" r="65940" b="866"/>
          <a:stretch/>
        </p:blipFill>
        <p:spPr>
          <a:xfrm>
            <a:off x="-34131" y="1233582"/>
            <a:ext cx="7383256" cy="27051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967087" y="330685"/>
            <a:ext cx="4276579" cy="70788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66FF33"/>
                </a:solidFill>
                <a:latin typeface="Arial Rounded MT Bold" panose="020F0704030504030204" pitchFamily="34" charset="0"/>
              </a:rPr>
              <a:t>INTRODUZIONE</a:t>
            </a:r>
            <a:endParaRPr lang="it-IT" sz="4000" b="1" dirty="0">
              <a:solidFill>
                <a:srgbClr val="66FF33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Freccia a destra 20"/>
          <p:cNvSpPr/>
          <p:nvPr/>
        </p:nvSpPr>
        <p:spPr>
          <a:xfrm rot="9300000">
            <a:off x="2540103" y="2593194"/>
            <a:ext cx="2234785" cy="627052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a destra 21"/>
          <p:cNvSpPr/>
          <p:nvPr/>
        </p:nvSpPr>
        <p:spPr>
          <a:xfrm rot="12300000" flipH="1">
            <a:off x="7425049" y="2542639"/>
            <a:ext cx="2236337" cy="627052"/>
          </a:xfrm>
          <a:prstGeom prst="rightArrow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in giù 22"/>
          <p:cNvSpPr/>
          <p:nvPr/>
        </p:nvSpPr>
        <p:spPr>
          <a:xfrm>
            <a:off x="5824023" y="3922330"/>
            <a:ext cx="562708" cy="112541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/>
          <p:cNvSpPr txBox="1"/>
          <p:nvPr/>
        </p:nvSpPr>
        <p:spPr>
          <a:xfrm>
            <a:off x="4009290" y="5238554"/>
            <a:ext cx="4234376" cy="769441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TESTIMONIANZA</a:t>
            </a:r>
            <a:endParaRPr lang="it-IT" sz="4400" b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576770" y="3970944"/>
            <a:ext cx="3798277" cy="769441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DOMANDA</a:t>
            </a:r>
            <a:endParaRPr lang="it-IT" sz="4400" b="1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7835707" y="3929816"/>
            <a:ext cx="3798277" cy="769441"/>
          </a:xfrm>
          <a:prstGeom prst="rect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ESEMPIO</a:t>
            </a:r>
            <a:endParaRPr lang="it-IT" sz="4400" b="1" dirty="0"/>
          </a:p>
        </p:txBody>
      </p:sp>
    </p:spTree>
    <p:extLst>
      <p:ext uri="{BB962C8B-B14F-4D97-AF65-F5344CB8AC3E}">
        <p14:creationId xmlns:p14="http://schemas.microsoft.com/office/powerpoint/2010/main" val="33482698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6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0013" y="218941"/>
            <a:ext cx="12091987" cy="6439034"/>
          </a:xfrm>
        </p:spPr>
        <p:txBody>
          <a:bodyPr>
            <a:normAutofit fontScale="70000" lnSpcReduction="20000"/>
          </a:bodyPr>
          <a:lstStyle/>
          <a:p>
            <a:r>
              <a:rPr lang="it-IT" sz="5400" b="1" dirty="0">
                <a:solidFill>
                  <a:srgbClr val="FF0066"/>
                </a:solidFill>
              </a:rPr>
              <a:t>ESEMPIO DI </a:t>
            </a:r>
            <a:r>
              <a:rPr lang="it-IT" sz="5400" b="1" dirty="0" smtClean="0">
                <a:solidFill>
                  <a:srgbClr val="FF0066"/>
                </a:solidFill>
              </a:rPr>
              <a:t>ESEMPIO</a:t>
            </a:r>
            <a:endParaRPr lang="it-IT" sz="5400" b="1" dirty="0">
              <a:solidFill>
                <a:srgbClr val="FF0066"/>
              </a:solidFill>
            </a:endParaRPr>
          </a:p>
          <a:p>
            <a:pPr marL="0" indent="0">
              <a:buNone/>
            </a:pPr>
            <a:endParaRPr lang="it-IT" sz="5700" b="1" dirty="0"/>
          </a:p>
          <a:p>
            <a:pPr marL="0" indent="0">
              <a:lnSpc>
                <a:spcPct val="120000"/>
              </a:lnSpc>
              <a:buNone/>
            </a:pPr>
            <a:r>
              <a:rPr lang="it-IT" sz="4500" b="1" i="1" dirty="0"/>
              <a:t>Di certo è capitato a più di uno di partecipare alle riunioni di condominio e voler dire con forza una situazione sopportata per lungo tempo, ma non sapere come esprimerla in modo efficace. </a:t>
            </a:r>
          </a:p>
          <a:p>
            <a:pPr marL="0" indent="0">
              <a:buNone/>
            </a:pPr>
            <a:endParaRPr lang="it-IT" sz="4100" b="1" dirty="0" smtClean="0"/>
          </a:p>
          <a:p>
            <a:pPr marL="0" indent="0">
              <a:buNone/>
            </a:pPr>
            <a:endParaRPr lang="it-IT" sz="4100" b="1" dirty="0" smtClean="0"/>
          </a:p>
          <a:p>
            <a:r>
              <a:rPr lang="it-IT" sz="5400" b="1" dirty="0">
                <a:solidFill>
                  <a:srgbClr val="990099"/>
                </a:solidFill>
              </a:rPr>
              <a:t>ESEMPIO DI </a:t>
            </a:r>
            <a:r>
              <a:rPr lang="it-IT" sz="5400" b="1" dirty="0" smtClean="0">
                <a:solidFill>
                  <a:srgbClr val="990099"/>
                </a:solidFill>
              </a:rPr>
              <a:t>DOMANDA </a:t>
            </a:r>
            <a:endParaRPr lang="it-IT" sz="5400" b="1" dirty="0">
              <a:solidFill>
                <a:srgbClr val="990099"/>
              </a:solidFill>
            </a:endParaRPr>
          </a:p>
          <a:p>
            <a:endParaRPr lang="it-IT" sz="4100" b="1" dirty="0"/>
          </a:p>
          <a:p>
            <a:pPr marL="0" indent="0" algn="r">
              <a:lnSpc>
                <a:spcPct val="120000"/>
              </a:lnSpc>
              <a:buNone/>
            </a:pPr>
            <a:r>
              <a:rPr lang="it-IT" sz="5000" b="1" i="1" dirty="0"/>
              <a:t>Festa di matrimonio, riunione di lavoro, festeggiamento per un risultato importante, tutte situazioni in cui siamo chiamati a dire qualcosa. Quanto è importante sapere già come fare, vero?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7562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2000"/>
            <a:lum/>
          </a:blip>
          <a:srcRect/>
          <a:stretch>
            <a:fillRect l="-4000" t="-1000" r="-4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93182" y="218941"/>
            <a:ext cx="112561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FF0000"/>
                </a:solidFill>
              </a:rPr>
              <a:t>ESEMPIO DI TESTIMONIANZA</a:t>
            </a:r>
          </a:p>
          <a:p>
            <a:pPr algn="ctr"/>
            <a:endParaRPr lang="it-IT" sz="3200" dirty="0"/>
          </a:p>
          <a:p>
            <a:pPr algn="just"/>
            <a:r>
              <a:rPr lang="it-IT" sz="4000" b="1" dirty="0" smtClean="0">
                <a:solidFill>
                  <a:srgbClr val="0033CC"/>
                </a:solidFill>
              </a:rPr>
              <a:t>Può essere un racconto personale o di un personaggio noto o una favola o una frase famosa che faccia da collegamento all’argomento trattato nel discorso (es.: parlare in pubblico)</a:t>
            </a:r>
          </a:p>
          <a:p>
            <a:pPr algn="just"/>
            <a:endParaRPr lang="it-IT" sz="4000" dirty="0"/>
          </a:p>
          <a:p>
            <a:pPr algn="ctr"/>
            <a:r>
              <a:rPr lang="it-IT" sz="4000" b="1" i="1" dirty="0" smtClean="0">
                <a:solidFill>
                  <a:srgbClr val="003300"/>
                </a:solidFill>
              </a:rPr>
              <a:t>I migliori oratori danno l’impressione di improvvisare, ma in realtà si preparano tutto </a:t>
            </a:r>
          </a:p>
          <a:p>
            <a:pPr algn="ctr"/>
            <a:r>
              <a:rPr lang="it-IT" sz="4000" b="1" i="1" dirty="0">
                <a:solidFill>
                  <a:srgbClr val="003300"/>
                </a:solidFill>
              </a:rPr>
              <a:t> </a:t>
            </a:r>
            <a:r>
              <a:rPr lang="it-IT" sz="4000" b="1" i="1" dirty="0" smtClean="0">
                <a:solidFill>
                  <a:srgbClr val="003300"/>
                </a:solidFill>
              </a:rPr>
              <a:t>                                                        (J.F. Kennedy)</a:t>
            </a:r>
          </a:p>
          <a:p>
            <a:pPr algn="just"/>
            <a:endParaRPr lang="it-IT" sz="3200" dirty="0" smtClean="0"/>
          </a:p>
          <a:p>
            <a:pPr algn="ctr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71867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571</Words>
  <Application>Microsoft Office PowerPoint</Application>
  <PresentationFormat>Widescreen</PresentationFormat>
  <Paragraphs>98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7" baseType="lpstr">
      <vt:lpstr>Arial</vt:lpstr>
      <vt:lpstr>Arial Black</vt:lpstr>
      <vt:lpstr>Arial Rounded MT Bold</vt:lpstr>
      <vt:lpstr>Berlin Sans FB Demi</vt:lpstr>
      <vt:lpstr>Calibri</vt:lpstr>
      <vt:lpstr>Calibri Light</vt:lpstr>
      <vt:lpstr>Comic Sans MS</vt:lpstr>
      <vt:lpstr>Franklin Gothic Medium</vt:lpstr>
      <vt:lpstr>Gadugi</vt:lpstr>
      <vt:lpstr>Times New Roman</vt:lpstr>
      <vt:lpstr>Tema di Office</vt:lpstr>
      <vt:lpstr>Presentazione standard di PowerPoint</vt:lpstr>
      <vt:lpstr>CHE COS’È?                                </vt:lpstr>
      <vt:lpstr>PERCHÉ?</vt:lpstr>
      <vt:lpstr>DI COSA PARLEREMO OGGI?</vt:lpstr>
      <vt:lpstr>1. IDENTIKIT DEL  PUBBLICO</vt:lpstr>
      <vt:lpstr>2. STRUTTURA DEL DISCORSO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3. TEORIA DELLE VOCI</vt:lpstr>
      <vt:lpstr>VOCE GIALLA</vt:lpstr>
      <vt:lpstr>Presentazione standard di PowerPoint</vt:lpstr>
      <vt:lpstr>ESERCIZIO con voce gialla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120</cp:revision>
  <dcterms:created xsi:type="dcterms:W3CDTF">2018-10-10T13:49:03Z</dcterms:created>
  <dcterms:modified xsi:type="dcterms:W3CDTF">2018-11-06T17:39:28Z</dcterms:modified>
</cp:coreProperties>
</file>