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58" r:id="rId5"/>
    <p:sldId id="273" r:id="rId6"/>
    <p:sldId id="274" r:id="rId7"/>
    <p:sldId id="259" r:id="rId8"/>
    <p:sldId id="260" r:id="rId9"/>
    <p:sldId id="261" r:id="rId10"/>
    <p:sldId id="262" r:id="rId11"/>
    <p:sldId id="270" r:id="rId12"/>
    <p:sldId id="276" r:id="rId13"/>
    <p:sldId id="271" r:id="rId14"/>
    <p:sldId id="267" r:id="rId15"/>
    <p:sldId id="266" r:id="rId16"/>
    <p:sldId id="277" r:id="rId1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500000"/>
    <a:srgbClr val="4C0000"/>
    <a:srgbClr val="663300"/>
    <a:srgbClr val="FFFFCC"/>
    <a:srgbClr val="008000"/>
    <a:srgbClr val="00FF00"/>
    <a:srgbClr val="F0EA00"/>
    <a:srgbClr val="0033CC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5BC66-8962-41BC-A03C-18BACCFEE33D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54AFB-59C9-4D0C-BE15-E2BF44A199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9329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5BC66-8962-41BC-A03C-18BACCFEE33D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54AFB-59C9-4D0C-BE15-E2BF44A199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5961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5BC66-8962-41BC-A03C-18BACCFEE33D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54AFB-59C9-4D0C-BE15-E2BF44A199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1971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5BC66-8962-41BC-A03C-18BACCFEE33D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54AFB-59C9-4D0C-BE15-E2BF44A199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508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5BC66-8962-41BC-A03C-18BACCFEE33D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54AFB-59C9-4D0C-BE15-E2BF44A199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0442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5BC66-8962-41BC-A03C-18BACCFEE33D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54AFB-59C9-4D0C-BE15-E2BF44A199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8336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5BC66-8962-41BC-A03C-18BACCFEE33D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54AFB-59C9-4D0C-BE15-E2BF44A199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5293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5BC66-8962-41BC-A03C-18BACCFEE33D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54AFB-59C9-4D0C-BE15-E2BF44A199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7018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5BC66-8962-41BC-A03C-18BACCFEE33D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54AFB-59C9-4D0C-BE15-E2BF44A199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2361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5BC66-8962-41BC-A03C-18BACCFEE33D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54AFB-59C9-4D0C-BE15-E2BF44A199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8849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5BC66-8962-41BC-A03C-18BACCFEE33D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54AFB-59C9-4D0C-BE15-E2BF44A199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2008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5BC66-8962-41BC-A03C-18BACCFEE33D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B54AFB-59C9-4D0C-BE15-E2BF44A199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4872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3jU84WJ3Ndk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209821" y="309488"/>
            <a:ext cx="73152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2</a:t>
            </a:r>
          </a:p>
          <a:p>
            <a:r>
              <a:rPr lang="it-IT" sz="400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 INCONTRO </a:t>
            </a:r>
            <a:endParaRPr lang="it-IT" sz="4000" dirty="0">
              <a:solidFill>
                <a:srgbClr val="FF0000"/>
              </a:solidFill>
              <a:latin typeface="Copperplate Gothic Bold" panose="020E0705020206020404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6457070" y="309488"/>
            <a:ext cx="36857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dirty="0" smtClean="0">
                <a:solidFill>
                  <a:schemeClr val="tx2">
                    <a:lumMod val="50000"/>
                  </a:schemeClr>
                </a:solidFill>
                <a:latin typeface="Copperplate Gothic Bold" panose="020E0705020206020404" pitchFamily="34" charset="0"/>
              </a:rPr>
              <a:t>PUBLIC SPEAKING</a:t>
            </a:r>
            <a:endParaRPr lang="it-IT" sz="4400" dirty="0">
              <a:solidFill>
                <a:schemeClr val="tx2">
                  <a:lumMod val="50000"/>
                </a:schemeClr>
              </a:solidFill>
              <a:latin typeface="Copperplate Gothic Bold" panose="020E0705020206020404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6457070" y="6020972"/>
            <a:ext cx="5289453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solidFill>
                  <a:srgbClr val="002060"/>
                </a:solidFill>
              </a:rPr>
              <a:t>https://incambiamento.blog/</a:t>
            </a:r>
            <a:endParaRPr lang="it-IT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39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3453030" y="121961"/>
            <a:ext cx="5248422" cy="816561"/>
          </a:xfrm>
          <a:solidFill>
            <a:srgbClr val="FFFFCC"/>
          </a:solidFill>
        </p:spPr>
        <p:txBody>
          <a:bodyPr/>
          <a:lstStyle/>
          <a:p>
            <a:pPr algn="ctr"/>
            <a:r>
              <a:rPr lang="it-IT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VOCE VERDE</a:t>
            </a:r>
            <a:endParaRPr lang="it-IT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68810" y="938522"/>
            <a:ext cx="11816861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3800" b="1" dirty="0" smtClean="0">
                <a:solidFill>
                  <a:srgbClr val="0033CC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Caratteristiche di questa voce: </a:t>
            </a:r>
          </a:p>
          <a:p>
            <a:pPr algn="just">
              <a:spcAft>
                <a:spcPts val="0"/>
              </a:spcAft>
            </a:pPr>
            <a:endParaRPr lang="it-IT" sz="3600" b="1" dirty="0">
              <a:solidFill>
                <a:srgbClr val="002060"/>
              </a:solidFill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 marL="457200" indent="-4572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4200" b="1" dirty="0" smtClean="0"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rassicurante </a:t>
            </a:r>
          </a:p>
          <a:p>
            <a:pPr marL="457200" indent="-4572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4200" b="1" dirty="0" smtClean="0"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distensiva</a:t>
            </a:r>
          </a:p>
          <a:p>
            <a:pPr marL="457200" indent="-4572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4200" b="1" dirty="0">
                <a:solidFill>
                  <a:srgbClr val="002060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a</a:t>
            </a:r>
            <a:r>
              <a:rPr lang="it-IT" sz="4200" b="1" dirty="0" smtClean="0"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michevole, crea contatto</a:t>
            </a:r>
          </a:p>
          <a:p>
            <a:pPr marL="457200" indent="-4572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4200" b="1" dirty="0" smtClean="0"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sorriso sincero </a:t>
            </a:r>
          </a:p>
          <a:p>
            <a:pPr algn="just">
              <a:spcAft>
                <a:spcPts val="0"/>
              </a:spcAft>
            </a:pPr>
            <a:endParaRPr lang="it-IT" sz="3600" b="1" dirty="0" smtClean="0">
              <a:solidFill>
                <a:srgbClr val="0066FF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3600" b="1" dirty="0" smtClean="0"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Fa pensare a una persona amica, con cui confidarsi o anche a personaggi come il Papa o una mamma che rassicura il figlio</a:t>
            </a:r>
            <a:endParaRPr lang="it-IT" sz="3600" b="1" dirty="0">
              <a:effectLst/>
              <a:latin typeface="Comic Sans MS" panose="030F0702030302020204" pitchFamily="66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1387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6FF33"/>
            </a:gs>
            <a:gs pos="83000">
              <a:srgbClr val="92D050"/>
            </a:gs>
            <a:gs pos="16000">
              <a:srgbClr val="99FF66"/>
            </a:gs>
            <a:gs pos="9000">
              <a:srgbClr val="0099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96948" y="0"/>
            <a:ext cx="11648049" cy="717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 smtClean="0">
                <a:solidFill>
                  <a:srgbClr val="FFCCFF"/>
                </a:solidFill>
                <a:latin typeface="Berlin Sans FB Demi" panose="020E0802020502020306" pitchFamily="34" charset="0"/>
              </a:rPr>
              <a:t>COME SI CREA?</a:t>
            </a:r>
          </a:p>
          <a:p>
            <a:endParaRPr lang="it-IT" sz="2400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4200" b="1" dirty="0" smtClean="0"/>
              <a:t>Con </a:t>
            </a:r>
            <a:r>
              <a:rPr lang="it-IT" sz="4200" b="1" i="1" dirty="0">
                <a:solidFill>
                  <a:srgbClr val="FF66CC"/>
                </a:solidFill>
              </a:rPr>
              <a:t>volume</a:t>
            </a:r>
            <a:r>
              <a:rPr lang="it-IT" sz="4200" b="1" dirty="0"/>
              <a:t> </a:t>
            </a:r>
            <a:r>
              <a:rPr lang="it-IT" sz="4200" b="1" dirty="0" smtClean="0"/>
              <a:t>medio-basso</a:t>
            </a:r>
            <a:endParaRPr lang="it-IT" sz="4200" b="1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4200" b="1" dirty="0" smtClean="0"/>
              <a:t>il </a:t>
            </a:r>
            <a:r>
              <a:rPr lang="it-IT" sz="4200" b="1" i="1" dirty="0">
                <a:solidFill>
                  <a:srgbClr val="0000FF"/>
                </a:solidFill>
              </a:rPr>
              <a:t>tono</a:t>
            </a:r>
            <a:r>
              <a:rPr lang="it-IT" sz="4200" b="1" dirty="0"/>
              <a:t> </a:t>
            </a:r>
            <a:r>
              <a:rPr lang="it-IT" sz="4200" b="1" dirty="0" smtClean="0"/>
              <a:t>basso per dare l’idea che siamo tranquilli e che vogliamo entrare in contatto con l’altro</a:t>
            </a:r>
            <a:endParaRPr lang="it-IT" sz="4200" b="1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4200" b="1" dirty="0" smtClean="0"/>
              <a:t>il </a:t>
            </a:r>
            <a:r>
              <a:rPr lang="it-IT" sz="4200" b="1" i="1" dirty="0">
                <a:solidFill>
                  <a:srgbClr val="FF3300"/>
                </a:solidFill>
              </a:rPr>
              <a:t>tempo</a:t>
            </a:r>
            <a:r>
              <a:rPr lang="it-IT" sz="4200" b="1" dirty="0"/>
              <a:t> </a:t>
            </a:r>
            <a:r>
              <a:rPr lang="it-IT" sz="4200" b="1" dirty="0" smtClean="0"/>
              <a:t>lento, siamo rilassati e vogliamo rilassare; </a:t>
            </a:r>
            <a:r>
              <a:rPr lang="it-IT" sz="4200" b="1" dirty="0" smtClean="0">
                <a:solidFill>
                  <a:srgbClr val="FF0000"/>
                </a:solidFill>
              </a:rPr>
              <a:t>pause</a:t>
            </a:r>
            <a:r>
              <a:rPr lang="it-IT" sz="4200" b="1" dirty="0" smtClean="0"/>
              <a:t> esitanti come a cercare le parole giuste da dire</a:t>
            </a:r>
            <a:endParaRPr lang="it-IT" sz="4200" b="1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381465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9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1"/>
            <a:ext cx="12095625" cy="1225688"/>
          </a:xfrm>
          <a:solidFill>
            <a:srgbClr val="FFFFCC"/>
          </a:solidFill>
        </p:spPr>
        <p:txBody>
          <a:bodyPr>
            <a:noAutofit/>
          </a:bodyPr>
          <a:lstStyle/>
          <a:p>
            <a:r>
              <a:rPr lang="it-IT" sz="4800" b="1" dirty="0" smtClean="0">
                <a:solidFill>
                  <a:srgbClr val="008000"/>
                </a:solidFill>
                <a:latin typeface="Berlin Sans FB Demi" panose="020E0802020502020306" pitchFamily="34" charset="0"/>
              </a:rPr>
              <a:t>ESERCIZIO con voce verde e </a:t>
            </a:r>
            <a:br>
              <a:rPr lang="it-IT" sz="4800" b="1" dirty="0" smtClean="0">
                <a:solidFill>
                  <a:srgbClr val="008000"/>
                </a:solidFill>
                <a:latin typeface="Berlin Sans FB Demi" panose="020E0802020502020306" pitchFamily="34" charset="0"/>
              </a:rPr>
            </a:br>
            <a:r>
              <a:rPr lang="it-IT" sz="4800" b="1" dirty="0">
                <a:solidFill>
                  <a:srgbClr val="008000"/>
                </a:solidFill>
                <a:latin typeface="Berlin Sans FB Demi" panose="020E0802020502020306" pitchFamily="34" charset="0"/>
              </a:rPr>
              <a:t> </a:t>
            </a:r>
            <a:r>
              <a:rPr lang="it-IT" sz="4800" b="1" dirty="0" smtClean="0">
                <a:solidFill>
                  <a:srgbClr val="008000"/>
                </a:solidFill>
                <a:latin typeface="Berlin Sans FB Demi" panose="020E0802020502020306" pitchFamily="34" charset="0"/>
              </a:rPr>
              <a:t>                                    sguardo democratico</a:t>
            </a:r>
            <a:endParaRPr lang="it-IT" sz="4800" b="1" dirty="0">
              <a:solidFill>
                <a:srgbClr val="00800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1759452" y="1225689"/>
            <a:ext cx="8947051" cy="5632311"/>
          </a:xfrm>
          <a:prstGeom prst="rect">
            <a:avLst/>
          </a:prstGeom>
          <a:solidFill>
            <a:srgbClr val="0066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7200" b="1" dirty="0" smtClean="0">
                <a:solidFill>
                  <a:srgbClr val="FFFFCC"/>
                </a:solidFill>
              </a:rPr>
              <a:t>Le rosse ROSSANA </a:t>
            </a:r>
          </a:p>
          <a:p>
            <a:pPr algn="ctr"/>
            <a:r>
              <a:rPr lang="it-IT" sz="7200" b="1" dirty="0" smtClean="0">
                <a:solidFill>
                  <a:srgbClr val="FFFFCC"/>
                </a:solidFill>
              </a:rPr>
              <a:t>rosseggiando qua e là</a:t>
            </a:r>
          </a:p>
          <a:p>
            <a:pPr algn="ctr"/>
            <a:r>
              <a:rPr lang="it-IT" sz="7200" b="1" dirty="0" smtClean="0">
                <a:solidFill>
                  <a:srgbClr val="FFFFCC"/>
                </a:solidFill>
              </a:rPr>
              <a:t>ingolosiscono i golosi </a:t>
            </a:r>
          </a:p>
          <a:p>
            <a:pPr algn="ctr"/>
            <a:r>
              <a:rPr lang="it-IT" sz="7200" b="1" dirty="0" smtClean="0">
                <a:solidFill>
                  <a:srgbClr val="FFFFCC"/>
                </a:solidFill>
              </a:rPr>
              <a:t>con la loro rossa golosità</a:t>
            </a:r>
            <a:endParaRPr lang="it-IT" sz="7200" b="1" dirty="0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7503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912014" y="185754"/>
            <a:ext cx="6682152" cy="816561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it-IT" b="1" dirty="0" smtClean="0">
                <a:solidFill>
                  <a:srgbClr val="C00000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RIEPILOGO</a:t>
            </a:r>
            <a:endParaRPr lang="it-IT" b="1" dirty="0">
              <a:solidFill>
                <a:srgbClr val="C00000"/>
              </a:solidFill>
              <a:latin typeface="Arial Rounded MT Bold" panose="020F07040305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09490" y="2206358"/>
            <a:ext cx="3235570" cy="3785652"/>
          </a:xfrm>
          <a:prstGeom prst="rect">
            <a:avLst/>
          </a:prstGeom>
          <a:solidFill>
            <a:srgbClr val="FF3300"/>
          </a:solidFill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it-IT" sz="4000" b="1" dirty="0" smtClean="0">
                <a:solidFill>
                  <a:srgbClr val="FFFFFF"/>
                </a:solidFill>
              </a:rPr>
              <a:t> </a:t>
            </a:r>
            <a:r>
              <a:rPr lang="it-IT" sz="4000" b="1" dirty="0" smtClean="0">
                <a:solidFill>
                  <a:srgbClr val="002060"/>
                </a:solidFill>
              </a:rPr>
              <a:t>POSTURA </a:t>
            </a:r>
          </a:p>
          <a:p>
            <a:pPr algn="ctr"/>
            <a:r>
              <a:rPr lang="it-IT" sz="4000" b="1" dirty="0" smtClean="0">
                <a:solidFill>
                  <a:srgbClr val="002060"/>
                </a:solidFill>
              </a:rPr>
              <a:t>     </a:t>
            </a:r>
          </a:p>
          <a:p>
            <a:pPr algn="ctr"/>
            <a:r>
              <a:rPr lang="it-IT" sz="4000" b="1" dirty="0" smtClean="0">
                <a:solidFill>
                  <a:srgbClr val="002060"/>
                </a:solidFill>
              </a:rPr>
              <a:t>e</a:t>
            </a:r>
          </a:p>
          <a:p>
            <a:pPr algn="ctr"/>
            <a:endParaRPr lang="it-IT" sz="4000" b="1" dirty="0" smtClean="0">
              <a:solidFill>
                <a:srgbClr val="002060"/>
              </a:solidFill>
            </a:endParaRPr>
          </a:p>
          <a:p>
            <a:pPr algn="ctr"/>
            <a:r>
              <a:rPr lang="it-IT" sz="4000" b="1" dirty="0" smtClean="0">
                <a:solidFill>
                  <a:srgbClr val="002060"/>
                </a:solidFill>
              </a:rPr>
              <a:t>USO DEL</a:t>
            </a:r>
          </a:p>
          <a:p>
            <a:pPr algn="ctr"/>
            <a:r>
              <a:rPr lang="it-IT" sz="4000" b="1" dirty="0" smtClean="0">
                <a:solidFill>
                  <a:srgbClr val="002060"/>
                </a:solidFill>
              </a:rPr>
              <a:t>NON VERBALE</a:t>
            </a:r>
            <a:endParaRPr lang="it-IT" sz="4000" b="1" dirty="0">
              <a:solidFill>
                <a:srgbClr val="00206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346330" y="2513810"/>
            <a:ext cx="3499340" cy="3785652"/>
          </a:xfrm>
          <a:prstGeom prst="rect">
            <a:avLst/>
          </a:prstGeom>
          <a:solidFill>
            <a:srgbClr val="66FF33"/>
          </a:solidFill>
        </p:spPr>
        <p:txBody>
          <a:bodyPr wrap="square" rtlCol="0">
            <a:spAutoFit/>
          </a:bodyPr>
          <a:lstStyle/>
          <a:p>
            <a:r>
              <a:rPr lang="it-IT" sz="4000" b="1" dirty="0" smtClean="0">
                <a:solidFill>
                  <a:schemeClr val="bg1"/>
                </a:solidFill>
              </a:rPr>
              <a:t>2.</a:t>
            </a:r>
            <a:r>
              <a:rPr lang="it-IT" sz="4000" dirty="0" smtClean="0">
                <a:solidFill>
                  <a:srgbClr val="002060"/>
                </a:solidFill>
              </a:rPr>
              <a:t> </a:t>
            </a:r>
            <a:r>
              <a:rPr lang="it-IT" sz="4000" b="1" dirty="0" smtClean="0">
                <a:solidFill>
                  <a:srgbClr val="002060"/>
                </a:solidFill>
              </a:rPr>
              <a:t>STRUTTURA DEL DISCORSO:</a:t>
            </a:r>
          </a:p>
          <a:p>
            <a:pPr algn="r"/>
            <a:endParaRPr lang="it-IT" sz="4000" dirty="0" smtClean="0"/>
          </a:p>
          <a:p>
            <a:pPr algn="ctr"/>
            <a:r>
              <a:rPr lang="it-IT" sz="4400" b="1" dirty="0" smtClean="0">
                <a:solidFill>
                  <a:srgbClr val="002060"/>
                </a:solidFill>
              </a:rPr>
              <a:t>CORPO</a:t>
            </a:r>
          </a:p>
          <a:p>
            <a:pPr algn="ctr"/>
            <a:endParaRPr lang="it-IT" sz="4000" b="1" dirty="0" smtClean="0">
              <a:solidFill>
                <a:srgbClr val="FF0000"/>
              </a:solidFill>
            </a:endParaRPr>
          </a:p>
          <a:p>
            <a:pPr algn="ctr"/>
            <a:endParaRPr lang="it-IT" sz="3600" b="1" dirty="0">
              <a:solidFill>
                <a:srgbClr val="FF000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8646940" y="2730594"/>
            <a:ext cx="3254328" cy="3908762"/>
          </a:xfrm>
          <a:prstGeom prst="rect">
            <a:avLst/>
          </a:prstGeom>
          <a:blipFill>
            <a:blip r:embed="rId3">
              <a:alphaModFix amt="40000"/>
            </a:blip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it-IT" sz="4000" b="1" dirty="0" smtClean="0">
                <a:solidFill>
                  <a:schemeClr val="bg1"/>
                </a:solidFill>
              </a:rPr>
              <a:t>3.</a:t>
            </a:r>
            <a:r>
              <a:rPr lang="it-IT" sz="4000" b="1" dirty="0" smtClean="0"/>
              <a:t> TEORIA DEL COLORE DELLE VOCI:</a:t>
            </a:r>
          </a:p>
          <a:p>
            <a:pPr algn="r"/>
            <a:endParaRPr lang="it-IT" sz="4000" dirty="0" smtClean="0"/>
          </a:p>
          <a:p>
            <a:pPr algn="ctr"/>
            <a:r>
              <a:rPr lang="it-IT" sz="4400" b="1" dirty="0" smtClean="0">
                <a:solidFill>
                  <a:srgbClr val="006600"/>
                </a:solidFill>
              </a:rPr>
              <a:t>LA VOCE VERDE </a:t>
            </a:r>
            <a:endParaRPr lang="it-IT" sz="3600" b="1" dirty="0">
              <a:solidFill>
                <a:srgbClr val="006600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440787" y="1070259"/>
            <a:ext cx="113104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3</a:t>
            </a:r>
            <a:r>
              <a:rPr lang="it-IT" sz="4000" b="1" dirty="0" smtClean="0">
                <a:solidFill>
                  <a:srgbClr val="990099"/>
                </a:solidFill>
                <a:latin typeface="Comic Sans MS" panose="030F0702030302020204" pitchFamily="66" charset="0"/>
              </a:rPr>
              <a:t> elementi importanti del discorso</a:t>
            </a:r>
            <a:endParaRPr lang="it-IT" sz="4000" b="1" dirty="0">
              <a:solidFill>
                <a:srgbClr val="990099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24079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5002338" y="0"/>
            <a:ext cx="9805181" cy="717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3200" dirty="0" smtClean="0"/>
          </a:p>
          <a:p>
            <a:r>
              <a:rPr lang="it-IT" sz="4400" b="1" dirty="0" smtClean="0">
                <a:solidFill>
                  <a:srgbClr val="800000"/>
                </a:solidFill>
              </a:rPr>
              <a:t>Crea </a:t>
            </a:r>
            <a:r>
              <a:rPr lang="it-IT" sz="4400" b="1" dirty="0">
                <a:solidFill>
                  <a:srgbClr val="800000"/>
                </a:solidFill>
              </a:rPr>
              <a:t>un discorso </a:t>
            </a:r>
            <a:r>
              <a:rPr lang="it-IT" sz="4400" b="1" dirty="0" smtClean="0">
                <a:solidFill>
                  <a:srgbClr val="800000"/>
                </a:solidFill>
              </a:rPr>
              <a:t>attraverso </a:t>
            </a:r>
          </a:p>
          <a:p>
            <a:r>
              <a:rPr lang="it-IT" sz="4800" b="1" u="sng" dirty="0" smtClean="0">
                <a:solidFill>
                  <a:schemeClr val="bg1"/>
                </a:solidFill>
              </a:rPr>
              <a:t>3</a:t>
            </a:r>
            <a:r>
              <a:rPr lang="it-IT" sz="4400" b="1" u="sng" dirty="0" smtClean="0">
                <a:solidFill>
                  <a:srgbClr val="800000"/>
                </a:solidFill>
              </a:rPr>
              <a:t> punti</a:t>
            </a:r>
            <a:r>
              <a:rPr lang="it-IT" sz="4400" b="1" dirty="0" smtClean="0">
                <a:solidFill>
                  <a:srgbClr val="800000"/>
                </a:solidFill>
              </a:rPr>
              <a:t> e con:</a:t>
            </a:r>
          </a:p>
          <a:p>
            <a:endParaRPr lang="it-IT" sz="4400" b="1" dirty="0">
              <a:solidFill>
                <a:srgbClr val="800000"/>
              </a:solidFill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4400" b="1" u="sng" dirty="0" smtClean="0">
                <a:solidFill>
                  <a:srgbClr val="800000"/>
                </a:solidFill>
              </a:rPr>
              <a:t>Introduzione</a:t>
            </a:r>
            <a:r>
              <a:rPr lang="it-IT" sz="4400" b="1" dirty="0" smtClean="0">
                <a:solidFill>
                  <a:srgbClr val="800000"/>
                </a:solidFill>
              </a:rPr>
              <a:t> secondo </a:t>
            </a:r>
          </a:p>
          <a:p>
            <a:pPr>
              <a:lnSpc>
                <a:spcPct val="150000"/>
              </a:lnSpc>
            </a:pPr>
            <a:r>
              <a:rPr lang="it-IT" sz="4400" b="1" dirty="0" smtClean="0">
                <a:solidFill>
                  <a:srgbClr val="800000"/>
                </a:solidFill>
              </a:rPr>
              <a:t>   lo schema e uso </a:t>
            </a:r>
            <a:r>
              <a:rPr lang="it-IT" sz="4400" b="1" dirty="0" smtClean="0">
                <a:solidFill>
                  <a:srgbClr val="FFFF00"/>
                </a:solidFill>
              </a:rPr>
              <a:t>voce gialla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4400" b="1" u="sng" dirty="0" smtClean="0">
                <a:solidFill>
                  <a:srgbClr val="800000"/>
                </a:solidFill>
              </a:rPr>
              <a:t>Corpo</a:t>
            </a:r>
            <a:r>
              <a:rPr lang="it-IT" sz="4400" b="1" dirty="0" smtClean="0">
                <a:solidFill>
                  <a:srgbClr val="800000"/>
                </a:solidFill>
              </a:rPr>
              <a:t> secondo lo schema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4400" b="1" u="sng" dirty="0" smtClean="0">
                <a:solidFill>
                  <a:srgbClr val="006600"/>
                </a:solidFill>
              </a:rPr>
              <a:t>Uso voce </a:t>
            </a:r>
            <a:r>
              <a:rPr lang="it-IT" sz="4400" b="1" u="sng" dirty="0">
                <a:solidFill>
                  <a:srgbClr val="006600"/>
                </a:solidFill>
              </a:rPr>
              <a:t>verde</a:t>
            </a:r>
            <a:endParaRPr lang="it-IT" sz="4400" b="1" i="0" u="sng" dirty="0" smtClean="0">
              <a:solidFill>
                <a:srgbClr val="006600"/>
              </a:solidFill>
              <a:effectLst/>
            </a:endParaRPr>
          </a:p>
          <a:p>
            <a:endParaRPr lang="it-IT" sz="3200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26" t="6949" r="9030" b="6966"/>
          <a:stretch/>
        </p:blipFill>
        <p:spPr>
          <a:xfrm>
            <a:off x="0" y="1590202"/>
            <a:ext cx="4860000" cy="3564000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559828" y="422030"/>
            <a:ext cx="3812344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>
                <a:solidFill>
                  <a:schemeClr val="accent2">
                    <a:lumMod val="50000"/>
                  </a:schemeClr>
                </a:solidFill>
              </a:rPr>
              <a:t>ESERCIZIO:</a:t>
            </a:r>
          </a:p>
          <a:p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559828" y="3699803"/>
            <a:ext cx="3660480" cy="769441"/>
          </a:xfrm>
          <a:prstGeom prst="rect">
            <a:avLst/>
          </a:prstGeom>
          <a:solidFill>
            <a:srgbClr val="5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PUNTI</a:t>
            </a:r>
            <a:endParaRPr lang="it-IT" sz="4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112472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3000"/>
            <a:lum/>
          </a:blip>
          <a:srcRect/>
          <a:stretch>
            <a:fillRect t="-10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8520332" y="4669508"/>
            <a:ext cx="36716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err="1" smtClean="0">
                <a:solidFill>
                  <a:schemeClr val="bg1"/>
                </a:solidFill>
              </a:rPr>
              <a:t>incambiamento.blog</a:t>
            </a:r>
            <a:endParaRPr lang="it-IT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72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9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600745" y="2298978"/>
            <a:ext cx="7585657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LINK DEL VIDEO VISTO A LEZIONE, ALL’INIZIO:</a:t>
            </a:r>
          </a:p>
          <a:p>
            <a:endParaRPr lang="it-IT" dirty="0"/>
          </a:p>
          <a:p>
            <a:r>
              <a:rPr lang="it-IT" sz="2800" dirty="0">
                <a:hlinkClick r:id="rId2"/>
              </a:rPr>
              <a:t>https://</a:t>
            </a:r>
            <a:r>
              <a:rPr lang="it-IT" sz="2800" dirty="0" smtClean="0">
                <a:hlinkClick r:id="rId2"/>
              </a:rPr>
              <a:t>www.youtube.com/watch?v=3jU84WJ3Ndk</a:t>
            </a:r>
            <a:endParaRPr lang="it-IT" sz="2800" dirty="0" smtClean="0"/>
          </a:p>
          <a:p>
            <a:endParaRPr lang="it-IT" sz="28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49686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80000">
              <a:srgbClr val="FFFF66"/>
            </a:gs>
            <a:gs pos="92000">
              <a:schemeClr val="accent1">
                <a:lumMod val="45000"/>
                <a:lumOff val="55000"/>
              </a:schemeClr>
            </a:gs>
            <a:gs pos="68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210380"/>
            <a:ext cx="10515600" cy="816561"/>
          </a:xfrm>
          <a:gradFill>
            <a:gsLst>
              <a:gs pos="0">
                <a:srgbClr val="FFC000"/>
              </a:gs>
              <a:gs pos="80000">
                <a:srgbClr val="FFFF66"/>
              </a:gs>
              <a:gs pos="83000">
                <a:schemeClr val="accent1">
                  <a:lumMod val="45000"/>
                  <a:lumOff val="55000"/>
                </a:schemeClr>
              </a:gs>
              <a:gs pos="77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pPr algn="ctr"/>
            <a:r>
              <a:rPr lang="it-IT" b="1" dirty="0" smtClean="0">
                <a:solidFill>
                  <a:srgbClr val="C00000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DI COSA PARLEREMO OGGI?</a:t>
            </a:r>
            <a:endParaRPr lang="it-IT" b="1" dirty="0">
              <a:solidFill>
                <a:srgbClr val="C00000"/>
              </a:solidFill>
              <a:latin typeface="Arial Rounded MT Bold" panose="020F07040305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09490" y="1652025"/>
            <a:ext cx="3235570" cy="3785652"/>
          </a:xfrm>
          <a:prstGeom prst="rect">
            <a:avLst/>
          </a:prstGeom>
          <a:solidFill>
            <a:srgbClr val="FF3300"/>
          </a:solidFill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it-IT" sz="4000" b="1" dirty="0" smtClean="0">
                <a:solidFill>
                  <a:srgbClr val="FFFFFF"/>
                </a:solidFill>
              </a:rPr>
              <a:t> </a:t>
            </a:r>
            <a:r>
              <a:rPr lang="it-IT" sz="4000" b="1" dirty="0" smtClean="0">
                <a:solidFill>
                  <a:srgbClr val="002060"/>
                </a:solidFill>
              </a:rPr>
              <a:t>POSTURA </a:t>
            </a:r>
          </a:p>
          <a:p>
            <a:pPr algn="ctr"/>
            <a:r>
              <a:rPr lang="it-IT" sz="4000" b="1" dirty="0" smtClean="0">
                <a:solidFill>
                  <a:srgbClr val="002060"/>
                </a:solidFill>
              </a:rPr>
              <a:t>     </a:t>
            </a:r>
          </a:p>
          <a:p>
            <a:pPr algn="ctr"/>
            <a:r>
              <a:rPr lang="it-IT" sz="4000" b="1" dirty="0" smtClean="0">
                <a:solidFill>
                  <a:srgbClr val="002060"/>
                </a:solidFill>
              </a:rPr>
              <a:t>e</a:t>
            </a:r>
          </a:p>
          <a:p>
            <a:pPr algn="ctr"/>
            <a:endParaRPr lang="it-IT" sz="4000" b="1" dirty="0" smtClean="0">
              <a:solidFill>
                <a:srgbClr val="002060"/>
              </a:solidFill>
            </a:endParaRPr>
          </a:p>
          <a:p>
            <a:pPr algn="ctr"/>
            <a:r>
              <a:rPr lang="it-IT" sz="4000" b="1" dirty="0" smtClean="0">
                <a:solidFill>
                  <a:srgbClr val="002060"/>
                </a:solidFill>
              </a:rPr>
              <a:t>USO DEL</a:t>
            </a:r>
          </a:p>
          <a:p>
            <a:pPr algn="ctr"/>
            <a:r>
              <a:rPr lang="it-IT" sz="4000" b="1" dirty="0" smtClean="0">
                <a:solidFill>
                  <a:srgbClr val="002060"/>
                </a:solidFill>
              </a:rPr>
              <a:t>NON VERBALE</a:t>
            </a:r>
            <a:endParaRPr lang="it-IT" sz="4000" b="1" dirty="0">
              <a:solidFill>
                <a:srgbClr val="00206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346330" y="1868733"/>
            <a:ext cx="3499340" cy="3785652"/>
          </a:xfrm>
          <a:prstGeom prst="rect">
            <a:avLst/>
          </a:prstGeom>
          <a:solidFill>
            <a:srgbClr val="66FF33"/>
          </a:solidFill>
        </p:spPr>
        <p:txBody>
          <a:bodyPr wrap="square" rtlCol="0">
            <a:spAutoFit/>
          </a:bodyPr>
          <a:lstStyle/>
          <a:p>
            <a:r>
              <a:rPr lang="it-IT" sz="4000" b="1" dirty="0" smtClean="0">
                <a:solidFill>
                  <a:schemeClr val="bg1"/>
                </a:solidFill>
              </a:rPr>
              <a:t>2.</a:t>
            </a:r>
            <a:r>
              <a:rPr lang="it-IT" sz="4000" dirty="0" smtClean="0">
                <a:solidFill>
                  <a:srgbClr val="002060"/>
                </a:solidFill>
              </a:rPr>
              <a:t> </a:t>
            </a:r>
            <a:r>
              <a:rPr lang="it-IT" sz="4000" b="1" dirty="0" smtClean="0">
                <a:solidFill>
                  <a:srgbClr val="002060"/>
                </a:solidFill>
              </a:rPr>
              <a:t>STRUTTURA DEL DISCORSO:</a:t>
            </a:r>
          </a:p>
          <a:p>
            <a:pPr algn="r"/>
            <a:endParaRPr lang="it-IT" sz="4000" dirty="0" smtClean="0"/>
          </a:p>
          <a:p>
            <a:pPr algn="ctr"/>
            <a:r>
              <a:rPr lang="it-IT" sz="4400" b="1" dirty="0" smtClean="0">
                <a:solidFill>
                  <a:srgbClr val="FF0000"/>
                </a:solidFill>
              </a:rPr>
              <a:t>CORPO</a:t>
            </a:r>
          </a:p>
          <a:p>
            <a:pPr algn="ctr"/>
            <a:endParaRPr lang="it-IT" sz="4000" b="1" dirty="0" smtClean="0">
              <a:solidFill>
                <a:srgbClr val="FF0000"/>
              </a:solidFill>
            </a:endParaRPr>
          </a:p>
          <a:p>
            <a:pPr algn="ctr"/>
            <a:endParaRPr lang="it-IT" sz="3600" b="1" dirty="0">
              <a:solidFill>
                <a:srgbClr val="FF000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8646940" y="2107884"/>
            <a:ext cx="3254328" cy="4462760"/>
          </a:xfrm>
          <a:prstGeom prst="rect">
            <a:avLst/>
          </a:prstGeom>
          <a:solidFill>
            <a:srgbClr val="FFCCFF"/>
          </a:solidFill>
        </p:spPr>
        <p:txBody>
          <a:bodyPr wrap="square" rtlCol="0">
            <a:spAutoFit/>
          </a:bodyPr>
          <a:lstStyle/>
          <a:p>
            <a:r>
              <a:rPr lang="it-IT" sz="4000" b="1" dirty="0" smtClean="0">
                <a:solidFill>
                  <a:schemeClr val="bg1"/>
                </a:solidFill>
              </a:rPr>
              <a:t>3.</a:t>
            </a:r>
            <a:r>
              <a:rPr lang="it-IT" sz="4000" b="1" dirty="0" smtClean="0"/>
              <a:t> TEORIA DEL COLORE DELLE VOCI:</a:t>
            </a:r>
          </a:p>
          <a:p>
            <a:pPr algn="r"/>
            <a:endParaRPr lang="it-IT" sz="4000" dirty="0" smtClean="0"/>
          </a:p>
          <a:p>
            <a:pPr algn="ctr"/>
            <a:r>
              <a:rPr lang="it-IT" sz="4400" b="1" dirty="0" smtClean="0">
                <a:solidFill>
                  <a:srgbClr val="00B050"/>
                </a:solidFill>
              </a:rPr>
              <a:t>LA VOCE VERDE</a:t>
            </a:r>
          </a:p>
          <a:p>
            <a:pPr algn="ctr"/>
            <a:endParaRPr lang="it-IT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3955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3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295422" y="309489"/>
            <a:ext cx="11366695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3600" dirty="0" smtClean="0"/>
          </a:p>
          <a:p>
            <a:pPr algn="ctr"/>
            <a:endParaRPr lang="it-IT" sz="3600" b="1" dirty="0" smtClean="0"/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it-IT" sz="4000" b="1" dirty="0" smtClean="0">
                <a:solidFill>
                  <a:srgbClr val="0033CC"/>
                </a:solidFill>
                <a:latin typeface="Comic Sans MS" panose="030F0702030302020204" pitchFamily="66" charset="0"/>
              </a:rPr>
              <a:t>devono </a:t>
            </a:r>
            <a:r>
              <a:rPr lang="it-IT" sz="4000" b="1" dirty="0">
                <a:solidFill>
                  <a:srgbClr val="0033CC"/>
                </a:solidFill>
                <a:latin typeface="Comic Sans MS" panose="030F0702030302020204" pitchFamily="66" charset="0"/>
              </a:rPr>
              <a:t>sempre essere </a:t>
            </a:r>
            <a:r>
              <a:rPr lang="it-IT" sz="4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COERENTI</a:t>
            </a:r>
            <a:r>
              <a:rPr lang="it-IT" sz="4000" b="1" dirty="0" smtClean="0">
                <a:solidFill>
                  <a:srgbClr val="0033CC"/>
                </a:solidFill>
                <a:latin typeface="Comic Sans MS" panose="030F0702030302020204" pitchFamily="66" charset="0"/>
              </a:rPr>
              <a:t> </a:t>
            </a:r>
            <a:r>
              <a:rPr lang="it-IT" sz="4000" b="1" dirty="0">
                <a:solidFill>
                  <a:srgbClr val="0033CC"/>
                </a:solidFill>
                <a:latin typeface="Comic Sans MS" panose="030F0702030302020204" pitchFamily="66" charset="0"/>
              </a:rPr>
              <a:t>con le parole che </a:t>
            </a:r>
            <a:r>
              <a:rPr lang="it-IT" sz="4000" b="1" dirty="0" smtClean="0">
                <a:solidFill>
                  <a:srgbClr val="0033CC"/>
                </a:solidFill>
                <a:latin typeface="Comic Sans MS" panose="030F0702030302020204" pitchFamily="66" charset="0"/>
              </a:rPr>
              <a:t>pronunciamo 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4000" b="1" dirty="0" smtClean="0">
                <a:latin typeface="Comic Sans MS" panose="030F0702030302020204" pitchFamily="66" charset="0"/>
              </a:rPr>
              <a:t>comunicano </a:t>
            </a:r>
            <a:r>
              <a:rPr lang="it-IT" sz="4000" b="1" dirty="0">
                <a:latin typeface="Comic Sans MS" panose="030F0702030302020204" pitchFamily="66" charset="0"/>
              </a:rPr>
              <a:t>sicurezza e forza </a:t>
            </a:r>
            <a:endParaRPr lang="it-IT" sz="4000" b="1" dirty="0" smtClean="0">
              <a:latin typeface="Comic Sans MS" panose="030F0702030302020204" pitchFamily="66" charset="0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4000" b="1" dirty="0" smtClean="0">
                <a:latin typeface="Comic Sans MS" panose="030F0702030302020204" pitchFamily="66" charset="0"/>
              </a:rPr>
              <a:t>aumentano </a:t>
            </a:r>
            <a:r>
              <a:rPr lang="it-IT" sz="4000" b="1" dirty="0">
                <a:latin typeface="Comic Sans MS" panose="030F0702030302020204" pitchFamily="66" charset="0"/>
              </a:rPr>
              <a:t>la </a:t>
            </a:r>
            <a:r>
              <a:rPr lang="it-IT" sz="4000" b="1" dirty="0" smtClean="0">
                <a:latin typeface="Comic Sans MS" panose="030F0702030302020204" pitchFamily="66" charset="0"/>
              </a:rPr>
              <a:t>credibilità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4000" b="1" dirty="0" smtClean="0">
                <a:latin typeface="Comic Sans MS" panose="030F0702030302020204" pitchFamily="66" charset="0"/>
              </a:rPr>
              <a:t>enfatizzano </a:t>
            </a:r>
            <a:r>
              <a:rPr lang="it-IT" sz="4000" b="1" dirty="0">
                <a:latin typeface="Comic Sans MS" panose="030F0702030302020204" pitchFamily="66" charset="0"/>
              </a:rPr>
              <a:t>i punti che </a:t>
            </a:r>
            <a:r>
              <a:rPr lang="it-IT" sz="4000" b="1" dirty="0" smtClean="0">
                <a:latin typeface="Comic Sans MS" panose="030F0702030302020204" pitchFamily="66" charset="0"/>
              </a:rPr>
              <a:t>presentate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4000" b="1" dirty="0" smtClean="0">
                <a:latin typeface="Comic Sans MS" panose="030F0702030302020204" pitchFamily="66" charset="0"/>
              </a:rPr>
              <a:t>aiutano </a:t>
            </a:r>
            <a:r>
              <a:rPr lang="it-IT" sz="4000" b="1" dirty="0">
                <a:latin typeface="Comic Sans MS" panose="030F0702030302020204" pitchFamily="66" charset="0"/>
              </a:rPr>
              <a:t>a liberare lo </a:t>
            </a:r>
            <a:r>
              <a:rPr lang="it-IT" sz="4000" b="1" dirty="0" smtClean="0">
                <a:latin typeface="Comic Sans MS" panose="030F0702030302020204" pitchFamily="66" charset="0"/>
              </a:rPr>
              <a:t>stress</a:t>
            </a:r>
            <a:endParaRPr lang="it-IT" sz="4000" b="1" dirty="0">
              <a:latin typeface="Comic Sans MS" panose="030F0702030302020204" pitchFamily="66" charset="0"/>
            </a:endParaRPr>
          </a:p>
          <a:p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970671" y="422032"/>
            <a:ext cx="1053670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FF0000"/>
                </a:solidFill>
              </a:rPr>
              <a:t>1. POSTURA E LINGUAGGIO NON VERBALE</a:t>
            </a:r>
            <a:endParaRPr lang="it-IT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265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432517" y="422031"/>
            <a:ext cx="44313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 smtClean="0">
                <a:solidFill>
                  <a:srgbClr val="0033CC"/>
                </a:solidFill>
                <a:latin typeface="Algerian" panose="04020705040A02060702" pitchFamily="82" charset="0"/>
              </a:rPr>
              <a:t>POSTURA</a:t>
            </a:r>
            <a:endParaRPr lang="it-IT" sz="4000" b="1" dirty="0">
              <a:solidFill>
                <a:srgbClr val="0033CC"/>
              </a:solidFill>
              <a:latin typeface="Algerian" panose="04020705040A02060702" pitchFamily="82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0" y="1711208"/>
            <a:ext cx="1195753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 smtClean="0">
                <a:solidFill>
                  <a:srgbClr val="0033CC"/>
                </a:solidFill>
              </a:rPr>
              <a:t>“Scoglio </a:t>
            </a:r>
            <a:r>
              <a:rPr lang="it-IT" sz="4400" b="1" dirty="0">
                <a:solidFill>
                  <a:srgbClr val="0033CC"/>
                </a:solidFill>
              </a:rPr>
              <a:t>contro marea”: </a:t>
            </a:r>
            <a:endParaRPr lang="it-IT" sz="4400" b="1" dirty="0" smtClean="0">
              <a:solidFill>
                <a:srgbClr val="0033CC"/>
              </a:solidFill>
            </a:endParaRPr>
          </a:p>
          <a:p>
            <a:r>
              <a:rPr lang="it-IT" sz="4000" b="1" dirty="0" smtClean="0">
                <a:solidFill>
                  <a:schemeClr val="bg1"/>
                </a:solidFill>
              </a:rPr>
              <a:t>una </a:t>
            </a:r>
            <a:r>
              <a:rPr lang="it-IT" sz="4000" b="1" dirty="0">
                <a:solidFill>
                  <a:schemeClr val="bg1"/>
                </a:solidFill>
              </a:rPr>
              <a:t>postura </a:t>
            </a:r>
            <a:r>
              <a:rPr lang="it-IT" sz="4000" b="1" dirty="0" smtClean="0">
                <a:solidFill>
                  <a:schemeClr val="bg1"/>
                </a:solidFill>
              </a:rPr>
              <a:t>solida, </a:t>
            </a:r>
          </a:p>
          <a:p>
            <a:r>
              <a:rPr lang="it-IT" sz="4000" b="1" dirty="0" smtClean="0">
                <a:solidFill>
                  <a:schemeClr val="bg1"/>
                </a:solidFill>
              </a:rPr>
              <a:t>trasmette </a:t>
            </a:r>
            <a:r>
              <a:rPr lang="it-IT" sz="4000" b="1" dirty="0">
                <a:solidFill>
                  <a:schemeClr val="bg1"/>
                </a:solidFill>
              </a:rPr>
              <a:t>sicurezza, </a:t>
            </a:r>
            <a:endParaRPr lang="it-IT" sz="4000" b="1" dirty="0" smtClean="0">
              <a:solidFill>
                <a:schemeClr val="bg1"/>
              </a:solidFill>
            </a:endParaRPr>
          </a:p>
          <a:p>
            <a:r>
              <a:rPr lang="it-IT" sz="4000" b="1" dirty="0" smtClean="0">
                <a:solidFill>
                  <a:schemeClr val="bg1"/>
                </a:solidFill>
              </a:rPr>
              <a:t>con </a:t>
            </a:r>
            <a:r>
              <a:rPr lang="it-IT" sz="4000" b="1" dirty="0">
                <a:solidFill>
                  <a:schemeClr val="bg1"/>
                </a:solidFill>
              </a:rPr>
              <a:t>i piedi e le gambe </a:t>
            </a:r>
            <a:endParaRPr lang="it-IT" sz="4000" b="1" dirty="0" smtClean="0">
              <a:solidFill>
                <a:schemeClr val="bg1"/>
              </a:solidFill>
            </a:endParaRPr>
          </a:p>
          <a:p>
            <a:r>
              <a:rPr lang="it-IT" sz="4000" b="1" dirty="0" smtClean="0">
                <a:solidFill>
                  <a:schemeClr val="bg1"/>
                </a:solidFill>
              </a:rPr>
              <a:t>ben piantati per terra e </a:t>
            </a:r>
          </a:p>
          <a:p>
            <a:r>
              <a:rPr lang="it-IT" sz="4000" b="1" dirty="0" smtClean="0">
                <a:solidFill>
                  <a:schemeClr val="bg1"/>
                </a:solidFill>
              </a:rPr>
              <a:t>le </a:t>
            </a:r>
            <a:r>
              <a:rPr lang="it-IT" sz="4000" b="1" dirty="0">
                <a:solidFill>
                  <a:schemeClr val="bg1"/>
                </a:solidFill>
              </a:rPr>
              <a:t>braccia e le mani </a:t>
            </a:r>
            <a:endParaRPr lang="it-IT" sz="4000" b="1" dirty="0" smtClean="0">
              <a:solidFill>
                <a:schemeClr val="bg1"/>
              </a:solidFill>
            </a:endParaRPr>
          </a:p>
          <a:p>
            <a:r>
              <a:rPr lang="it-IT" sz="4000" b="1" dirty="0" smtClean="0">
                <a:solidFill>
                  <a:schemeClr val="bg1"/>
                </a:solidFill>
              </a:rPr>
              <a:t>che </a:t>
            </a:r>
            <a:r>
              <a:rPr lang="it-IT" sz="4000" b="1" dirty="0">
                <a:solidFill>
                  <a:schemeClr val="bg1"/>
                </a:solidFill>
              </a:rPr>
              <a:t>si muovono </a:t>
            </a:r>
            <a:endParaRPr lang="it-IT" sz="4000" b="1" dirty="0" smtClean="0">
              <a:solidFill>
                <a:schemeClr val="bg1"/>
              </a:solidFill>
            </a:endParaRPr>
          </a:p>
          <a:p>
            <a:r>
              <a:rPr lang="it-IT" sz="4000" b="1" dirty="0" smtClean="0">
                <a:solidFill>
                  <a:schemeClr val="bg1"/>
                </a:solidFill>
              </a:rPr>
              <a:t>all’altezza </a:t>
            </a:r>
            <a:r>
              <a:rPr lang="it-IT" sz="4000" b="1" dirty="0">
                <a:solidFill>
                  <a:schemeClr val="bg1"/>
                </a:solidFill>
              </a:rPr>
              <a:t>del petto. 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9046913" y="2975019"/>
            <a:ext cx="291062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 smtClean="0">
                <a:solidFill>
                  <a:srgbClr val="0033CC"/>
                </a:solidFill>
              </a:rPr>
              <a:t>Collocarsi </a:t>
            </a:r>
          </a:p>
          <a:p>
            <a:r>
              <a:rPr lang="it-IT" sz="4000" b="1" dirty="0" smtClean="0">
                <a:solidFill>
                  <a:schemeClr val="bg1"/>
                </a:solidFill>
              </a:rPr>
              <a:t>al</a:t>
            </a:r>
            <a:r>
              <a:rPr lang="it-IT" sz="4000" b="1" dirty="0" smtClean="0">
                <a:solidFill>
                  <a:srgbClr val="0033CC"/>
                </a:solidFill>
              </a:rPr>
              <a:t> </a:t>
            </a:r>
            <a:r>
              <a:rPr lang="it-IT" sz="4000" b="1" dirty="0" smtClean="0">
                <a:solidFill>
                  <a:schemeClr val="bg1"/>
                </a:solidFill>
              </a:rPr>
              <a:t>centro della platea</a:t>
            </a:r>
            <a:endParaRPr lang="it-IT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9225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0" r="3470"/>
          <a:stretch/>
        </p:blipFill>
        <p:spPr>
          <a:xfrm>
            <a:off x="236855" y="4155701"/>
            <a:ext cx="3816000" cy="2340000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5795889" y="321539"/>
            <a:ext cx="67524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 smtClean="0">
                <a:solidFill>
                  <a:srgbClr val="0033CC"/>
                </a:solidFill>
                <a:latin typeface="Rockwell Extra Bold" panose="02060903040505020403" pitchFamily="18" charset="0"/>
              </a:rPr>
              <a:t>LE MANI E LE BRACCIA</a:t>
            </a:r>
            <a:endParaRPr lang="it-IT" sz="3600" b="1" dirty="0">
              <a:solidFill>
                <a:srgbClr val="0033CC"/>
              </a:solidFill>
              <a:latin typeface="Rockwell Extra Bold" panose="02060903040505020403" pitchFamily="18" charset="0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1" t="-813" r="15248" b="813"/>
          <a:stretch/>
        </p:blipFill>
        <p:spPr>
          <a:xfrm>
            <a:off x="175261" y="219332"/>
            <a:ext cx="3848538" cy="3672000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12" r="38306"/>
          <a:stretch/>
        </p:blipFill>
        <p:spPr>
          <a:xfrm>
            <a:off x="8578742" y="1335060"/>
            <a:ext cx="3525842" cy="4356000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4278602" y="1711528"/>
            <a:ext cx="430014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Mani e braccia aperte </a:t>
            </a:r>
            <a:r>
              <a:rPr lang="it-IT" sz="3200" b="1" dirty="0" smtClean="0">
                <a:latin typeface="Comic Sans MS" panose="030F0702030302020204" pitchFamily="66" charset="0"/>
              </a:rPr>
              <a:t>in gesto di accoglienza</a:t>
            </a:r>
          </a:p>
          <a:p>
            <a:endParaRPr lang="it-IT" sz="3200" b="1" dirty="0">
              <a:latin typeface="Comic Sans MS" panose="030F0702030302020204" pitchFamily="66" charset="0"/>
            </a:endParaRPr>
          </a:p>
          <a:p>
            <a:r>
              <a:rPr lang="it-IT" sz="32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Braccia lungo il corpo </a:t>
            </a:r>
            <a:r>
              <a:rPr lang="it-IT" sz="3200" b="1" dirty="0" smtClean="0">
                <a:latin typeface="Comic Sans MS" panose="030F0702030302020204" pitchFamily="66" charset="0"/>
              </a:rPr>
              <a:t>in</a:t>
            </a:r>
          </a:p>
          <a:p>
            <a:r>
              <a:rPr lang="it-IT" sz="3200" b="1" dirty="0" smtClean="0">
                <a:latin typeface="Comic Sans MS" panose="030F0702030302020204" pitchFamily="66" charset="0"/>
              </a:rPr>
              <a:t>modo naturale</a:t>
            </a:r>
          </a:p>
          <a:p>
            <a:pPr algn="r"/>
            <a:endParaRPr lang="it-IT" sz="3200" b="1" dirty="0">
              <a:latin typeface="Comic Sans MS" panose="030F0702030302020204" pitchFamily="66" charset="0"/>
            </a:endParaRPr>
          </a:p>
          <a:p>
            <a:pPr algn="r"/>
            <a:r>
              <a:rPr lang="it-IT" sz="3200" b="1" dirty="0" smtClean="0">
                <a:solidFill>
                  <a:srgbClr val="0033CC"/>
                </a:solidFill>
                <a:latin typeface="Comic Sans MS" panose="030F0702030302020204" pitchFamily="66" charset="0"/>
              </a:rPr>
              <a:t>Mani in tasca:</a:t>
            </a:r>
          </a:p>
          <a:p>
            <a:r>
              <a:rPr lang="it-IT" sz="3200" b="1" dirty="0" smtClean="0">
                <a:latin typeface="Comic Sans MS" panose="030F0702030302020204" pitchFamily="66" charset="0"/>
              </a:rPr>
              <a:t>solo se si vuole</a:t>
            </a:r>
            <a:endParaRPr lang="it-IT" sz="3200" b="1" dirty="0">
              <a:latin typeface="Comic Sans MS" panose="030F0702030302020204" pitchFamily="66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6428672" y="6067528"/>
            <a:ext cx="57637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3200" b="1" dirty="0" smtClean="0"/>
              <a:t>  </a:t>
            </a:r>
            <a:r>
              <a:rPr lang="it-IT" sz="3200" b="1" dirty="0" smtClean="0">
                <a:latin typeface="Comic Sans MS" panose="030F0702030302020204" pitchFamily="66" charset="0"/>
              </a:rPr>
              <a:t>trasmettere informalità</a:t>
            </a:r>
            <a:endParaRPr lang="it-IT" sz="32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1366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7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303562" y="0"/>
            <a:ext cx="7115446" cy="1325563"/>
          </a:xfrm>
        </p:spPr>
        <p:txBody>
          <a:bodyPr/>
          <a:lstStyle/>
          <a:p>
            <a:r>
              <a:rPr lang="it-IT" b="1" dirty="0" smtClean="0">
                <a:solidFill>
                  <a:srgbClr val="008000"/>
                </a:solidFill>
                <a:latin typeface="Arial Rounded MT Bold" panose="020F0704030504030204" pitchFamily="34" charset="0"/>
              </a:rPr>
              <a:t>CONTATTO</a:t>
            </a:r>
            <a:r>
              <a:rPr lang="it-IT" b="1" dirty="0" smtClean="0">
                <a:solidFill>
                  <a:srgbClr val="FFFF00"/>
                </a:solidFill>
                <a:latin typeface="Arial Rounded MT Bold" panose="020F0704030504030204" pitchFamily="34" charset="0"/>
              </a:rPr>
              <a:t> VISUALE</a:t>
            </a:r>
            <a:endParaRPr lang="it-IT" b="1" dirty="0">
              <a:solidFill>
                <a:srgbClr val="FFFF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4941" y="1060207"/>
            <a:ext cx="11662117" cy="5403897"/>
          </a:xfrm>
        </p:spPr>
        <p:txBody>
          <a:bodyPr>
            <a:noAutofit/>
          </a:bodyPr>
          <a:lstStyle/>
          <a:p>
            <a:pPr algn="ctr"/>
            <a:r>
              <a:rPr lang="it-IT" sz="4000" b="1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Permette </a:t>
            </a:r>
            <a:r>
              <a:rPr lang="it-IT" sz="40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di stabilire un legame con il pubblico e di controllare la sua attenzione.</a:t>
            </a:r>
          </a:p>
          <a:p>
            <a:pPr marL="0" indent="0">
              <a:buNone/>
            </a:pPr>
            <a:endParaRPr lang="it-IT" sz="3800" b="1" dirty="0" smtClean="0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pPr marL="0" indent="0">
              <a:buNone/>
            </a:pPr>
            <a:r>
              <a:rPr lang="it-IT" sz="4400" b="1" dirty="0" smtClean="0">
                <a:solidFill>
                  <a:srgbClr val="FFFF00"/>
                </a:solidFill>
                <a:latin typeface="Arial Rounded MT Bold" panose="020F0704030504030204" pitchFamily="34" charset="0"/>
              </a:rPr>
              <a:t>Sguardo democratico: </a:t>
            </a:r>
          </a:p>
          <a:p>
            <a:r>
              <a:rPr lang="it-IT" sz="3800" b="1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guardare </a:t>
            </a:r>
            <a:r>
              <a:rPr lang="it-IT" sz="38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negli occhi una ad una le persone del pubblico mentre si pronuncia il </a:t>
            </a:r>
            <a:r>
              <a:rPr lang="it-IT" sz="3800" b="1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discorso</a:t>
            </a:r>
          </a:p>
          <a:p>
            <a:r>
              <a:rPr lang="it-IT" sz="3800" b="1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Permette di coinvolgere tutti i presenti </a:t>
            </a:r>
          </a:p>
          <a:p>
            <a:r>
              <a:rPr lang="it-IT" sz="3800" b="1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Se la platea è folta, è bene spostare il punto della platea verso cui si guarda</a:t>
            </a:r>
            <a:endParaRPr lang="it-IT" sz="3800" b="1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0158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CCFF"/>
            </a:gs>
            <a:gs pos="80000">
              <a:srgbClr val="FFFF66"/>
            </a:gs>
            <a:gs pos="92000">
              <a:schemeClr val="accent1">
                <a:lumMod val="45000"/>
                <a:lumOff val="55000"/>
              </a:schemeClr>
            </a:gs>
            <a:gs pos="68000">
              <a:schemeClr val="accent1">
                <a:lumMod val="30000"/>
                <a:lumOff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>
                <a:solidFill>
                  <a:srgbClr val="4D4D4D"/>
                </a:solidFill>
                <a:latin typeface="Arial Black" panose="020B0A04020102020204" pitchFamily="34" charset="0"/>
              </a:rPr>
              <a:t>2. STRUTTURA DEL DISCORSO</a:t>
            </a:r>
            <a:endParaRPr lang="it-IT" b="1" dirty="0">
              <a:solidFill>
                <a:srgbClr val="4D4D4D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327" y="1690688"/>
            <a:ext cx="9025346" cy="320400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998806" y="5289452"/>
            <a:ext cx="102412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 smtClean="0"/>
              <a:t>È COMPOSTA DA </a:t>
            </a:r>
            <a:r>
              <a:rPr lang="it-IT" sz="4400" b="1" dirty="0" smtClean="0">
                <a:solidFill>
                  <a:srgbClr val="FF0000"/>
                </a:solidFill>
              </a:rPr>
              <a:t>3</a:t>
            </a:r>
            <a:r>
              <a:rPr lang="it-IT" sz="4400" b="1" dirty="0" smtClean="0"/>
              <a:t> PARTI: </a:t>
            </a:r>
          </a:p>
          <a:p>
            <a:pPr algn="ctr"/>
            <a:r>
              <a:rPr lang="it-IT" sz="4400" b="1" dirty="0" smtClean="0">
                <a:solidFill>
                  <a:srgbClr val="0033CC"/>
                </a:solidFill>
              </a:rPr>
              <a:t>INTRODUZIONE,</a:t>
            </a:r>
            <a:r>
              <a:rPr lang="it-IT" sz="4400" b="1" dirty="0" smtClean="0"/>
              <a:t> </a:t>
            </a:r>
            <a:r>
              <a:rPr lang="it-IT" sz="4400" b="1" dirty="0" smtClean="0">
                <a:solidFill>
                  <a:srgbClr val="FF0000"/>
                </a:solidFill>
              </a:rPr>
              <a:t>CORPO,</a:t>
            </a:r>
            <a:r>
              <a:rPr lang="it-IT" sz="4400" b="1" dirty="0" smtClean="0"/>
              <a:t> </a:t>
            </a:r>
            <a:r>
              <a:rPr lang="it-IT" sz="4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CONCLUSIONE</a:t>
            </a:r>
            <a:endParaRPr lang="it-IT" sz="4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43913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6FF33"/>
            </a:gs>
            <a:gs pos="80000">
              <a:srgbClr val="99FF66"/>
            </a:gs>
            <a:gs pos="92000">
              <a:srgbClr val="FFCCFF"/>
            </a:gs>
            <a:gs pos="68000">
              <a:schemeClr val="accent1">
                <a:lumMod val="30000"/>
                <a:lumOff val="7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508" t="-4048" r="33508" b="4048"/>
          <a:stretch/>
        </p:blipFill>
        <p:spPr>
          <a:xfrm>
            <a:off x="-2013111" y="1224000"/>
            <a:ext cx="9287538" cy="3204000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1050603" y="1335006"/>
            <a:ext cx="3123028" cy="3165231"/>
          </a:xfrm>
          <a:prstGeom prst="rect">
            <a:avLst/>
          </a:prstGeom>
          <a:solidFill>
            <a:srgbClr val="99FF66"/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2489982" y="464234"/>
            <a:ext cx="62882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Rockwell Extra Bold" panose="02060903040505020403" pitchFamily="18" charset="0"/>
              </a:rPr>
              <a:t>CORPO</a:t>
            </a:r>
            <a:endParaRPr lang="it-IT" sz="4400" b="1" dirty="0">
              <a:solidFill>
                <a:srgbClr val="FF0000"/>
              </a:solidFill>
              <a:latin typeface="Rockwell Extra Bold" panose="02060903040505020403" pitchFamily="18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1280159" y="2017930"/>
            <a:ext cx="285574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 smtClean="0"/>
              <a:t>Contiene </a:t>
            </a:r>
            <a:r>
              <a:rPr lang="it-IT" sz="4000" b="1" dirty="0"/>
              <a:t>i punti principali del discorso</a:t>
            </a:r>
            <a:endParaRPr lang="it-IT" sz="4000" b="1" dirty="0">
              <a:effectLst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4192172" y="5134451"/>
            <a:ext cx="3207434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 smtClean="0"/>
              <a:t>Criterio </a:t>
            </a:r>
            <a:r>
              <a:rPr lang="it-IT" sz="4400" b="1" dirty="0"/>
              <a:t>dei </a:t>
            </a:r>
            <a:endParaRPr lang="it-IT" sz="4400" b="1" dirty="0" smtClean="0"/>
          </a:p>
          <a:p>
            <a:pPr algn="ctr"/>
            <a:r>
              <a:rPr lang="it-IT" sz="4400" b="1" dirty="0" smtClean="0"/>
              <a:t>3 </a:t>
            </a:r>
            <a:r>
              <a:rPr lang="it-IT" sz="4400" b="1" dirty="0"/>
              <a:t>punti</a:t>
            </a:r>
          </a:p>
          <a:p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7274427" y="2017930"/>
            <a:ext cx="4917573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 smtClean="0"/>
              <a:t>     </a:t>
            </a:r>
            <a:r>
              <a:rPr lang="it-IT" sz="3800" b="1" dirty="0" smtClean="0"/>
              <a:t>Esempi dei 3 punti:</a:t>
            </a:r>
          </a:p>
          <a:p>
            <a:endParaRPr lang="it-IT" sz="3800" b="1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3800" b="1" dirty="0" smtClean="0"/>
              <a:t>Esempio </a:t>
            </a:r>
            <a:r>
              <a:rPr lang="it-IT" sz="3800" b="1" u="sng" dirty="0" smtClean="0"/>
              <a:t>cronologico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3800" b="1" dirty="0" smtClean="0"/>
              <a:t>Esempio </a:t>
            </a:r>
            <a:r>
              <a:rPr lang="it-IT" sz="3800" b="1" u="sng" dirty="0" smtClean="0"/>
              <a:t>spaziale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3800" b="1" dirty="0" smtClean="0"/>
              <a:t>Esempio </a:t>
            </a:r>
            <a:r>
              <a:rPr lang="it-IT" sz="3800" b="1" u="sng" dirty="0" smtClean="0"/>
              <a:t>causa/effetto</a:t>
            </a:r>
            <a:endParaRPr lang="it-IT" sz="3800" b="1" u="sng" dirty="0"/>
          </a:p>
        </p:txBody>
      </p:sp>
      <p:sp>
        <p:nvSpPr>
          <p:cNvPr id="10" name="Freccia in giù 9"/>
          <p:cNvSpPr/>
          <p:nvPr/>
        </p:nvSpPr>
        <p:spPr>
          <a:xfrm>
            <a:off x="5400835" y="4428000"/>
            <a:ext cx="629759" cy="8755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Freccia in giù 10"/>
          <p:cNvSpPr/>
          <p:nvPr/>
        </p:nvSpPr>
        <p:spPr>
          <a:xfrm rot="5400000">
            <a:off x="3445922" y="2510401"/>
            <a:ext cx="652504" cy="8755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Freccia a destra 11"/>
          <p:cNvSpPr/>
          <p:nvPr/>
        </p:nvSpPr>
        <p:spPr>
          <a:xfrm>
            <a:off x="7312854" y="2621909"/>
            <a:ext cx="891656" cy="6525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27446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1631851" y="468258"/>
            <a:ext cx="9555581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 smtClean="0">
                <a:solidFill>
                  <a:srgbClr val="009900"/>
                </a:solidFill>
              </a:rPr>
              <a:t>3. TEORIA DEL COLORE DELLE VOCI</a:t>
            </a:r>
            <a:endParaRPr lang="it-IT" dirty="0">
              <a:solidFill>
                <a:srgbClr val="009900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3179298" y="1504660"/>
            <a:ext cx="61897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7200" b="1" dirty="0" smtClean="0">
                <a:solidFill>
                  <a:schemeClr val="bg1"/>
                </a:solidFill>
              </a:rPr>
              <a:t>Voce verde</a:t>
            </a:r>
            <a:r>
              <a:rPr lang="it-IT" sz="7200" b="1" dirty="0" smtClean="0">
                <a:solidFill>
                  <a:srgbClr val="006600"/>
                </a:solidFill>
              </a:rPr>
              <a:t> </a:t>
            </a:r>
            <a:endParaRPr lang="it-IT" sz="7200" b="1" dirty="0">
              <a:solidFill>
                <a:srgbClr val="006600"/>
              </a:solidFill>
            </a:endParaRPr>
          </a:p>
        </p:txBody>
      </p:sp>
      <p:sp>
        <p:nvSpPr>
          <p:cNvPr id="10" name="Ovale 9"/>
          <p:cNvSpPr/>
          <p:nvPr/>
        </p:nvSpPr>
        <p:spPr>
          <a:xfrm>
            <a:off x="10498115" y="592726"/>
            <a:ext cx="590843" cy="52050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CasellaDiTesto 1"/>
          <p:cNvSpPr txBox="1"/>
          <p:nvPr/>
        </p:nvSpPr>
        <p:spPr>
          <a:xfrm>
            <a:off x="3341667" y="3829479"/>
            <a:ext cx="598600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5400" b="1" dirty="0" smtClean="0">
                <a:solidFill>
                  <a:schemeClr val="bg1"/>
                </a:solidFill>
              </a:rPr>
              <a:t>Voce della </a:t>
            </a:r>
            <a:r>
              <a:rPr lang="it-IT" sz="6000" b="1" dirty="0" smtClean="0">
                <a:solidFill>
                  <a:schemeClr val="bg1"/>
                </a:solidFill>
              </a:rPr>
              <a:t>fiducia</a:t>
            </a:r>
            <a:r>
              <a:rPr lang="it-IT" sz="5400" b="1" dirty="0">
                <a:solidFill>
                  <a:schemeClr val="bg1"/>
                </a:solidFill>
              </a:rPr>
              <a:t>,</a:t>
            </a:r>
            <a:r>
              <a:rPr lang="it-IT" sz="5400" b="1" dirty="0" smtClean="0">
                <a:solidFill>
                  <a:schemeClr val="bg1"/>
                </a:solidFill>
              </a:rPr>
              <a:t> </a:t>
            </a:r>
            <a:r>
              <a:rPr lang="it-IT" sz="6000" b="1" dirty="0" smtClean="0">
                <a:solidFill>
                  <a:schemeClr val="bg1"/>
                </a:solidFill>
              </a:rPr>
              <a:t>dell’empatia e della calma</a:t>
            </a:r>
            <a:endParaRPr lang="it-IT" sz="6000" b="1" dirty="0">
              <a:solidFill>
                <a:schemeClr val="bg1"/>
              </a:solidFill>
            </a:endParaRPr>
          </a:p>
        </p:txBody>
      </p:sp>
      <p:sp>
        <p:nvSpPr>
          <p:cNvPr id="3" name="Freccia in giù 2"/>
          <p:cNvSpPr/>
          <p:nvPr/>
        </p:nvSpPr>
        <p:spPr>
          <a:xfrm>
            <a:off x="5977976" y="2704989"/>
            <a:ext cx="592428" cy="953036"/>
          </a:xfrm>
          <a:prstGeom prst="downArrow">
            <a:avLst/>
          </a:prstGeom>
          <a:solidFill>
            <a:srgbClr val="99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2921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705</TotalTime>
  <Words>435</Words>
  <Application>Microsoft Office PowerPoint</Application>
  <PresentationFormat>Widescreen</PresentationFormat>
  <Paragraphs>114</Paragraphs>
  <Slides>16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11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8" baseType="lpstr">
      <vt:lpstr>Algerian</vt:lpstr>
      <vt:lpstr>Arial</vt:lpstr>
      <vt:lpstr>Arial Black</vt:lpstr>
      <vt:lpstr>Arial Rounded MT Bold</vt:lpstr>
      <vt:lpstr>Berlin Sans FB Demi</vt:lpstr>
      <vt:lpstr>Calibri</vt:lpstr>
      <vt:lpstr>Calibri Light</vt:lpstr>
      <vt:lpstr>Comic Sans MS</vt:lpstr>
      <vt:lpstr>Copperplate Gothic Bold</vt:lpstr>
      <vt:lpstr>Rockwell Extra Bold</vt:lpstr>
      <vt:lpstr>Times New Roman</vt:lpstr>
      <vt:lpstr>Tema di Office</vt:lpstr>
      <vt:lpstr>Presentazione standard di PowerPoint</vt:lpstr>
      <vt:lpstr>DI COSA PARLEREMO OGGI?</vt:lpstr>
      <vt:lpstr>Presentazione standard di PowerPoint</vt:lpstr>
      <vt:lpstr>Presentazione standard di PowerPoint</vt:lpstr>
      <vt:lpstr>Presentazione standard di PowerPoint</vt:lpstr>
      <vt:lpstr>CONTATTO VISUALE</vt:lpstr>
      <vt:lpstr>2. STRUTTURA DEL DISCORSO</vt:lpstr>
      <vt:lpstr>Presentazione standard di PowerPoint</vt:lpstr>
      <vt:lpstr>Presentazione standard di PowerPoint</vt:lpstr>
      <vt:lpstr>VOCE VERDE</vt:lpstr>
      <vt:lpstr>Presentazione standard di PowerPoint</vt:lpstr>
      <vt:lpstr>ESERCIZIO con voce verde e                                       sguardo democratico</vt:lpstr>
      <vt:lpstr>RIEPILOGO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Maria Grazia</dc:creator>
  <cp:lastModifiedBy>Maria Grazia</cp:lastModifiedBy>
  <cp:revision>89</cp:revision>
  <dcterms:created xsi:type="dcterms:W3CDTF">2018-11-06T16:13:47Z</dcterms:created>
  <dcterms:modified xsi:type="dcterms:W3CDTF">2020-06-23T15:48:10Z</dcterms:modified>
</cp:coreProperties>
</file>