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72" r:id="rId3"/>
    <p:sldId id="258" r:id="rId4"/>
    <p:sldId id="260" r:id="rId5"/>
    <p:sldId id="261" r:id="rId6"/>
    <p:sldId id="264" r:id="rId7"/>
    <p:sldId id="265" r:id="rId8"/>
    <p:sldId id="263" r:id="rId9"/>
    <p:sldId id="267" r:id="rId10"/>
    <p:sldId id="266" r:id="rId11"/>
    <p:sldId id="268" r:id="rId12"/>
    <p:sldId id="271" r:id="rId13"/>
    <p:sldId id="269" r:id="rId14"/>
    <p:sldId id="270" r:id="rId15"/>
    <p:sldId id="262" r:id="rId1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000066"/>
    <a:srgbClr val="FF0066"/>
    <a:srgbClr val="00FF00"/>
    <a:srgbClr val="FFCCFF"/>
    <a:srgbClr val="FF66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930" autoAdjust="0"/>
    <p:restoredTop sz="94660"/>
  </p:normalViewPr>
  <p:slideViewPr>
    <p:cSldViewPr snapToGrid="0">
      <p:cViewPr varScale="1">
        <p:scale>
          <a:sx n="74" d="100"/>
          <a:sy n="74" d="100"/>
        </p:scale>
        <p:origin x="66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3062189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53986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51275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2423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52478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907471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18174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971828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075146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07075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002902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071635-E585-4F98-81CE-761F3C717435}" type="datetimeFigureOut">
              <a:rPr lang="it-IT" smtClean="0"/>
              <a:t>23/06/2020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3122EB-8C20-4926-93F4-04C2711C4C61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79206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pCsjYoZooE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4234379" y="450165"/>
            <a:ext cx="3629464" cy="1754326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PUBLIC SPEAKING</a:t>
            </a:r>
            <a:endParaRPr lang="it-IT" sz="5400" b="1" dirty="0">
              <a:solidFill>
                <a:schemeClr val="bg1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3411418" y="3024555"/>
            <a:ext cx="5275385" cy="92333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rgbClr val="FF0000"/>
                </a:solidFill>
              </a:rPr>
              <a:t>3 incontro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129549" y="5685027"/>
            <a:ext cx="693999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dirty="0" smtClean="0"/>
              <a:t>https://incambiamento.blog</a:t>
            </a:r>
            <a:endParaRPr lang="it-IT" sz="4400" b="1" dirty="0"/>
          </a:p>
        </p:txBody>
      </p:sp>
    </p:spTree>
    <p:extLst>
      <p:ext uri="{BB962C8B-B14F-4D97-AF65-F5344CB8AC3E}">
        <p14:creationId xmlns:p14="http://schemas.microsoft.com/office/powerpoint/2010/main" val="3260610904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2898364" y="205766"/>
            <a:ext cx="558487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C000"/>
                </a:solidFill>
              </a:rPr>
              <a:t>COME SI CREA</a:t>
            </a:r>
            <a:endParaRPr lang="it-IT" sz="4400" b="1" dirty="0">
              <a:solidFill>
                <a:srgbClr val="FFC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2969" y="1111620"/>
            <a:ext cx="10563367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FF00"/>
                </a:solidFill>
              </a:rPr>
              <a:t>Con</a:t>
            </a:r>
            <a:r>
              <a:rPr lang="it-IT" sz="4000" dirty="0" smtClean="0">
                <a:solidFill>
                  <a:srgbClr val="00FF00"/>
                </a:solidFill>
              </a:rPr>
              <a:t> </a:t>
            </a:r>
            <a:r>
              <a:rPr lang="it-IT" sz="4000" b="1" i="1" dirty="0" smtClean="0">
                <a:solidFill>
                  <a:srgbClr val="FFFF00"/>
                </a:solidFill>
              </a:rPr>
              <a:t>volume</a:t>
            </a:r>
            <a:r>
              <a:rPr lang="it-IT" sz="4000" dirty="0" smtClean="0">
                <a:solidFill>
                  <a:srgbClr val="00FF00"/>
                </a:solidFill>
              </a:rPr>
              <a:t> </a:t>
            </a:r>
            <a:r>
              <a:rPr lang="it-IT" sz="4000" b="1" dirty="0" smtClean="0">
                <a:solidFill>
                  <a:srgbClr val="00FF00"/>
                </a:solidFill>
              </a:rPr>
              <a:t>medio-alto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000" dirty="0">
              <a:solidFill>
                <a:srgbClr val="FFC000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FF00"/>
                </a:solidFill>
              </a:rPr>
              <a:t>Con </a:t>
            </a:r>
            <a:r>
              <a:rPr lang="it-IT" sz="4000" b="1" i="1" dirty="0" smtClean="0">
                <a:solidFill>
                  <a:srgbClr val="FF0000"/>
                </a:solidFill>
              </a:rPr>
              <a:t>tono</a:t>
            </a:r>
            <a:r>
              <a:rPr lang="it-IT" sz="4000" b="1" dirty="0" smtClean="0">
                <a:solidFill>
                  <a:srgbClr val="00FF00"/>
                </a:solidFill>
              </a:rPr>
              <a:t> basso conclusivo in modo che le parole dette siano dirette, sicure e affidabili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4000" b="1" dirty="0">
              <a:solidFill>
                <a:srgbClr val="FF66FF"/>
              </a:solidFill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000" b="1" dirty="0" smtClean="0">
                <a:solidFill>
                  <a:srgbClr val="000066"/>
                </a:solidFill>
              </a:rPr>
              <a:t>Con </a:t>
            </a:r>
            <a:r>
              <a:rPr lang="it-IT" sz="4000" b="1" i="1" dirty="0" smtClean="0">
                <a:solidFill>
                  <a:srgbClr val="FF0066"/>
                </a:solidFill>
              </a:rPr>
              <a:t>tempo</a:t>
            </a:r>
            <a:r>
              <a:rPr lang="it-IT" sz="4000" b="1" dirty="0" smtClean="0">
                <a:solidFill>
                  <a:srgbClr val="000066"/>
                </a:solidFill>
              </a:rPr>
              <a:t> medio, non veloce, a volte rallentato per scandire meglio gli elementi che vogliamo far ricordare. </a:t>
            </a:r>
            <a:r>
              <a:rPr lang="it-IT" sz="4000" b="1" dirty="0" smtClean="0">
                <a:solidFill>
                  <a:srgbClr val="FF0000"/>
                </a:solidFill>
              </a:rPr>
              <a:t>Le </a:t>
            </a:r>
            <a:r>
              <a:rPr lang="it-IT" sz="4000" b="1" i="1" dirty="0" smtClean="0">
                <a:solidFill>
                  <a:schemeClr val="bg1"/>
                </a:solidFill>
              </a:rPr>
              <a:t>pause</a:t>
            </a:r>
            <a:r>
              <a:rPr lang="it-IT" sz="4000" b="1" dirty="0" smtClean="0">
                <a:solidFill>
                  <a:srgbClr val="FF0000"/>
                </a:solidFill>
              </a:rPr>
              <a:t> sono nette </a:t>
            </a:r>
            <a:endParaRPr lang="it-IT" sz="4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34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sellaDiTesto 4"/>
          <p:cNvSpPr txBox="1"/>
          <p:nvPr/>
        </p:nvSpPr>
        <p:spPr>
          <a:xfrm>
            <a:off x="2517836" y="190860"/>
            <a:ext cx="96741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ESERCIZIO: declama il testo con </a:t>
            </a:r>
          </a:p>
          <a:p>
            <a:r>
              <a:rPr lang="it-IT" sz="4000" b="1" dirty="0" smtClean="0">
                <a:solidFill>
                  <a:srgbClr val="FFFF00"/>
                </a:solidFill>
              </a:rPr>
              <a:t>1° voce gialla,</a:t>
            </a:r>
            <a:r>
              <a:rPr lang="it-IT" sz="4000" b="1" dirty="0" smtClean="0"/>
              <a:t> </a:t>
            </a:r>
            <a:r>
              <a:rPr lang="it-IT" sz="4000" b="1" dirty="0" smtClean="0">
                <a:solidFill>
                  <a:srgbClr val="00B050"/>
                </a:solidFill>
              </a:rPr>
              <a:t>2°</a:t>
            </a:r>
            <a:r>
              <a:rPr lang="it-IT" sz="4000" b="1" dirty="0" smtClean="0"/>
              <a:t> </a:t>
            </a:r>
            <a:r>
              <a:rPr lang="it-IT" sz="4000" b="1" dirty="0" smtClean="0">
                <a:solidFill>
                  <a:srgbClr val="00B050"/>
                </a:solidFill>
              </a:rPr>
              <a:t>verde</a:t>
            </a:r>
            <a:r>
              <a:rPr lang="it-IT" sz="4000" b="1" dirty="0" smtClean="0"/>
              <a:t> e </a:t>
            </a:r>
            <a:r>
              <a:rPr lang="it-IT" sz="4000" b="1" dirty="0" smtClean="0">
                <a:solidFill>
                  <a:srgbClr val="0000FF"/>
                </a:solidFill>
              </a:rPr>
              <a:t>3°</a:t>
            </a:r>
            <a:r>
              <a:rPr lang="it-IT" sz="4000" b="1" dirty="0" smtClean="0"/>
              <a:t> </a:t>
            </a:r>
            <a:r>
              <a:rPr lang="it-IT" sz="4000" b="1" dirty="0" smtClean="0">
                <a:solidFill>
                  <a:srgbClr val="0000FF"/>
                </a:solidFill>
              </a:rPr>
              <a:t>blu</a:t>
            </a:r>
            <a:r>
              <a:rPr lang="it-IT" sz="4000" b="1" dirty="0" smtClean="0"/>
              <a:t> 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3777106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912014" y="185754"/>
            <a:ext cx="6682152" cy="816561"/>
          </a:xfrm>
          <a:solidFill>
            <a:schemeClr val="bg1"/>
          </a:soli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00206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RIEPILOGO</a:t>
            </a:r>
            <a:endParaRPr lang="it-IT" b="1" dirty="0">
              <a:solidFill>
                <a:srgbClr val="00206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309490" y="2206358"/>
            <a:ext cx="3235570" cy="4401205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DISTANZA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 e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USO DEL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NON VERBALE:</a:t>
            </a:r>
          </a:p>
          <a:p>
            <a:pPr algn="ctr"/>
            <a:r>
              <a:rPr lang="it-IT" sz="4000" b="1" i="1" dirty="0" smtClean="0">
                <a:solidFill>
                  <a:srgbClr val="002060"/>
                </a:solidFill>
              </a:rPr>
              <a:t>Espressioni del volto</a:t>
            </a:r>
            <a:endParaRPr lang="it-IT" sz="4000" b="1" i="1" dirty="0">
              <a:solidFill>
                <a:srgbClr val="00206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346330" y="2206358"/>
            <a:ext cx="3499340" cy="5016758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CORPO</a:t>
            </a:r>
          </a:p>
          <a:p>
            <a:pPr algn="ctr"/>
            <a:r>
              <a:rPr lang="it-IT" sz="4000" b="1" i="1" dirty="0" smtClean="0">
                <a:solidFill>
                  <a:srgbClr val="FF0000"/>
                </a:solidFill>
              </a:rPr>
              <a:t>(esempi, immagini, racconti)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646940" y="2730594"/>
            <a:ext cx="3254328" cy="3908762"/>
          </a:xfrm>
          <a:prstGeom prst="rect">
            <a:avLst/>
          </a:prstGeom>
          <a:blipFill>
            <a:blip r:embed="rId2">
              <a:alphaModFix amt="40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3.</a:t>
            </a:r>
            <a:r>
              <a:rPr lang="it-IT" sz="4000" b="1" dirty="0" smtClean="0"/>
              <a:t> 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00FF"/>
                </a:solidFill>
              </a:rPr>
              <a:t>LA VOCE </a:t>
            </a:r>
          </a:p>
          <a:p>
            <a:pPr algn="ctr"/>
            <a:r>
              <a:rPr lang="it-IT" sz="4400" b="1" dirty="0" smtClean="0">
                <a:solidFill>
                  <a:srgbClr val="0000FF"/>
                </a:solidFill>
              </a:rPr>
              <a:t>BLU 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40787" y="1070259"/>
            <a:ext cx="113104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00"/>
                </a:solidFill>
                <a:latin typeface="Comic Sans MS" panose="030F0702030302020204" pitchFamily="66" charset="0"/>
              </a:rPr>
              <a:t>3</a:t>
            </a:r>
            <a:r>
              <a:rPr lang="it-IT" sz="4000" b="1" dirty="0" smtClean="0">
                <a:solidFill>
                  <a:srgbClr val="990099"/>
                </a:solidFill>
                <a:latin typeface="Comic Sans MS" panose="030F0702030302020204" pitchFamily="66" charset="0"/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elementi importanti del discorso</a:t>
            </a:r>
            <a:endParaRPr lang="it-IT" sz="40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09557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6000"/>
            <a:lum/>
          </a:blip>
          <a:srcRect/>
          <a:stretch>
            <a:fillRect l="-19000" r="-1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-1064526" y="313898"/>
            <a:ext cx="588218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ESERCIZIO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32012" y="1364777"/>
            <a:ext cx="8243248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 smtClean="0">
                <a:latin typeface="Comic Sans MS" panose="030F0702030302020204" pitchFamily="66" charset="0"/>
              </a:rPr>
              <a:t>Continua il discorso arricchendolo con:</a:t>
            </a:r>
          </a:p>
          <a:p>
            <a:r>
              <a:rPr lang="it-IT" sz="3600" b="1" dirty="0" smtClean="0">
                <a:latin typeface="Comic Sans MS" panose="030F0702030302020204" pitchFamily="66" charset="0"/>
              </a:rPr>
              <a:t>     esempi o racconti o immagini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3600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 smtClean="0">
                <a:latin typeface="Comic Sans MS" panose="030F0702030302020204" pitchFamily="66" charset="0"/>
              </a:rPr>
              <a:t>Esercitati a esporlo con le 3 voci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endParaRPr lang="it-IT" sz="3600" b="1" dirty="0">
              <a:latin typeface="Comic Sans MS" panose="030F0702030302020204" pitchFamily="66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3600" b="1" dirty="0" smtClean="0">
                <a:latin typeface="Comic Sans MS" panose="030F0702030302020204" pitchFamily="66" charset="0"/>
              </a:rPr>
              <a:t>Facendo attenzione al non verbale (postura, mani, sguardo, distanza, espressioni del volto)</a:t>
            </a:r>
            <a:endParaRPr lang="it-IT" sz="36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3021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4000"/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706806" y="600502"/>
            <a:ext cx="730155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400" b="1" i="1" dirty="0" smtClean="0"/>
              <a:t>«…finché </a:t>
            </a:r>
            <a:r>
              <a:rPr lang="it-IT" sz="4400" b="1" i="1" dirty="0"/>
              <a:t>non ebbero trovato </a:t>
            </a:r>
            <a:endParaRPr lang="it-IT" sz="4400" b="1" i="1" dirty="0" smtClean="0"/>
          </a:p>
          <a:p>
            <a:r>
              <a:rPr lang="it-IT" sz="4400" b="1" i="1" dirty="0" smtClean="0"/>
              <a:t>una </a:t>
            </a:r>
            <a:r>
              <a:rPr lang="it-IT" sz="4400" b="1" i="1" dirty="0"/>
              <a:t>moderata </a:t>
            </a:r>
            <a:endParaRPr lang="it-IT" sz="4400" b="1" i="1" dirty="0" smtClean="0"/>
          </a:p>
          <a:p>
            <a:r>
              <a:rPr lang="it-IT" sz="4400" b="1" i="1" dirty="0" smtClean="0"/>
              <a:t>distanza reciproca</a:t>
            </a:r>
            <a:r>
              <a:rPr lang="it-IT" sz="4400" b="1" i="1" dirty="0"/>
              <a:t>, </a:t>
            </a:r>
            <a:endParaRPr lang="it-IT" sz="4400" b="1" i="1" dirty="0" smtClean="0"/>
          </a:p>
          <a:p>
            <a:r>
              <a:rPr lang="it-IT" sz="4400" b="1" i="1" dirty="0" smtClean="0"/>
              <a:t>che </a:t>
            </a:r>
            <a:r>
              <a:rPr lang="it-IT" sz="4400" b="1" i="1" dirty="0"/>
              <a:t>rappresentava per loro </a:t>
            </a:r>
            <a:endParaRPr lang="it-IT" sz="4400" b="1" i="1" dirty="0" smtClean="0"/>
          </a:p>
          <a:p>
            <a:r>
              <a:rPr lang="it-IT" sz="4400" b="1" i="1" dirty="0" smtClean="0"/>
              <a:t>la </a:t>
            </a:r>
            <a:r>
              <a:rPr lang="it-IT" sz="4400" b="1" i="1" dirty="0"/>
              <a:t>migliore </a:t>
            </a:r>
            <a:r>
              <a:rPr lang="it-IT" sz="4400" b="1" i="1" dirty="0" smtClean="0"/>
              <a:t>posizione</a:t>
            </a:r>
            <a:r>
              <a:rPr lang="it-IT" sz="4400" b="1" dirty="0" smtClean="0"/>
              <a:t>».</a:t>
            </a:r>
          </a:p>
          <a:p>
            <a:endParaRPr lang="it-IT" sz="4400" b="1" dirty="0"/>
          </a:p>
          <a:p>
            <a:r>
              <a:rPr lang="it-IT" sz="4400" b="1" dirty="0" smtClean="0"/>
              <a:t>                       </a:t>
            </a:r>
            <a:r>
              <a:rPr lang="it-IT" sz="3600" b="1" dirty="0" smtClean="0"/>
              <a:t>Arthur Schopenhauer</a:t>
            </a:r>
            <a:endParaRPr lang="it-IT" sz="3600" b="1" dirty="0"/>
          </a:p>
          <a:p>
            <a:pPr algn="r"/>
            <a:endParaRPr lang="it-IT" dirty="0"/>
          </a:p>
          <a:p>
            <a:endParaRPr lang="it-IT" dirty="0"/>
          </a:p>
        </p:txBody>
      </p:sp>
      <p:sp>
        <p:nvSpPr>
          <p:cNvPr id="3" name="CasellaDiTesto 2"/>
          <p:cNvSpPr txBox="1"/>
          <p:nvPr/>
        </p:nvSpPr>
        <p:spPr>
          <a:xfrm>
            <a:off x="143197" y="5986592"/>
            <a:ext cx="69399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https://incambiamento.blog</a:t>
            </a:r>
            <a:endParaRPr lang="it-IT" sz="4000" b="1" dirty="0"/>
          </a:p>
        </p:txBody>
      </p:sp>
    </p:spTree>
    <p:extLst>
      <p:ext uri="{BB962C8B-B14F-4D97-AF65-F5344CB8AC3E}">
        <p14:creationId xmlns:p14="http://schemas.microsoft.com/office/powerpoint/2010/main" val="2377495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5600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1931831" y="1171977"/>
            <a:ext cx="745686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800" dirty="0" smtClean="0"/>
              <a:t>LINK VIDEO VISTO A LEZIONE:</a:t>
            </a:r>
          </a:p>
          <a:p>
            <a:endParaRPr lang="it-IT" sz="2800" dirty="0"/>
          </a:p>
          <a:p>
            <a:r>
              <a:rPr lang="it-IT" sz="2800" dirty="0">
                <a:hlinkClick r:id="rId2"/>
              </a:rPr>
              <a:t>https://</a:t>
            </a:r>
            <a:r>
              <a:rPr lang="it-IT" sz="2800" dirty="0" smtClean="0">
                <a:hlinkClick r:id="rId2"/>
              </a:rPr>
              <a:t>www.youtube.com/watch?v=ypCsjYoZooE</a:t>
            </a:r>
            <a:endParaRPr lang="it-IT" sz="2800" dirty="0" smtClean="0"/>
          </a:p>
          <a:p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711431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2">
                <a:lumMod val="20000"/>
                <a:lumOff val="80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09490" y="1713989"/>
            <a:ext cx="3235570" cy="4708981"/>
          </a:xfrm>
          <a:prstGeom prst="rect">
            <a:avLst/>
          </a:prstGeom>
          <a:solidFill>
            <a:srgbClr val="FF3300"/>
          </a:solidFill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it-IT" sz="4000" b="1" dirty="0" smtClean="0">
                <a:solidFill>
                  <a:srgbClr val="FFFFFF"/>
                </a:solidFill>
              </a:rPr>
              <a:t> </a:t>
            </a:r>
            <a:r>
              <a:rPr lang="it-IT" sz="4400" b="1" dirty="0" smtClean="0">
                <a:solidFill>
                  <a:schemeClr val="bg1"/>
                </a:solidFill>
              </a:rPr>
              <a:t>DISTANZA</a:t>
            </a:r>
            <a:r>
              <a:rPr lang="it-IT" sz="4000" b="1" dirty="0" smtClean="0">
                <a:solidFill>
                  <a:srgbClr val="002060"/>
                </a:solidFill>
              </a:rPr>
              <a:t> 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 e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USO DEL</a:t>
            </a:r>
          </a:p>
          <a:p>
            <a:pPr algn="ctr"/>
            <a:r>
              <a:rPr lang="it-IT" sz="4000" b="1" dirty="0" smtClean="0">
                <a:solidFill>
                  <a:srgbClr val="002060"/>
                </a:solidFill>
              </a:rPr>
              <a:t>NON VERBALE:</a:t>
            </a:r>
          </a:p>
          <a:p>
            <a:pPr algn="ctr"/>
            <a:r>
              <a:rPr lang="it-IT" sz="4800" b="1" i="1" dirty="0" smtClean="0">
                <a:solidFill>
                  <a:schemeClr val="bg1"/>
                </a:solidFill>
              </a:rPr>
              <a:t>Espressioni del volto</a:t>
            </a:r>
            <a:endParaRPr lang="it-IT" sz="4800" b="1" i="1" dirty="0">
              <a:solidFill>
                <a:schemeClr val="bg1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4501075" y="1841242"/>
            <a:ext cx="3499340" cy="5201424"/>
          </a:xfrm>
          <a:prstGeom prst="rect">
            <a:avLst/>
          </a:prstGeom>
          <a:solidFill>
            <a:srgbClr val="66FF33"/>
          </a:solid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2.</a:t>
            </a:r>
            <a:r>
              <a:rPr lang="it-IT" sz="4000" dirty="0" smtClean="0">
                <a:solidFill>
                  <a:srgbClr val="002060"/>
                </a:solidFill>
              </a:rPr>
              <a:t> </a:t>
            </a:r>
            <a:r>
              <a:rPr lang="it-IT" sz="4000" b="1" dirty="0" smtClean="0">
                <a:solidFill>
                  <a:srgbClr val="002060"/>
                </a:solidFill>
              </a:rPr>
              <a:t>STRUTTURA DEL DISCORSO: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2060"/>
                </a:solidFill>
              </a:rPr>
              <a:t>CORPO</a:t>
            </a:r>
          </a:p>
          <a:p>
            <a:pPr algn="ctr"/>
            <a:r>
              <a:rPr lang="it-IT" sz="4400" b="1" i="1" dirty="0" smtClean="0">
                <a:solidFill>
                  <a:srgbClr val="FF0000"/>
                </a:solidFill>
              </a:rPr>
              <a:t>(esempi, immagini, racconti)</a:t>
            </a:r>
          </a:p>
          <a:p>
            <a:pPr algn="ctr"/>
            <a:endParaRPr lang="it-IT" sz="3600" b="1" dirty="0">
              <a:solidFill>
                <a:srgbClr val="FF0000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8745414" y="2395240"/>
            <a:ext cx="3254328" cy="3908762"/>
          </a:xfrm>
          <a:prstGeom prst="rect">
            <a:avLst/>
          </a:prstGeom>
          <a:blipFill>
            <a:blip r:embed="rId2">
              <a:alphaModFix amt="40000"/>
            </a:blip>
            <a:tile tx="0" ty="0" sx="100000" sy="100000" flip="none" algn="tl"/>
          </a:blipFill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3.</a:t>
            </a:r>
            <a:r>
              <a:rPr lang="it-IT" sz="4000" b="1" dirty="0" smtClean="0"/>
              <a:t> TEORIA DEL COLORE DELLE VOCI:</a:t>
            </a:r>
          </a:p>
          <a:p>
            <a:pPr algn="r"/>
            <a:endParaRPr lang="it-IT" sz="4000" dirty="0" smtClean="0"/>
          </a:p>
          <a:p>
            <a:pPr algn="ctr"/>
            <a:r>
              <a:rPr lang="it-IT" sz="4400" b="1" dirty="0" smtClean="0">
                <a:solidFill>
                  <a:srgbClr val="0000FF"/>
                </a:solidFill>
              </a:rPr>
              <a:t>LA VOCE </a:t>
            </a:r>
          </a:p>
          <a:p>
            <a:pPr algn="ctr"/>
            <a:r>
              <a:rPr lang="it-IT" sz="4400" b="1" dirty="0" smtClean="0">
                <a:solidFill>
                  <a:srgbClr val="0000FF"/>
                </a:solidFill>
              </a:rPr>
              <a:t>BLU 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8" name="Titolo 1"/>
          <p:cNvSpPr>
            <a:spLocks noGrp="1"/>
          </p:cNvSpPr>
          <p:nvPr>
            <p:ph type="title"/>
          </p:nvPr>
        </p:nvSpPr>
        <p:spPr>
          <a:xfrm>
            <a:off x="838200" y="210380"/>
            <a:ext cx="10515600" cy="816561"/>
          </a:xfrm>
          <a:gradFill>
            <a:gsLst>
              <a:gs pos="0">
                <a:srgbClr val="FFC000"/>
              </a:gs>
              <a:gs pos="80000">
                <a:srgbClr val="FFFF66"/>
              </a:gs>
              <a:gs pos="83000">
                <a:schemeClr val="accent1">
                  <a:lumMod val="45000"/>
                  <a:lumOff val="55000"/>
                </a:schemeClr>
              </a:gs>
              <a:gs pos="77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  <p:txBody>
          <a:bodyPr/>
          <a:lstStyle/>
          <a:p>
            <a:pPr algn="ctr"/>
            <a:r>
              <a:rPr lang="it-IT" b="1" dirty="0" smtClean="0">
                <a:solidFill>
                  <a:srgbClr val="C00000"/>
                </a:solidFill>
                <a:latin typeface="Arial Rounded MT Bold" panose="020F0704030504030204" pitchFamily="34" charset="0"/>
                <a:cs typeface="Arial" panose="020B0604020202020204" pitchFamily="34" charset="0"/>
              </a:rPr>
              <a:t>DI COSA PARLEREMO OGGI?</a:t>
            </a:r>
            <a:endParaRPr lang="it-IT" b="1" dirty="0">
              <a:solidFill>
                <a:srgbClr val="C00000"/>
              </a:solidFill>
              <a:latin typeface="Arial Rounded MT Bold" panose="020F07040305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009760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2000"/>
            <a:lum/>
          </a:blip>
          <a:srcRect/>
          <a:stretch>
            <a:fillRect t="-20000" b="-2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1994531" y="-119376"/>
            <a:ext cx="814519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rgbClr val="FF0000"/>
                </a:solidFill>
              </a:rPr>
              <a:t>DISTANZA</a:t>
            </a:r>
            <a:endParaRPr lang="it-IT" sz="5400" b="1" dirty="0">
              <a:solidFill>
                <a:srgbClr val="FF0000"/>
              </a:solidFill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56915" y="1100876"/>
            <a:ext cx="118121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/>
              <a:t>La distanza tra il relatore e il pubblico </a:t>
            </a:r>
            <a:r>
              <a:rPr lang="it-IT" sz="3600" b="1" u="sng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 deve mai </a:t>
            </a:r>
            <a:r>
              <a:rPr lang="it-IT" sz="3600" b="1" dirty="0"/>
              <a:t>costituire motivo di imbarazzo o disagio. </a:t>
            </a:r>
            <a:endParaRPr lang="it-IT" sz="3600" b="1" dirty="0" smtClean="0"/>
          </a:p>
        </p:txBody>
      </p:sp>
      <p:sp>
        <p:nvSpPr>
          <p:cNvPr id="3" name="CasellaDiTesto 2"/>
          <p:cNvSpPr txBox="1"/>
          <p:nvPr/>
        </p:nvSpPr>
        <p:spPr>
          <a:xfrm>
            <a:off x="95534" y="2713585"/>
            <a:ext cx="11873553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FF0000"/>
                </a:solidFill>
                <a:latin typeface="Arial Rounded MT Bold" panose="020F0704030504030204" pitchFamily="34" charset="0"/>
              </a:rPr>
              <a:t>COSA FARE?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3200" b="1" dirty="0" smtClean="0">
              <a:latin typeface="Arial Rounded MT Bold" panose="020F07040305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 smtClean="0">
                <a:latin typeface="Arial Rounded MT Bold" panose="020F0704030504030204" pitchFamily="34" charset="0"/>
              </a:rPr>
              <a:t>scendere </a:t>
            </a:r>
            <a:r>
              <a:rPr lang="it-IT" sz="3200" b="1" dirty="0">
                <a:latin typeface="Arial Rounded MT Bold" panose="020F0704030504030204" pitchFamily="34" charset="0"/>
              </a:rPr>
              <a:t>dal palco e girare per la </a:t>
            </a:r>
            <a:r>
              <a:rPr lang="it-IT" sz="3200" b="1" dirty="0" smtClean="0">
                <a:latin typeface="Arial Rounded MT Bold" panose="020F0704030504030204" pitchFamily="34" charset="0"/>
              </a:rPr>
              <a:t>sala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3200" b="1" dirty="0">
              <a:latin typeface="Arial Rounded MT Bold" panose="020F0704030504030204" pitchFamily="34" charset="0"/>
            </a:endParaRP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>
                <a:latin typeface="Arial Rounded MT Bold" panose="020F0704030504030204" pitchFamily="34" charset="0"/>
              </a:rPr>
              <a:t>fare alcuni passi in </a:t>
            </a:r>
            <a:r>
              <a:rPr lang="it-IT" sz="3200" b="1" dirty="0" smtClean="0">
                <a:latin typeface="Arial Rounded MT Bold" panose="020F0704030504030204" pitchFamily="34" charset="0"/>
              </a:rPr>
              <a:t>avanti </a:t>
            </a:r>
          </a:p>
          <a:p>
            <a:pPr algn="ctr"/>
            <a:r>
              <a:rPr lang="it-IT" sz="3200" b="1" dirty="0" smtClean="0">
                <a:latin typeface="Arial Rounded MT Bold" panose="020F0704030504030204" pitchFamily="34" charset="0"/>
              </a:rPr>
              <a:t> 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r>
              <a:rPr lang="it-IT" sz="3200" b="1" dirty="0" smtClean="0">
                <a:latin typeface="Arial Rounded MT Bold" panose="020F0704030504030204" pitchFamily="34" charset="0"/>
              </a:rPr>
              <a:t>fare </a:t>
            </a:r>
            <a:r>
              <a:rPr lang="it-IT" sz="3200" b="1" dirty="0">
                <a:latin typeface="Arial Rounded MT Bold" panose="020F0704030504030204" pitchFamily="34" charset="0"/>
              </a:rPr>
              <a:t>lentamente qualche passo </a:t>
            </a:r>
            <a:r>
              <a:rPr lang="it-IT" sz="3200" b="1" dirty="0" smtClean="0">
                <a:latin typeface="Arial Rounded MT Bold" panose="020F0704030504030204" pitchFamily="34" charset="0"/>
              </a:rPr>
              <a:t>indietro</a:t>
            </a:r>
          </a:p>
          <a:p>
            <a:pPr marL="457200" indent="-457200" algn="ctr">
              <a:buFont typeface="Arial" panose="020B0604020202020204" pitchFamily="34" charset="0"/>
              <a:buChar char="•"/>
            </a:pPr>
            <a:endParaRPr lang="it-IT" sz="3200" dirty="0">
              <a:latin typeface="Arial Rounded MT Bold" panose="020F07040305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030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238232" y="286603"/>
            <a:ext cx="7465325" cy="769441"/>
          </a:xfrm>
          <a:prstGeom prst="rect">
            <a:avLst/>
          </a:prstGeom>
          <a:noFill/>
          <a:ln>
            <a:solidFill>
              <a:schemeClr val="bg1"/>
            </a:solidFill>
          </a:ln>
          <a:effectLst>
            <a:innerShdw blurRad="114300">
              <a:prstClr val="black"/>
            </a:inn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solidFill>
                  <a:srgbClr val="FF0066"/>
                </a:solidFill>
              </a:rPr>
              <a:t>ESPRESSIONI DEL VOLTO</a:t>
            </a:r>
            <a:endParaRPr lang="it-IT" sz="4400" b="1" dirty="0">
              <a:solidFill>
                <a:srgbClr val="FF0066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0468" y="1056044"/>
            <a:ext cx="42171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chemeClr val="bg1"/>
                </a:solidFill>
              </a:rPr>
              <a:t>Il volto è lo specchio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dei sentimenti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e delle informazioni che trasmettiamo</a:t>
            </a:r>
            <a:endParaRPr lang="it-IT" sz="4000" b="1" dirty="0">
              <a:solidFill>
                <a:schemeClr val="bg1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7715535" y="1183702"/>
            <a:ext cx="4476465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i="1" dirty="0" smtClean="0">
                <a:solidFill>
                  <a:srgbClr val="FFFF00"/>
                </a:solidFill>
              </a:rPr>
              <a:t>Occhi</a:t>
            </a:r>
            <a:r>
              <a:rPr lang="it-IT" sz="4000" b="1" dirty="0">
                <a:solidFill>
                  <a:schemeClr val="bg1"/>
                </a:solidFill>
              </a:rPr>
              <a:t>,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rgbClr val="FF66FF"/>
                </a:solidFill>
              </a:rPr>
              <a:t>sopracciglia</a:t>
            </a:r>
            <a:r>
              <a:rPr lang="it-IT" sz="4000" b="1" dirty="0" smtClean="0">
                <a:solidFill>
                  <a:schemeClr val="bg1"/>
                </a:solidFill>
              </a:rPr>
              <a:t> </a:t>
            </a:r>
            <a:r>
              <a:rPr lang="it-IT" sz="4000" b="1" dirty="0">
                <a:solidFill>
                  <a:schemeClr val="bg1"/>
                </a:solidFill>
              </a:rPr>
              <a:t>e </a:t>
            </a:r>
            <a:endParaRPr lang="it-IT" sz="4000" b="1" dirty="0" smtClean="0">
              <a:solidFill>
                <a:schemeClr val="bg1"/>
              </a:solidFill>
            </a:endParaRPr>
          </a:p>
          <a:p>
            <a:r>
              <a:rPr lang="it-IT" sz="4000" b="1" dirty="0" smtClean="0">
                <a:solidFill>
                  <a:srgbClr val="FF0000"/>
                </a:solidFill>
              </a:rPr>
              <a:t>bocca </a:t>
            </a:r>
          </a:p>
          <a:p>
            <a:r>
              <a:rPr lang="it-IT" sz="4000" b="1" dirty="0" smtClean="0">
                <a:solidFill>
                  <a:schemeClr val="bg1"/>
                </a:solidFill>
              </a:rPr>
              <a:t>sono gli elementi principali del volto</a:t>
            </a:r>
          </a:p>
          <a:p>
            <a:r>
              <a:rPr lang="it-IT" sz="4000" b="1" dirty="0" smtClean="0">
                <a:solidFill>
                  <a:schemeClr val="bg1"/>
                </a:solidFill>
                <a:effectLst/>
              </a:rPr>
              <a:t>per dimostrare e trasmettere i vari sentimenti </a:t>
            </a:r>
            <a:endParaRPr lang="it-IT" sz="4000" b="1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506868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CCFF"/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086" t="414" r="8620" b="2066"/>
          <a:stretch/>
        </p:blipFill>
        <p:spPr>
          <a:xfrm>
            <a:off x="7574218" y="3046667"/>
            <a:ext cx="4202549" cy="3420000"/>
          </a:xfrm>
          <a:prstGeom prst="rect">
            <a:avLst/>
          </a:prstGeom>
        </p:spPr>
      </p:pic>
      <p:pic>
        <p:nvPicPr>
          <p:cNvPr id="2" name="Immagine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205" r="301"/>
          <a:stretch/>
        </p:blipFill>
        <p:spPr>
          <a:xfrm>
            <a:off x="0" y="116543"/>
            <a:ext cx="3864006" cy="3528000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8668" y="1239480"/>
            <a:ext cx="3257550" cy="4810125"/>
          </a:xfrm>
          <a:prstGeom prst="rect">
            <a:avLst/>
          </a:prstGeom>
        </p:spPr>
      </p:pic>
      <p:sp>
        <p:nvSpPr>
          <p:cNvPr id="6" name="CasellaDiTesto 5"/>
          <p:cNvSpPr txBox="1"/>
          <p:nvPr/>
        </p:nvSpPr>
        <p:spPr>
          <a:xfrm>
            <a:off x="436728" y="4299045"/>
            <a:ext cx="262037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FF0000"/>
                </a:solidFill>
              </a:rPr>
              <a:t>SORPRESA</a:t>
            </a:r>
            <a:endParaRPr lang="it-IT" sz="4000" b="1" dirty="0">
              <a:solidFill>
                <a:srgbClr val="FF0000"/>
              </a:solidFill>
            </a:endParaRPr>
          </a:p>
        </p:txBody>
      </p:sp>
      <p:sp>
        <p:nvSpPr>
          <p:cNvPr id="7" name="CasellaDiTesto 6"/>
          <p:cNvSpPr txBox="1"/>
          <p:nvPr/>
        </p:nvSpPr>
        <p:spPr>
          <a:xfrm>
            <a:off x="4417429" y="436728"/>
            <a:ext cx="240002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00FF"/>
                </a:solidFill>
              </a:rPr>
              <a:t>GIOIA</a:t>
            </a:r>
            <a:endParaRPr lang="it-IT" sz="4000" b="1" dirty="0">
              <a:solidFill>
                <a:srgbClr val="0000FF"/>
              </a:solidFill>
            </a:endParaRPr>
          </a:p>
        </p:txBody>
      </p:sp>
      <p:sp>
        <p:nvSpPr>
          <p:cNvPr id="8" name="CasellaDiTesto 7"/>
          <p:cNvSpPr txBox="1"/>
          <p:nvPr/>
        </p:nvSpPr>
        <p:spPr>
          <a:xfrm>
            <a:off x="7997588" y="1624084"/>
            <a:ext cx="342558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>
                <a:solidFill>
                  <a:srgbClr val="000066"/>
                </a:solidFill>
              </a:rPr>
              <a:t>TRISTEZZA</a:t>
            </a:r>
            <a:r>
              <a:rPr lang="it-IT" sz="4000" b="1" dirty="0" smtClean="0"/>
              <a:t>, </a:t>
            </a:r>
            <a:r>
              <a:rPr lang="it-IT" sz="4000" b="1" dirty="0" smtClean="0">
                <a:solidFill>
                  <a:srgbClr val="000066"/>
                </a:solidFill>
              </a:rPr>
              <a:t>RABBIA</a:t>
            </a:r>
            <a:endParaRPr lang="it-IT" sz="4000" b="1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748915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b="1" dirty="0" smtClean="0">
                <a:solidFill>
                  <a:srgbClr val="4D4D4D"/>
                </a:solidFill>
                <a:latin typeface="Arial Black" panose="020B0A04020102020204" pitchFamily="34" charset="0"/>
              </a:rPr>
              <a:t>2. STRUTTURA DEL DISCORSO</a:t>
            </a:r>
            <a:endParaRPr lang="it-IT" b="1" dirty="0">
              <a:solidFill>
                <a:srgbClr val="4D4D4D"/>
              </a:solidFill>
              <a:latin typeface="Arial Black" panose="020B0A04020102020204" pitchFamily="34" charset="0"/>
            </a:endParaRPr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3327" y="1690688"/>
            <a:ext cx="9025346" cy="3204000"/>
          </a:xfrm>
          <a:prstGeom prst="rect">
            <a:avLst/>
          </a:prstGeom>
        </p:spPr>
      </p:pic>
      <p:sp>
        <p:nvSpPr>
          <p:cNvPr id="5" name="CasellaDiTesto 4"/>
          <p:cNvSpPr txBox="1"/>
          <p:nvPr/>
        </p:nvSpPr>
        <p:spPr>
          <a:xfrm>
            <a:off x="998806" y="5289452"/>
            <a:ext cx="1024128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/>
              <a:t>È COMPOSTA DA </a:t>
            </a:r>
            <a:r>
              <a:rPr lang="it-IT" sz="4400" b="1" dirty="0" smtClean="0">
                <a:solidFill>
                  <a:srgbClr val="FF0000"/>
                </a:solidFill>
              </a:rPr>
              <a:t>3</a:t>
            </a:r>
            <a:r>
              <a:rPr lang="it-IT" sz="4400" b="1" dirty="0" smtClean="0"/>
              <a:t> PARTI: </a:t>
            </a:r>
          </a:p>
          <a:p>
            <a:pPr algn="ctr"/>
            <a:r>
              <a:rPr lang="it-IT" sz="4400" b="1" dirty="0" smtClean="0">
                <a:solidFill>
                  <a:srgbClr val="0033CC"/>
                </a:solidFill>
              </a:rPr>
              <a:t>INTRODUZIONE,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rgbClr val="FF0000"/>
                </a:solidFill>
              </a:rPr>
              <a:t>CORPO,</a:t>
            </a:r>
            <a:r>
              <a:rPr lang="it-IT" sz="4400" b="1" dirty="0" smtClean="0"/>
              <a:t> </a:t>
            </a:r>
            <a:r>
              <a:rPr lang="it-IT" sz="4400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CONCLUSIONE</a:t>
            </a:r>
            <a:endParaRPr lang="it-IT" sz="4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6" name="Immagin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727" y="1843088"/>
            <a:ext cx="9025346" cy="32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4414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33508" t="-4048" r="33508" b="4048"/>
          <a:stretch/>
        </p:blipFill>
        <p:spPr>
          <a:xfrm>
            <a:off x="-2013111" y="1224000"/>
            <a:ext cx="9287538" cy="3204000"/>
          </a:xfrm>
          <a:prstGeom prst="rect">
            <a:avLst/>
          </a:prstGeom>
        </p:spPr>
      </p:pic>
      <p:sp>
        <p:nvSpPr>
          <p:cNvPr id="7" name="CasellaDiTesto 6"/>
          <p:cNvSpPr txBox="1"/>
          <p:nvPr/>
        </p:nvSpPr>
        <p:spPr>
          <a:xfrm>
            <a:off x="1050603" y="1335006"/>
            <a:ext cx="3123028" cy="3165231"/>
          </a:xfrm>
          <a:prstGeom prst="rect">
            <a:avLst/>
          </a:prstGeom>
          <a:solidFill>
            <a:srgbClr val="FFCCFF"/>
          </a:solidFill>
        </p:spPr>
        <p:txBody>
          <a:bodyPr wrap="square" rtlCol="0">
            <a:spAutoFit/>
          </a:bodyPr>
          <a:lstStyle/>
          <a:p>
            <a:endParaRPr lang="it-IT" dirty="0"/>
          </a:p>
        </p:txBody>
      </p:sp>
      <p:sp>
        <p:nvSpPr>
          <p:cNvPr id="8" name="CasellaDiTesto 7"/>
          <p:cNvSpPr txBox="1"/>
          <p:nvPr/>
        </p:nvSpPr>
        <p:spPr>
          <a:xfrm>
            <a:off x="2489982" y="464234"/>
            <a:ext cx="628825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400" b="1" dirty="0" smtClean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Rockwell Extra Bold" panose="02060903040505020403" pitchFamily="18" charset="0"/>
              </a:rPr>
              <a:t>CORPO</a:t>
            </a:r>
            <a:endParaRPr lang="it-IT" sz="4400" b="1" dirty="0">
              <a:solidFill>
                <a:srgbClr val="FF0000"/>
              </a:solidFill>
              <a:latin typeface="Rockwell Extra Bold" panose="02060903040505020403" pitchFamily="18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280159" y="2017930"/>
            <a:ext cx="2855741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000" b="1" dirty="0" smtClean="0"/>
              <a:t>Contiene </a:t>
            </a:r>
            <a:r>
              <a:rPr lang="it-IT" sz="4000" b="1" dirty="0"/>
              <a:t>i punti principali del discorso</a:t>
            </a:r>
            <a:endParaRPr lang="it-IT" sz="4000" b="1" dirty="0">
              <a:effectLst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709545" y="5134451"/>
            <a:ext cx="4012338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4600" b="1" dirty="0" smtClean="0"/>
              <a:t>Mira a essere ricordato</a:t>
            </a:r>
            <a:endParaRPr lang="it-IT" sz="4600" b="1" dirty="0"/>
          </a:p>
          <a:p>
            <a:endParaRPr lang="it-IT" dirty="0"/>
          </a:p>
        </p:txBody>
      </p:sp>
      <p:sp>
        <p:nvSpPr>
          <p:cNvPr id="4" name="CasellaDiTesto 3"/>
          <p:cNvSpPr txBox="1"/>
          <p:nvPr/>
        </p:nvSpPr>
        <p:spPr>
          <a:xfrm>
            <a:off x="7274427" y="2017930"/>
            <a:ext cx="4917573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/>
              <a:t>     </a:t>
            </a:r>
            <a:r>
              <a:rPr lang="it-IT" sz="3800" b="1" dirty="0" smtClean="0"/>
              <a:t>Si può arricchire di:</a:t>
            </a:r>
          </a:p>
          <a:p>
            <a:endParaRPr lang="it-IT" sz="3800" b="1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 smtClean="0"/>
              <a:t>Esempi</a:t>
            </a:r>
            <a:endParaRPr lang="it-IT" sz="4600" b="1" u="sng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 smtClean="0"/>
              <a:t>Racconti</a:t>
            </a:r>
            <a:endParaRPr lang="it-IT" sz="4600" b="1" u="sng" dirty="0" smtClean="0"/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it-IT" sz="4600" b="1" dirty="0" smtClean="0"/>
              <a:t>Immagini</a:t>
            </a:r>
            <a:endParaRPr lang="it-IT" sz="4600" b="1" u="sng" dirty="0"/>
          </a:p>
        </p:txBody>
      </p:sp>
      <p:sp>
        <p:nvSpPr>
          <p:cNvPr id="10" name="Freccia in giù 9"/>
          <p:cNvSpPr/>
          <p:nvPr/>
        </p:nvSpPr>
        <p:spPr>
          <a:xfrm>
            <a:off x="5400835" y="4428000"/>
            <a:ext cx="629759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1" name="Freccia in giù 10"/>
          <p:cNvSpPr/>
          <p:nvPr/>
        </p:nvSpPr>
        <p:spPr>
          <a:xfrm rot="5400000">
            <a:off x="3445922" y="2510401"/>
            <a:ext cx="652504" cy="87552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  <p:sp>
        <p:nvSpPr>
          <p:cNvPr id="12" name="Freccia a destra 11"/>
          <p:cNvSpPr/>
          <p:nvPr/>
        </p:nvSpPr>
        <p:spPr>
          <a:xfrm>
            <a:off x="7312854" y="2621909"/>
            <a:ext cx="891656" cy="65250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77706729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78000"/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770455" y="1603718"/>
            <a:ext cx="4346287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600" b="1" dirty="0" smtClean="0">
                <a:solidFill>
                  <a:srgbClr val="0000FF"/>
                </a:solidFill>
              </a:rPr>
              <a:t>VOCE BLU</a:t>
            </a:r>
            <a:endParaRPr lang="it-IT" sz="3600" b="1" dirty="0">
              <a:solidFill>
                <a:srgbClr val="0000FF"/>
              </a:solidFill>
            </a:endParaRPr>
          </a:p>
        </p:txBody>
      </p:sp>
      <p:sp>
        <p:nvSpPr>
          <p:cNvPr id="6" name="CasellaDiTesto 5"/>
          <p:cNvSpPr txBox="1"/>
          <p:nvPr/>
        </p:nvSpPr>
        <p:spPr>
          <a:xfrm>
            <a:off x="1674055" y="337625"/>
            <a:ext cx="8539090" cy="70788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4000" b="1" dirty="0" smtClean="0">
                <a:solidFill>
                  <a:srgbClr val="0070C0"/>
                </a:solidFill>
              </a:rPr>
              <a:t>3.  TEORIA DEL COLORE DELLE VOCI</a:t>
            </a:r>
            <a:endParaRPr lang="it-IT" sz="4000" b="1" dirty="0">
              <a:solidFill>
                <a:srgbClr val="0070C0"/>
              </a:solidFill>
            </a:endParaRPr>
          </a:p>
        </p:txBody>
      </p:sp>
      <p:sp>
        <p:nvSpPr>
          <p:cNvPr id="2" name="Freccia in giù 1"/>
          <p:cNvSpPr/>
          <p:nvPr/>
        </p:nvSpPr>
        <p:spPr>
          <a:xfrm>
            <a:off x="5650173" y="2250049"/>
            <a:ext cx="586853" cy="1352960"/>
          </a:xfrm>
          <a:prstGeom prst="downArrow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t-IT">
              <a:solidFill>
                <a:srgbClr val="000066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3657601" y="3985147"/>
            <a:ext cx="4844955" cy="258532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 wrap="square" rtlCol="0">
            <a:spAutoFit/>
          </a:bodyPr>
          <a:lstStyle/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Autorevolezza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Affidabilità</a:t>
            </a:r>
          </a:p>
          <a:p>
            <a:pPr algn="ctr"/>
            <a:r>
              <a:rPr lang="it-IT" sz="5400" b="1" dirty="0" smtClean="0">
                <a:solidFill>
                  <a:schemeClr val="bg1"/>
                </a:solidFill>
              </a:rPr>
              <a:t>Sicurezza</a:t>
            </a:r>
            <a:endParaRPr lang="it-IT" sz="5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80749923"/>
      </p:ext>
    </p:extLst>
  </p:cSld>
  <p:clrMapOvr>
    <a:masterClrMapping/>
  </p:clrMapOvr>
  <p:transition spd="med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6000"/>
            <a:lum/>
          </a:blip>
          <a:srcRect/>
          <a:stretch>
            <a:fillRect l="-8000" r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3643953" y="269166"/>
            <a:ext cx="5022166" cy="5847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it-IT" sz="3200" b="1" dirty="0" smtClean="0">
                <a:solidFill>
                  <a:srgbClr val="0000FF"/>
                </a:solidFill>
                <a:latin typeface="Comic Sans MS" panose="030F0702030302020204" pitchFamily="66" charset="0"/>
              </a:rPr>
              <a:t>CARATTERISTICHE</a:t>
            </a:r>
            <a:endParaRPr lang="it-IT" sz="3200" b="1" dirty="0">
              <a:solidFill>
                <a:srgbClr val="0000FF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asellaDiTesto 1"/>
          <p:cNvSpPr txBox="1"/>
          <p:nvPr/>
        </p:nvSpPr>
        <p:spPr>
          <a:xfrm>
            <a:off x="1518156" y="1253826"/>
            <a:ext cx="9546714" cy="424731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Afferma autorevolezza  e sicurezza</a:t>
            </a:r>
          </a:p>
          <a:p>
            <a:pPr marL="571500" indent="-5715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Sorriso</a:t>
            </a:r>
            <a:endParaRPr lang="it-IT" sz="3600" b="1" dirty="0">
              <a:solidFill>
                <a:srgbClr val="002060"/>
              </a:solidFill>
              <a:latin typeface="Comic Sans MS" panose="030F0702030302020204" pitchFamily="66" charset="0"/>
            </a:endParaRPr>
          </a:p>
          <a:p>
            <a:pPr marL="571500" indent="-571500" algn="just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it-IT" sz="3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È efficace </a:t>
            </a:r>
            <a:r>
              <a:rPr lang="it-IT" sz="3600" b="1" u="sng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se prima si è generato un clima di simpatia (</a:t>
            </a:r>
            <a:r>
              <a:rPr lang="it-IT" sz="3600" b="1" u="sng" dirty="0" smtClean="0">
                <a:solidFill>
                  <a:srgbClr val="FFC000"/>
                </a:solidFill>
                <a:latin typeface="Comic Sans MS" panose="030F0702030302020204" pitchFamily="66" charset="0"/>
              </a:rPr>
              <a:t>voce gialla</a:t>
            </a:r>
            <a:r>
              <a:rPr lang="it-IT" sz="3600" b="1" u="sng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) </a:t>
            </a:r>
          </a:p>
          <a:p>
            <a:pPr algn="just">
              <a:lnSpc>
                <a:spcPct val="150000"/>
              </a:lnSpc>
            </a:pPr>
            <a:r>
              <a:rPr lang="it-IT" sz="3600" b="1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   </a:t>
            </a:r>
            <a:r>
              <a:rPr lang="it-IT" sz="3600" b="1" u="sng" dirty="0" smtClean="0">
                <a:solidFill>
                  <a:srgbClr val="002060"/>
                </a:solidFill>
                <a:latin typeface="Comic Sans MS" panose="030F0702030302020204" pitchFamily="66" charset="0"/>
              </a:rPr>
              <a:t>e di empatia </a:t>
            </a:r>
            <a:r>
              <a:rPr lang="it-IT" sz="3600" b="1" u="sng" dirty="0" smtClean="0">
                <a:solidFill>
                  <a:srgbClr val="00FF00"/>
                </a:solidFill>
                <a:latin typeface="Comic Sans MS" panose="030F0702030302020204" pitchFamily="66" charset="0"/>
              </a:rPr>
              <a:t>(voce verde)</a:t>
            </a:r>
            <a:endParaRPr lang="it-IT" sz="3600" b="1" u="sng" dirty="0">
              <a:solidFill>
                <a:schemeClr val="bg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243280" y="5709959"/>
            <a:ext cx="1209646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3600" b="1" dirty="0" smtClean="0">
                <a:solidFill>
                  <a:schemeClr val="bg1"/>
                </a:solidFill>
              </a:rPr>
              <a:t>È tipica dei narratori di documentari e dei presidenti di Stato, come B. Obama</a:t>
            </a:r>
            <a:endParaRPr lang="it-IT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4266200"/>
      </p:ext>
    </p:extLst>
  </p:cSld>
  <p:clrMapOvr>
    <a:masterClrMapping/>
  </p:clrMapOvr>
  <p:transition spd="slow">
    <p:comb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616</TotalTime>
  <Words>399</Words>
  <Application>Microsoft Office PowerPoint</Application>
  <PresentationFormat>Widescreen</PresentationFormat>
  <Paragraphs>101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7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23" baseType="lpstr">
      <vt:lpstr>Arial</vt:lpstr>
      <vt:lpstr>Arial Black</vt:lpstr>
      <vt:lpstr>Arial Rounded MT Bold</vt:lpstr>
      <vt:lpstr>Calibri</vt:lpstr>
      <vt:lpstr>Calibri Light</vt:lpstr>
      <vt:lpstr>Comic Sans MS</vt:lpstr>
      <vt:lpstr>Rockwell Extra Bold</vt:lpstr>
      <vt:lpstr>Tema di Office</vt:lpstr>
      <vt:lpstr>Presentazione standard di PowerPoint</vt:lpstr>
      <vt:lpstr>DI COSA PARLEREMO OGGI?</vt:lpstr>
      <vt:lpstr>Presentazione standard di PowerPoint</vt:lpstr>
      <vt:lpstr>Presentazione standard di PowerPoint</vt:lpstr>
      <vt:lpstr>Presentazione standard di PowerPoint</vt:lpstr>
      <vt:lpstr>2. STRUTTURA DEL DISCORSO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RIEPILOGO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Maria Grazia</dc:creator>
  <cp:lastModifiedBy>Maria Grazia</cp:lastModifiedBy>
  <cp:revision>69</cp:revision>
  <dcterms:created xsi:type="dcterms:W3CDTF">2018-11-22T16:45:04Z</dcterms:created>
  <dcterms:modified xsi:type="dcterms:W3CDTF">2020-06-23T15:49:05Z</dcterms:modified>
</cp:coreProperties>
</file>