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1" r:id="rId3"/>
    <p:sldId id="257" r:id="rId4"/>
    <p:sldId id="258" r:id="rId5"/>
    <p:sldId id="273" r:id="rId6"/>
    <p:sldId id="262" r:id="rId7"/>
    <p:sldId id="263" r:id="rId8"/>
    <p:sldId id="271" r:id="rId9"/>
    <p:sldId id="272" r:id="rId10"/>
    <p:sldId id="259" r:id="rId11"/>
    <p:sldId id="260" r:id="rId12"/>
    <p:sldId id="264" r:id="rId13"/>
    <p:sldId id="265" r:id="rId14"/>
    <p:sldId id="270" r:id="rId15"/>
    <p:sldId id="268" r:id="rId16"/>
    <p:sldId id="266" r:id="rId17"/>
    <p:sldId id="274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FFFF99"/>
    <a:srgbClr val="333300"/>
    <a:srgbClr val="993366"/>
    <a:srgbClr val="00CC00"/>
    <a:srgbClr val="663300"/>
    <a:srgbClr val="F20000"/>
    <a:srgbClr val="FFCC99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76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62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49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60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59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470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098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777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13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731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255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2E83B-6CA6-49CF-8847-5B85AF5D0DC9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FCE83-B0D1-49BB-B564-EAC73BE28C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442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vSuM90o8d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52025" y="351694"/>
            <a:ext cx="112541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FFC000"/>
                </a:solidFill>
              </a:rPr>
              <a:t>4°</a:t>
            </a:r>
          </a:p>
          <a:p>
            <a:endParaRPr lang="it-IT" sz="4000" b="1" dirty="0"/>
          </a:p>
          <a:p>
            <a:r>
              <a:rPr lang="it-IT" sz="4000" b="1" dirty="0" smtClean="0">
                <a:solidFill>
                  <a:srgbClr val="FF3300"/>
                </a:solidFill>
              </a:rPr>
              <a:t>I</a:t>
            </a:r>
          </a:p>
          <a:p>
            <a:r>
              <a:rPr lang="it-IT" sz="4000" b="1" dirty="0" smtClean="0">
                <a:solidFill>
                  <a:srgbClr val="FF3300"/>
                </a:solidFill>
              </a:rPr>
              <a:t>N</a:t>
            </a:r>
          </a:p>
          <a:p>
            <a:r>
              <a:rPr lang="it-IT" sz="4000" b="1" dirty="0" smtClean="0">
                <a:solidFill>
                  <a:srgbClr val="FF3300"/>
                </a:solidFill>
              </a:rPr>
              <a:t>C</a:t>
            </a:r>
          </a:p>
          <a:p>
            <a:r>
              <a:rPr lang="it-IT" sz="4000" b="1" dirty="0" smtClean="0">
                <a:solidFill>
                  <a:srgbClr val="FF3300"/>
                </a:solidFill>
              </a:rPr>
              <a:t>O</a:t>
            </a:r>
          </a:p>
          <a:p>
            <a:r>
              <a:rPr lang="it-IT" sz="4000" b="1" dirty="0" smtClean="0">
                <a:solidFill>
                  <a:srgbClr val="FF3300"/>
                </a:solidFill>
              </a:rPr>
              <a:t>N</a:t>
            </a:r>
          </a:p>
          <a:p>
            <a:r>
              <a:rPr lang="it-IT" sz="4000" b="1" dirty="0" smtClean="0">
                <a:solidFill>
                  <a:srgbClr val="FF3300"/>
                </a:solidFill>
              </a:rPr>
              <a:t>T</a:t>
            </a:r>
          </a:p>
          <a:p>
            <a:r>
              <a:rPr lang="it-IT" sz="4000" b="1" dirty="0" smtClean="0">
                <a:solidFill>
                  <a:srgbClr val="FF3300"/>
                </a:solidFill>
              </a:rPr>
              <a:t>R</a:t>
            </a:r>
          </a:p>
          <a:p>
            <a:r>
              <a:rPr lang="it-IT" sz="4000" b="1" dirty="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961121" y="351694"/>
            <a:ext cx="237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990000"/>
                </a:solidFill>
              </a:rPr>
              <a:t>PUBLIC</a:t>
            </a:r>
            <a:endParaRPr lang="it-IT" sz="4000" b="1" dirty="0">
              <a:solidFill>
                <a:srgbClr val="99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0255348" y="1350498"/>
            <a:ext cx="12801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7030A0"/>
                </a:solidFill>
              </a:rPr>
              <a:t>S</a:t>
            </a:r>
          </a:p>
          <a:p>
            <a:r>
              <a:rPr lang="it-IT" sz="4000" b="1" dirty="0" smtClean="0">
                <a:solidFill>
                  <a:srgbClr val="7030A0"/>
                </a:solidFill>
              </a:rPr>
              <a:t>P</a:t>
            </a:r>
          </a:p>
          <a:p>
            <a:r>
              <a:rPr lang="it-IT" sz="4000" b="1" dirty="0" smtClean="0">
                <a:solidFill>
                  <a:srgbClr val="7030A0"/>
                </a:solidFill>
              </a:rPr>
              <a:t>E</a:t>
            </a:r>
          </a:p>
          <a:p>
            <a:r>
              <a:rPr lang="it-IT" sz="4000" b="1" dirty="0" smtClean="0">
                <a:solidFill>
                  <a:srgbClr val="7030A0"/>
                </a:solidFill>
              </a:rPr>
              <a:t>A</a:t>
            </a:r>
          </a:p>
          <a:p>
            <a:r>
              <a:rPr lang="it-IT" sz="4000" b="1" dirty="0" smtClean="0">
                <a:solidFill>
                  <a:srgbClr val="7030A0"/>
                </a:solidFill>
              </a:rPr>
              <a:t>K</a:t>
            </a:r>
          </a:p>
          <a:p>
            <a:r>
              <a:rPr lang="it-IT" sz="4000" b="1" dirty="0" smtClean="0">
                <a:solidFill>
                  <a:srgbClr val="7030A0"/>
                </a:solidFill>
              </a:rPr>
              <a:t>I</a:t>
            </a:r>
          </a:p>
          <a:p>
            <a:r>
              <a:rPr lang="it-IT" sz="4000" b="1" dirty="0" smtClean="0">
                <a:solidFill>
                  <a:srgbClr val="7030A0"/>
                </a:solidFill>
              </a:rPr>
              <a:t>N</a:t>
            </a:r>
          </a:p>
          <a:p>
            <a:r>
              <a:rPr lang="it-IT" sz="4000" b="1" dirty="0">
                <a:solidFill>
                  <a:srgbClr val="7030A0"/>
                </a:solidFill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063102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12132" y="393260"/>
            <a:ext cx="7363265" cy="999441"/>
          </a:xfrm>
          <a:solidFill>
            <a:srgbClr val="FFFFCC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+mn-lt"/>
              </a:rPr>
              <a:t>3. TEORIA DELLE VOCI</a:t>
            </a:r>
            <a:endParaRPr lang="it-IT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09413" y="1697429"/>
            <a:ext cx="5168705" cy="60808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4000" b="1" dirty="0" smtClean="0">
                <a:solidFill>
                  <a:srgbClr val="FF0000"/>
                </a:solidFill>
              </a:rPr>
              <a:t>VOCE ROSSA</a:t>
            </a: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411412" y="3293425"/>
            <a:ext cx="5964701" cy="34163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Entusiasmo</a:t>
            </a:r>
          </a:p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Coinvolgimento</a:t>
            </a:r>
          </a:p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Emotività</a:t>
            </a:r>
          </a:p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Passione </a:t>
            </a:r>
            <a:endParaRPr lang="it-IT" sz="5400" dirty="0"/>
          </a:p>
        </p:txBody>
      </p:sp>
      <p:sp>
        <p:nvSpPr>
          <p:cNvPr id="9" name="Freccia in giù 8"/>
          <p:cNvSpPr/>
          <p:nvPr/>
        </p:nvSpPr>
        <p:spPr>
          <a:xfrm>
            <a:off x="6126473" y="2343063"/>
            <a:ext cx="534577" cy="91281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5084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16545" y="302544"/>
            <a:ext cx="5266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CARATTERISTICHE</a:t>
            </a:r>
            <a:endParaRPr lang="it-IT" sz="4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48854" y="1214709"/>
            <a:ext cx="102016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C00000"/>
                </a:solidFill>
                <a:latin typeface="Arial Rounded MT Bold" panose="020F0704030504030204" pitchFamily="34" charset="0"/>
              </a:rPr>
              <a:t>Ci comunica che siamo alla fase della vera spontaneità della relazione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3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663300"/>
                </a:solidFill>
                <a:latin typeface="Arial Rounded MT Bold" panose="020F0704030504030204" pitchFamily="34" charset="0"/>
              </a:rPr>
              <a:t>Serve per far capire che vogliamo trascinare ed essere trascinati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3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Per questo si utilizza solo con persone con cui abbiamo una relazione di intimità</a:t>
            </a:r>
            <a:endParaRPr lang="it-IT" sz="3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09489" y="6147582"/>
            <a:ext cx="817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993366"/>
                </a:solidFill>
              </a:rPr>
              <a:t>Esempi: Totò, Fiorello, M. Hunziker, Benigni</a:t>
            </a:r>
            <a:endParaRPr lang="it-IT" sz="2800" b="1" dirty="0">
              <a:solidFill>
                <a:srgbClr val="99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6519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8541" y="266692"/>
            <a:ext cx="544776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COME SI CREA</a:t>
            </a:r>
            <a:endParaRPr lang="it-IT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25993" y="1575855"/>
            <a:ext cx="105633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5000" b="1" dirty="0" smtClean="0">
                <a:solidFill>
                  <a:srgbClr val="0000FF"/>
                </a:solidFill>
              </a:rPr>
              <a:t>Con</a:t>
            </a:r>
            <a:r>
              <a:rPr lang="it-IT" sz="5000" dirty="0" smtClean="0">
                <a:solidFill>
                  <a:srgbClr val="00FF00"/>
                </a:solidFill>
              </a:rPr>
              <a:t> </a:t>
            </a:r>
            <a:r>
              <a:rPr lang="it-IT" sz="5000" b="1" i="1" dirty="0" smtClean="0">
                <a:solidFill>
                  <a:srgbClr val="993366"/>
                </a:solidFill>
              </a:rPr>
              <a:t>volume</a:t>
            </a:r>
            <a:r>
              <a:rPr lang="it-IT" sz="5000" dirty="0" smtClean="0">
                <a:solidFill>
                  <a:srgbClr val="00FF00"/>
                </a:solidFill>
              </a:rPr>
              <a:t> </a:t>
            </a:r>
            <a:r>
              <a:rPr lang="it-IT" sz="5000" b="1" dirty="0" smtClean="0">
                <a:solidFill>
                  <a:srgbClr val="0000FF"/>
                </a:solidFill>
              </a:rPr>
              <a:t>alto</a:t>
            </a:r>
          </a:p>
          <a:p>
            <a:pPr algn="ctr"/>
            <a:endParaRPr lang="it-IT" sz="5000" dirty="0">
              <a:solidFill>
                <a:srgbClr val="FFC000"/>
              </a:solidFill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5000" b="1" dirty="0" smtClean="0">
                <a:solidFill>
                  <a:srgbClr val="0000FF"/>
                </a:solidFill>
              </a:rPr>
              <a:t>Con</a:t>
            </a:r>
            <a:r>
              <a:rPr lang="it-IT" sz="5000" b="1" dirty="0" smtClean="0">
                <a:solidFill>
                  <a:srgbClr val="00FF00"/>
                </a:solidFill>
              </a:rPr>
              <a:t> </a:t>
            </a:r>
            <a:r>
              <a:rPr lang="it-IT" sz="5000" b="1" i="1" dirty="0" smtClean="0">
                <a:solidFill>
                  <a:srgbClr val="FF0000"/>
                </a:solidFill>
              </a:rPr>
              <a:t>tono</a:t>
            </a:r>
            <a:r>
              <a:rPr lang="it-IT" sz="5000" b="1" dirty="0" smtClean="0">
                <a:solidFill>
                  <a:srgbClr val="00FF00"/>
                </a:solidFill>
              </a:rPr>
              <a:t> </a:t>
            </a:r>
            <a:r>
              <a:rPr lang="it-IT" sz="5000" b="1" dirty="0" smtClean="0">
                <a:solidFill>
                  <a:srgbClr val="0000FF"/>
                </a:solidFill>
              </a:rPr>
              <a:t>medio-alto </a:t>
            </a:r>
          </a:p>
          <a:p>
            <a:pPr algn="ctr"/>
            <a:endParaRPr lang="it-IT" sz="5000" b="1" dirty="0">
              <a:solidFill>
                <a:srgbClr val="FF66FF"/>
              </a:solidFill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5000" b="1" dirty="0" smtClean="0">
                <a:solidFill>
                  <a:srgbClr val="000066"/>
                </a:solidFill>
              </a:rPr>
              <a:t>Con </a:t>
            </a:r>
            <a:r>
              <a:rPr lang="it-IT" sz="5000" b="1" i="1" dirty="0" smtClean="0">
                <a:solidFill>
                  <a:srgbClr val="0000FF"/>
                </a:solidFill>
              </a:rPr>
              <a:t>tempo</a:t>
            </a:r>
            <a:r>
              <a:rPr lang="it-IT" sz="5000" b="1" dirty="0" smtClean="0">
                <a:solidFill>
                  <a:srgbClr val="000066"/>
                </a:solidFill>
              </a:rPr>
              <a:t> veloce e </a:t>
            </a:r>
            <a:r>
              <a:rPr lang="it-IT" sz="5000" b="1" dirty="0" smtClean="0">
                <a:solidFill>
                  <a:srgbClr val="333300"/>
                </a:solidFill>
              </a:rPr>
              <a:t>ritmo</a:t>
            </a:r>
            <a:r>
              <a:rPr lang="it-IT" sz="5000" b="1" dirty="0" smtClean="0">
                <a:solidFill>
                  <a:srgbClr val="000066"/>
                </a:solidFill>
              </a:rPr>
              <a:t> incalzante; </a:t>
            </a:r>
          </a:p>
          <a:p>
            <a:pPr algn="ctr"/>
            <a:r>
              <a:rPr lang="it-IT" sz="5000" b="1" dirty="0" smtClean="0">
                <a:solidFill>
                  <a:srgbClr val="FFFF66"/>
                </a:solidFill>
              </a:rPr>
              <a:t>  </a:t>
            </a:r>
            <a:r>
              <a:rPr lang="it-IT" sz="5000" b="1" dirty="0" smtClean="0">
                <a:solidFill>
                  <a:srgbClr val="00CC00"/>
                </a:solidFill>
              </a:rPr>
              <a:t>pause</a:t>
            </a:r>
            <a:r>
              <a:rPr lang="it-IT" sz="5000" b="1" dirty="0" smtClean="0">
                <a:solidFill>
                  <a:srgbClr val="000066"/>
                </a:solidFill>
              </a:rPr>
              <a:t> quasi assenti. </a:t>
            </a:r>
            <a:endParaRPr lang="it-IT" sz="5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724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107" y="154744"/>
            <a:ext cx="9968429" cy="998807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latin typeface="Arial Rounded MT Bold" panose="020F0704030504030204" pitchFamily="34" charset="0"/>
              </a:rPr>
              <a:t>Esercizio: eseguire con la </a:t>
            </a:r>
            <a:r>
              <a:rPr lang="it-IT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voce rossa </a:t>
            </a:r>
            <a:r>
              <a:rPr lang="it-IT" b="1" dirty="0" smtClean="0">
                <a:latin typeface="Arial Rounded MT Bold" panose="020F0704030504030204" pitchFamily="34" charset="0"/>
              </a:rPr>
              <a:t>il seguente testo </a:t>
            </a:r>
            <a:endParaRPr lang="it-IT" b="1" dirty="0">
              <a:latin typeface="Arial Rounded MT Bold" panose="020F07040305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715062" y="1350497"/>
            <a:ext cx="661181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Chissà </a:t>
            </a:r>
            <a:r>
              <a:rPr lang="it-IT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 </a:t>
            </a:r>
            <a:r>
              <a:rPr lang="it-IT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va </a:t>
            </a:r>
          </a:p>
          <a:p>
            <a:pPr algn="ctr">
              <a:lnSpc>
                <a:spcPct val="150000"/>
              </a:lnSpc>
            </a:pPr>
            <a:r>
              <a:rPr lang="it-IT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 sì </a:t>
            </a:r>
            <a:r>
              <a:rPr lang="it-IT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che </a:t>
            </a:r>
            <a:r>
              <a:rPr lang="it-IT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va</a:t>
            </a:r>
          </a:p>
          <a:p>
            <a:pPr algn="ctr">
              <a:lnSpc>
                <a:spcPct val="150000"/>
              </a:lnSpc>
            </a:pPr>
            <a:r>
              <a:rPr lang="it-IT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 </a:t>
            </a:r>
            <a:r>
              <a:rPr lang="it-IT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 </a:t>
            </a:r>
            <a:r>
              <a:rPr lang="it-IT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va </a:t>
            </a:r>
          </a:p>
          <a:p>
            <a:pPr algn="ctr">
              <a:lnSpc>
                <a:spcPct val="150000"/>
              </a:lnSpc>
            </a:pPr>
            <a:r>
              <a:rPr lang="it-IT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tutto cambierà</a:t>
            </a:r>
          </a:p>
        </p:txBody>
      </p:sp>
    </p:spTree>
    <p:extLst>
      <p:ext uri="{BB962C8B-B14F-4D97-AF65-F5344CB8AC3E}">
        <p14:creationId xmlns:p14="http://schemas.microsoft.com/office/powerpoint/2010/main" val="39129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5423" y="1867108"/>
            <a:ext cx="3235570" cy="2185214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400" b="1" dirty="0" smtClean="0">
                <a:solidFill>
                  <a:schemeClr val="bg1"/>
                </a:solidFill>
              </a:rPr>
              <a:t>GESTIONE</a:t>
            </a:r>
          </a:p>
          <a:p>
            <a:pPr algn="ctr"/>
            <a:r>
              <a:rPr lang="it-IT" sz="4400" b="1" i="1" dirty="0" smtClean="0">
                <a:solidFill>
                  <a:schemeClr val="bg1"/>
                </a:solidFill>
              </a:rPr>
              <a:t>dello</a:t>
            </a:r>
          </a:p>
          <a:p>
            <a:pPr algn="ctr"/>
            <a:r>
              <a:rPr lang="it-IT" sz="4400" b="1" i="1" dirty="0" smtClean="0">
                <a:solidFill>
                  <a:schemeClr val="bg1"/>
                </a:solidFill>
              </a:rPr>
              <a:t>STRESS</a:t>
            </a:r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02076" y="2467272"/>
            <a:ext cx="3587848" cy="3170099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CONCLUSIONE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61007" y="2775068"/>
            <a:ext cx="3254328" cy="39087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3. </a:t>
            </a:r>
            <a:r>
              <a:rPr lang="it-IT" sz="4000" b="1" dirty="0" smtClean="0"/>
              <a:t>TEORIA DEL COLORE DELLE VOCI: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LA VOCE </a:t>
            </a:r>
          </a:p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ROSSA 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2278967" y="210380"/>
            <a:ext cx="6950612" cy="816561"/>
          </a:xfrm>
          <a:gradFill flip="none" rotWithShape="1">
            <a:gsLst>
              <a:gs pos="39000">
                <a:srgbClr val="FFFF99"/>
              </a:gs>
              <a:gs pos="95000">
                <a:srgbClr val="AEFF85">
                  <a:tint val="44500"/>
                  <a:satMod val="160000"/>
                </a:srgbClr>
              </a:gs>
              <a:gs pos="97000">
                <a:srgbClr val="99FF66"/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RIEPILOGO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808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1" y="2508457"/>
            <a:ext cx="293552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ESERCIZIO</a:t>
            </a:r>
            <a:r>
              <a:rPr lang="it-IT" sz="4000" b="1" dirty="0" smtClean="0">
                <a:solidFill>
                  <a:schemeClr val="bg1"/>
                </a:solidFill>
              </a:rPr>
              <a:t> </a:t>
            </a:r>
            <a:endParaRPr lang="it-IT" sz="4000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73967" y="0"/>
            <a:ext cx="824324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Completa il discorso</a:t>
            </a:r>
          </a:p>
          <a:p>
            <a:endParaRPr lang="it-IT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Esercitati a esporlo con le 4 voci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Fai attenzione al: </a:t>
            </a:r>
          </a:p>
          <a:p>
            <a:r>
              <a:rPr lang="it-IT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non verbale (postura, mani,  sguardo, distanza, espressioni del volto)</a:t>
            </a:r>
          </a:p>
          <a:p>
            <a:endParaRPr lang="it-IT" sz="4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Alla gestione dello stress</a:t>
            </a:r>
            <a:endParaRPr lang="it-IT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54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358597" y="506436"/>
            <a:ext cx="557080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Esistono sempre tre discorsi dietro ad ognuno dei discorsi che avete fatto:</a:t>
            </a:r>
          </a:p>
          <a:p>
            <a:endParaRPr lang="it-IT" sz="3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uello in cui vi siete esercitati,</a:t>
            </a:r>
          </a:p>
          <a:p>
            <a:r>
              <a:rPr lang="it-IT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uello che avete realmente fatto e </a:t>
            </a:r>
          </a:p>
          <a:p>
            <a:r>
              <a:rPr lang="it-IT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quello che avreste voluto fare</a:t>
            </a:r>
          </a:p>
          <a:p>
            <a:pPr algn="r"/>
            <a:r>
              <a:rPr lang="it-IT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Andrew Carnegie</a:t>
            </a:r>
            <a:endParaRPr lang="it-IT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7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39000">
              <a:schemeClr val="bg1"/>
            </a:gs>
            <a:gs pos="8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46914" y="1337480"/>
            <a:ext cx="79566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LINK VIDEO VISIONATO A LEZIONE: esempio di voce rossa</a:t>
            </a:r>
          </a:p>
          <a:p>
            <a:endParaRPr lang="it-IT" sz="2800" dirty="0"/>
          </a:p>
          <a:p>
            <a:r>
              <a:rPr lang="it-IT" sz="2800" dirty="0">
                <a:hlinkClick r:id="rId2"/>
              </a:rPr>
              <a:t>https://</a:t>
            </a:r>
            <a:r>
              <a:rPr lang="it-IT" sz="2800" dirty="0" smtClean="0">
                <a:hlinkClick r:id="rId2"/>
              </a:rPr>
              <a:t>www.youtube.com/watch?v=JvSuM90o8ds</a:t>
            </a:r>
            <a:endParaRPr lang="it-IT" sz="2800" dirty="0" smtClean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8537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5423" y="1867108"/>
            <a:ext cx="3235570" cy="2185214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400" b="1" dirty="0" smtClean="0">
                <a:solidFill>
                  <a:schemeClr val="bg1"/>
                </a:solidFill>
              </a:rPr>
              <a:t>GESTIONE</a:t>
            </a:r>
          </a:p>
          <a:p>
            <a:pPr algn="ctr"/>
            <a:r>
              <a:rPr lang="it-IT" sz="4400" b="1" dirty="0" smtClean="0">
                <a:solidFill>
                  <a:schemeClr val="bg1"/>
                </a:solidFill>
              </a:rPr>
              <a:t>dello</a:t>
            </a:r>
          </a:p>
          <a:p>
            <a:pPr algn="ctr"/>
            <a:r>
              <a:rPr lang="it-IT" sz="4400" b="1" i="1" dirty="0" smtClean="0">
                <a:solidFill>
                  <a:schemeClr val="bg1"/>
                </a:solidFill>
              </a:rPr>
              <a:t>STRESS</a:t>
            </a:r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02076" y="2467272"/>
            <a:ext cx="3587848" cy="3170099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00FF"/>
                </a:solidFill>
              </a:rPr>
              <a:t>CONCLUSIONE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61007" y="2775068"/>
            <a:ext cx="3254328" cy="390876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3. </a:t>
            </a:r>
            <a:r>
              <a:rPr lang="it-IT" sz="4000" b="1" dirty="0" smtClean="0"/>
              <a:t>TEORIA DEL COLORE DELLE VOCI: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LA VOCE </a:t>
            </a:r>
          </a:p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ROSSA 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816561"/>
          </a:xfrm>
          <a:gradFill flip="none" rotWithShape="1">
            <a:gsLst>
              <a:gs pos="0">
                <a:srgbClr val="AEFF85">
                  <a:tint val="66000"/>
                  <a:satMod val="160000"/>
                </a:srgbClr>
              </a:gs>
              <a:gs pos="30000">
                <a:srgbClr val="AEFF85">
                  <a:tint val="44500"/>
                  <a:satMod val="160000"/>
                </a:srgbClr>
              </a:gs>
              <a:gs pos="71000">
                <a:srgbClr val="99FF66"/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3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96418" y="407964"/>
            <a:ext cx="687910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LO STRESS: COS’È?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461846" y="3176779"/>
            <a:ext cx="7948246" cy="34778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/>
              <a:t>è un insieme di reazioni </a:t>
            </a:r>
            <a:endParaRPr lang="it-IT" sz="4400" b="1" dirty="0" smtClean="0"/>
          </a:p>
          <a:p>
            <a:pPr algn="ctr"/>
            <a:r>
              <a:rPr lang="it-IT" sz="4400" b="1" dirty="0" smtClean="0"/>
              <a:t>di </a:t>
            </a:r>
            <a:r>
              <a:rPr lang="it-IT" sz="4400" b="1" dirty="0"/>
              <a:t>natura </a:t>
            </a:r>
            <a:r>
              <a:rPr lang="it-IT" sz="4400" b="1" dirty="0" smtClean="0"/>
              <a:t>fisiologica </a:t>
            </a:r>
            <a:r>
              <a:rPr lang="it-IT" sz="4400" b="1" dirty="0"/>
              <a:t>e </a:t>
            </a:r>
            <a:r>
              <a:rPr lang="it-IT" sz="4400" b="1" dirty="0" smtClean="0"/>
              <a:t>psichica </a:t>
            </a:r>
          </a:p>
          <a:p>
            <a:pPr algn="ctr"/>
            <a:r>
              <a:rPr lang="it-IT" sz="4400" b="1" dirty="0" smtClean="0"/>
              <a:t>che </a:t>
            </a:r>
            <a:r>
              <a:rPr lang="it-IT" sz="4400" b="1" dirty="0"/>
              <a:t>l’organismo mette in atto </a:t>
            </a:r>
            <a:endParaRPr lang="it-IT" sz="4400" b="1" dirty="0" smtClean="0"/>
          </a:p>
          <a:p>
            <a:pPr algn="ctr"/>
            <a:r>
              <a:rPr lang="it-IT" sz="4400" b="1" dirty="0" smtClean="0"/>
              <a:t>per </a:t>
            </a:r>
            <a:r>
              <a:rPr lang="it-IT" sz="4400" b="1" dirty="0"/>
              <a:t>rispondere </a:t>
            </a:r>
            <a:endParaRPr lang="it-IT" sz="4400" b="1" dirty="0" smtClean="0"/>
          </a:p>
          <a:p>
            <a:pPr algn="ctr"/>
            <a:r>
              <a:rPr lang="it-IT" sz="4400" b="1" dirty="0" smtClean="0"/>
              <a:t>a </a:t>
            </a:r>
            <a:r>
              <a:rPr lang="it-IT" sz="4400" b="1" dirty="0"/>
              <a:t>una data </a:t>
            </a:r>
            <a:r>
              <a:rPr lang="it-IT" sz="4400" b="1" dirty="0" smtClean="0"/>
              <a:t>situazione </a:t>
            </a:r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5256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8646"/>
          <a:stretch/>
        </p:blipFill>
        <p:spPr>
          <a:xfrm>
            <a:off x="3281583" y="553427"/>
            <a:ext cx="5600700" cy="3420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323471" y="689316"/>
            <a:ext cx="35169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TIPI DI STRESS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377439" y="1714186"/>
            <a:ext cx="703384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  EUSTRESS            DISTRESS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931963" y="4371079"/>
            <a:ext cx="41499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Stress </a:t>
            </a:r>
            <a:r>
              <a:rPr lang="it-IT" sz="3600" b="1" dirty="0" smtClean="0">
                <a:solidFill>
                  <a:srgbClr val="FF0000"/>
                </a:solidFill>
              </a:rPr>
              <a:t>positivo</a:t>
            </a:r>
            <a:r>
              <a:rPr lang="it-IT" sz="3600" b="1" dirty="0" smtClean="0"/>
              <a:t> </a:t>
            </a:r>
          </a:p>
          <a:p>
            <a:r>
              <a:rPr lang="it-IT" sz="3600" b="1" dirty="0" smtClean="0"/>
              <a:t>che ci aiuta a</a:t>
            </a:r>
          </a:p>
          <a:p>
            <a:r>
              <a:rPr lang="it-IT" sz="3600" b="1" dirty="0" smtClean="0"/>
              <a:t>superare le sfide quotidiane</a:t>
            </a:r>
            <a:endParaRPr lang="it-IT" sz="36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215261" y="4351964"/>
            <a:ext cx="41499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Stress </a:t>
            </a:r>
            <a:r>
              <a:rPr lang="it-IT" sz="3600" b="1" dirty="0" smtClean="0">
                <a:solidFill>
                  <a:srgbClr val="FF0000"/>
                </a:solidFill>
              </a:rPr>
              <a:t>negativo</a:t>
            </a:r>
            <a:r>
              <a:rPr lang="it-IT" sz="3600" b="1" dirty="0" smtClean="0"/>
              <a:t> </a:t>
            </a:r>
          </a:p>
          <a:p>
            <a:r>
              <a:rPr lang="it-IT" sz="3600" b="1" dirty="0" smtClean="0"/>
              <a:t>che ci provoca</a:t>
            </a:r>
          </a:p>
          <a:p>
            <a:r>
              <a:rPr lang="it-IT" sz="3600" b="1" dirty="0" smtClean="0"/>
              <a:t>maggiori difficoltà e</a:t>
            </a:r>
          </a:p>
          <a:p>
            <a:r>
              <a:rPr lang="it-IT" sz="3600" b="1" dirty="0"/>
              <a:t>a</a:t>
            </a:r>
            <a:r>
              <a:rPr lang="it-IT" sz="3600" b="1" dirty="0" smtClean="0"/>
              <a:t>nsia </a:t>
            </a:r>
            <a:endParaRPr lang="it-IT" sz="3600" b="1" dirty="0"/>
          </a:p>
        </p:txBody>
      </p:sp>
      <p:sp>
        <p:nvSpPr>
          <p:cNvPr id="13" name="Freccia angolare in su 12"/>
          <p:cNvSpPr/>
          <p:nvPr/>
        </p:nvSpPr>
        <p:spPr>
          <a:xfrm flipV="1">
            <a:off x="8693835" y="1905695"/>
            <a:ext cx="828090" cy="232867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ngolare in su 13"/>
          <p:cNvSpPr/>
          <p:nvPr/>
        </p:nvSpPr>
        <p:spPr>
          <a:xfrm flipH="1" flipV="1">
            <a:off x="2488079" y="1984552"/>
            <a:ext cx="806545" cy="2249822"/>
          </a:xfrm>
          <a:prstGeom prst="bentUpArrow">
            <a:avLst>
              <a:gd name="adj1" fmla="val 25000"/>
              <a:gd name="adj2" fmla="val 284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1840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7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823616" y="339515"/>
            <a:ext cx="7124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1"/>
                </a:solidFill>
              </a:rPr>
              <a:t>3</a:t>
            </a:r>
            <a:r>
              <a:rPr lang="it-IT" sz="3600" b="1" dirty="0" smtClean="0">
                <a:solidFill>
                  <a:srgbClr val="FF0000"/>
                </a:solidFill>
              </a:rPr>
              <a:t> CONSIGLI PER GESTIRE LO STRESS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04926" y="1488982"/>
            <a:ext cx="38043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1.</a:t>
            </a:r>
            <a:r>
              <a:rPr lang="it-IT" sz="3600" b="1" dirty="0" smtClean="0">
                <a:latin typeface="Comic Sans MS" panose="030F0702030302020204" pitchFamily="66" charset="0"/>
              </a:rPr>
              <a:t> </a:t>
            </a:r>
            <a:r>
              <a:rPr lang="it-IT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Essere </a:t>
            </a:r>
            <a:r>
              <a:rPr lang="it-IT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consapevoli che tutti coloro </a:t>
            </a:r>
            <a:r>
              <a:rPr lang="it-IT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che </a:t>
            </a:r>
            <a:r>
              <a:rPr lang="it-IT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parlano </a:t>
            </a:r>
            <a:endParaRPr lang="it-IT" sz="3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it-IT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in </a:t>
            </a:r>
            <a:r>
              <a:rPr lang="it-IT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pubblico hanno </a:t>
            </a:r>
            <a:r>
              <a:rPr lang="it-IT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lo stesso</a:t>
            </a:r>
          </a:p>
          <a:p>
            <a:r>
              <a:rPr lang="it-IT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nostro problema</a:t>
            </a:r>
            <a:endParaRPr lang="it-IT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107605" y="2459653"/>
            <a:ext cx="30843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3.</a:t>
            </a:r>
            <a:r>
              <a:rPr lang="it-IT" sz="3600" b="1" dirty="0" smtClean="0">
                <a:latin typeface="Comic Sans MS" panose="030F0702030302020204" pitchFamily="66" charset="0"/>
              </a:rPr>
              <a:t> </a:t>
            </a:r>
            <a:r>
              <a:rPr lang="it-IT" sz="3600" b="1" dirty="0">
                <a:solidFill>
                  <a:srgbClr val="0033CC"/>
                </a:solidFill>
                <a:latin typeface="Comic Sans MS" panose="030F0702030302020204" pitchFamily="66" charset="0"/>
              </a:rPr>
              <a:t>Preparare bene ogni dettaglio </a:t>
            </a:r>
            <a:r>
              <a:rPr lang="it-IT" sz="3600" b="1" dirty="0" smtClean="0">
                <a:solidFill>
                  <a:srgbClr val="0033CC"/>
                </a:solidFill>
                <a:latin typeface="Comic Sans MS" panose="030F0702030302020204" pitchFamily="66" charset="0"/>
              </a:rPr>
              <a:t>del discorso</a:t>
            </a:r>
            <a:endParaRPr lang="it-IT" b="1" dirty="0"/>
          </a:p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4996409" y="1832357"/>
            <a:ext cx="31240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2.</a:t>
            </a:r>
            <a:r>
              <a:rPr lang="it-IT" sz="3600" b="1" dirty="0" smtClean="0">
                <a:latin typeface="Comic Sans MS" panose="030F0702030302020204" pitchFamily="66" charset="0"/>
              </a:rPr>
              <a:t> </a:t>
            </a:r>
            <a:r>
              <a:rPr lang="it-IT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Ricorrere a tecniche di rilassamento</a:t>
            </a:r>
          </a:p>
        </p:txBody>
      </p:sp>
    </p:spTree>
    <p:extLst>
      <p:ext uri="{BB962C8B-B14F-4D97-AF65-F5344CB8AC3E}">
        <p14:creationId xmlns:p14="http://schemas.microsoft.com/office/powerpoint/2010/main" val="184263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4D4D4D"/>
                </a:solidFill>
                <a:latin typeface="Arial Black" panose="020B0A04020102020204" pitchFamily="34" charset="0"/>
              </a:rPr>
              <a:t>2. STRUTTURA DEL DISCORSO</a:t>
            </a:r>
            <a:endParaRPr lang="it-IT" b="1" dirty="0">
              <a:solidFill>
                <a:srgbClr val="4D4D4D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27" y="1690688"/>
            <a:ext cx="9025346" cy="320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98806" y="5289452"/>
            <a:ext cx="1024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È COMPOSTA DA </a:t>
            </a:r>
            <a:r>
              <a:rPr lang="it-IT" sz="4400" b="1" dirty="0" smtClean="0">
                <a:solidFill>
                  <a:srgbClr val="FF0000"/>
                </a:solidFill>
              </a:rPr>
              <a:t>3</a:t>
            </a:r>
            <a:r>
              <a:rPr lang="it-IT" sz="4400" b="1" dirty="0" smtClean="0"/>
              <a:t> PARTI: </a:t>
            </a:r>
          </a:p>
          <a:p>
            <a:pPr algn="ctr"/>
            <a:r>
              <a:rPr lang="it-IT" sz="4400" b="1" dirty="0" smtClean="0">
                <a:solidFill>
                  <a:srgbClr val="0033CC"/>
                </a:solidFill>
              </a:rPr>
              <a:t>INTRODUZIONE,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rgbClr val="FF0000"/>
                </a:solidFill>
              </a:rPr>
              <a:t>CORPO,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CONCLUSIONE</a:t>
            </a:r>
            <a:endParaRPr lang="it-IT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773" y="1803884"/>
            <a:ext cx="9025346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5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1" t="-3373" r="-31431" b="1122"/>
          <a:stretch/>
        </p:blipFill>
        <p:spPr>
          <a:xfrm>
            <a:off x="1050603" y="1279621"/>
            <a:ext cx="9245397" cy="3276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50603" y="1335006"/>
            <a:ext cx="3123028" cy="31652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612116" y="447062"/>
            <a:ext cx="6288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CONCLUSIONE</a:t>
            </a:r>
            <a:endParaRPr lang="it-IT" sz="4400" b="1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84246" y="1489360"/>
            <a:ext cx="285574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Contiene il </a:t>
            </a:r>
            <a:r>
              <a:rPr lang="it-IT" sz="4000" b="1" dirty="0" smtClean="0">
                <a:solidFill>
                  <a:srgbClr val="FF0000"/>
                </a:solidFill>
              </a:rPr>
              <a:t>riepilogo</a:t>
            </a:r>
          </a:p>
          <a:p>
            <a:r>
              <a:rPr lang="it-IT" sz="4000" b="1" dirty="0" smtClean="0"/>
              <a:t>dei punti </a:t>
            </a:r>
            <a:r>
              <a:rPr lang="it-IT" sz="4000" b="1" dirty="0"/>
              <a:t>principali del discorso</a:t>
            </a:r>
            <a:endParaRPr lang="it-IT" sz="4000" b="1" dirty="0">
              <a:effectLst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09545" y="5134451"/>
            <a:ext cx="40123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/>
              <a:t>Mira a stupire,</a:t>
            </a:r>
          </a:p>
          <a:p>
            <a:pPr algn="ctr"/>
            <a:r>
              <a:rPr lang="it-IT" sz="4600" b="1" dirty="0" smtClean="0"/>
              <a:t>a coinvolgere</a:t>
            </a:r>
            <a:endParaRPr lang="it-IT" sz="4600" b="1" dirty="0"/>
          </a:p>
          <a:p>
            <a:endParaRPr lang="it-IT" dirty="0"/>
          </a:p>
        </p:txBody>
      </p:sp>
      <p:sp>
        <p:nvSpPr>
          <p:cNvPr id="10" name="Freccia in giù 9"/>
          <p:cNvSpPr/>
          <p:nvPr/>
        </p:nvSpPr>
        <p:spPr>
          <a:xfrm>
            <a:off x="5400835" y="4428000"/>
            <a:ext cx="629759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 rot="5400000">
            <a:off x="3445922" y="2510401"/>
            <a:ext cx="652504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7312854" y="2621909"/>
            <a:ext cx="891656" cy="652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8244449" y="1463819"/>
            <a:ext cx="278462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/>
              <a:t>Invita all’azione:</a:t>
            </a:r>
          </a:p>
          <a:p>
            <a:r>
              <a:rPr lang="it-IT" sz="4800" b="1" dirty="0" smtClean="0">
                <a:solidFill>
                  <a:srgbClr val="FF0000"/>
                </a:solidFill>
              </a:rPr>
              <a:t>3</a:t>
            </a:r>
            <a:r>
              <a:rPr lang="it-IT" sz="4800" b="1" dirty="0" smtClean="0"/>
              <a:t> </a:t>
            </a:r>
          </a:p>
          <a:p>
            <a:r>
              <a:rPr lang="it-IT" sz="4800" b="1" dirty="0" smtClean="0"/>
              <a:t>tecniche</a:t>
            </a:r>
            <a:r>
              <a:rPr lang="it-IT" sz="4000" b="1" dirty="0" smtClean="0"/>
              <a:t> </a:t>
            </a:r>
          </a:p>
          <a:p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42093114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28048" y="436729"/>
            <a:ext cx="10454186" cy="126188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3</a:t>
            </a:r>
            <a:r>
              <a:rPr lang="it-IT" sz="3600" b="1" dirty="0" smtClean="0"/>
              <a:t> TECNICHE PER INVITARE ALL’AZIONE </a:t>
            </a:r>
          </a:p>
          <a:p>
            <a:pPr algn="ctr"/>
            <a:r>
              <a:rPr lang="it-IT" sz="3600" b="1" dirty="0" smtClean="0"/>
              <a:t>A FINE DISCORSO</a:t>
            </a:r>
            <a:endParaRPr lang="it-IT" sz="36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96288" y="2572498"/>
            <a:ext cx="10385946" cy="4093428"/>
          </a:xfrm>
          <a:prstGeom prst="rect">
            <a:avLst/>
          </a:prstGeom>
          <a:blipFill dpi="0" rotWithShape="1">
            <a:blip r:embed="rId3">
              <a:alphaModFix amt="31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1. TECNICA DELL’ECO: RIPETERE UNA PAROLA</a:t>
            </a:r>
          </a:p>
          <a:p>
            <a:pPr algn="ctr"/>
            <a:endParaRPr lang="it-IT" sz="3600" dirty="0"/>
          </a:p>
          <a:p>
            <a:pPr algn="just"/>
            <a:r>
              <a:rPr lang="it-IT" sz="3200" b="1" dirty="0" smtClean="0">
                <a:solidFill>
                  <a:srgbClr val="0000FF"/>
                </a:solidFill>
              </a:rPr>
              <a:t>ES.:</a:t>
            </a:r>
            <a:r>
              <a:rPr lang="it-IT" sz="3200" dirty="0" smtClean="0">
                <a:solidFill>
                  <a:srgbClr val="0000FF"/>
                </a:solidFill>
              </a:rPr>
              <a:t> </a:t>
            </a:r>
            <a:r>
              <a:rPr lang="it-IT" sz="3800" b="1" i="1" dirty="0" smtClean="0"/>
              <a:t>Vi ho parlato </a:t>
            </a:r>
            <a:r>
              <a:rPr lang="it-IT" sz="3800" b="1" i="1" dirty="0"/>
              <a:t>di quanto è importante </a:t>
            </a:r>
            <a:r>
              <a:rPr lang="it-IT" sz="3800" b="1" dirty="0">
                <a:solidFill>
                  <a:srgbClr val="F20000"/>
                </a:solidFill>
              </a:rPr>
              <a:t>fare</a:t>
            </a:r>
            <a:r>
              <a:rPr lang="it-IT" sz="3800" b="1" i="1" dirty="0"/>
              <a:t> qualcosa </a:t>
            </a:r>
            <a:r>
              <a:rPr lang="it-IT" sz="3800" b="1" i="1" dirty="0" smtClean="0"/>
              <a:t>per salvare la Natura, ora </a:t>
            </a:r>
            <a:r>
              <a:rPr lang="it-IT" sz="3800" b="1" i="1" dirty="0"/>
              <a:t>occorre agire per </a:t>
            </a:r>
            <a:r>
              <a:rPr lang="it-IT" sz="3800" b="1" dirty="0">
                <a:solidFill>
                  <a:srgbClr val="F20000"/>
                </a:solidFill>
              </a:rPr>
              <a:t>fare</a:t>
            </a:r>
            <a:r>
              <a:rPr lang="it-IT" sz="3800" b="1" i="1" dirty="0"/>
              <a:t> concretamente qualcosa e </a:t>
            </a:r>
            <a:r>
              <a:rPr lang="it-IT" sz="3800" b="1" dirty="0">
                <a:solidFill>
                  <a:srgbClr val="F20000"/>
                </a:solidFill>
              </a:rPr>
              <a:t>fare</a:t>
            </a:r>
            <a:r>
              <a:rPr lang="it-IT" sz="3800" b="1" i="1" dirty="0"/>
              <a:t> qualcosa subito prima che sia troppo tardi.</a:t>
            </a:r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4512794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991458" y="586013"/>
            <a:ext cx="1038594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 smtClean="0">
                <a:solidFill>
                  <a:srgbClr val="0000FF"/>
                </a:solidFill>
              </a:rPr>
              <a:t>2. TECNICA DI UNA CITAZIONE FAMOSA</a:t>
            </a:r>
          </a:p>
          <a:p>
            <a:pPr algn="ctr"/>
            <a:endParaRPr lang="it-IT" sz="3600" dirty="0"/>
          </a:p>
          <a:p>
            <a:r>
              <a:rPr lang="it-IT" sz="3200" b="1" dirty="0" smtClean="0">
                <a:solidFill>
                  <a:srgbClr val="C00000"/>
                </a:solidFill>
              </a:rPr>
              <a:t>ES.:</a:t>
            </a:r>
            <a:r>
              <a:rPr lang="it-IT" sz="3200" dirty="0" smtClean="0">
                <a:solidFill>
                  <a:srgbClr val="C00000"/>
                </a:solidFill>
              </a:rPr>
              <a:t> </a:t>
            </a:r>
            <a:r>
              <a:rPr lang="it-IT" sz="3600" b="1" dirty="0"/>
              <a:t>Cari amici, concludo come affermava </a:t>
            </a:r>
            <a:r>
              <a:rPr lang="it-IT" sz="3600" b="1" dirty="0" smtClean="0"/>
              <a:t>N. Mandela</a:t>
            </a:r>
            <a:r>
              <a:rPr lang="it-IT" sz="3600" b="1" dirty="0"/>
              <a:t>: </a:t>
            </a:r>
            <a:endParaRPr lang="it-IT" sz="3600" b="1" dirty="0" smtClean="0"/>
          </a:p>
          <a:p>
            <a:pPr algn="ctr"/>
            <a:r>
              <a:rPr lang="it-IT" sz="3600" b="1" dirty="0" smtClean="0"/>
              <a:t>«</a:t>
            </a:r>
            <a:r>
              <a:rPr lang="it-IT" sz="3600" b="1" i="1" dirty="0" smtClean="0">
                <a:solidFill>
                  <a:srgbClr val="FF0000"/>
                </a:solidFill>
              </a:rPr>
              <a:t>Il </a:t>
            </a:r>
            <a:r>
              <a:rPr lang="it-IT" sz="3600" b="1" i="1" dirty="0">
                <a:solidFill>
                  <a:srgbClr val="FF0000"/>
                </a:solidFill>
              </a:rPr>
              <a:t>vincitore è chi non ha mollato </a:t>
            </a:r>
            <a:r>
              <a:rPr lang="it-IT" sz="3600" b="1" i="1" dirty="0" smtClean="0">
                <a:solidFill>
                  <a:srgbClr val="FF0000"/>
                </a:solidFill>
              </a:rPr>
              <a:t>mai</a:t>
            </a:r>
            <a:r>
              <a:rPr lang="it-IT" sz="3600" b="1" dirty="0" smtClean="0"/>
              <a:t>».</a:t>
            </a:r>
            <a:endParaRPr lang="it-IT" sz="3600" b="1" dirty="0"/>
          </a:p>
          <a:p>
            <a:endParaRPr lang="it-IT" sz="3600" dirty="0" smtClean="0"/>
          </a:p>
          <a:p>
            <a:endParaRPr lang="it-IT" sz="3600" dirty="0" smtClean="0"/>
          </a:p>
          <a:p>
            <a:pPr algn="ctr"/>
            <a:r>
              <a:rPr lang="it-IT" sz="3400" b="1" dirty="0" smtClean="0">
                <a:solidFill>
                  <a:srgbClr val="B80088"/>
                </a:solidFill>
              </a:rPr>
              <a:t>3. TECNICA DELLA DOMANDA</a:t>
            </a:r>
          </a:p>
          <a:p>
            <a:pPr algn="ctr"/>
            <a:endParaRPr lang="it-IT" sz="3200" b="1" i="1" dirty="0" smtClean="0">
              <a:solidFill>
                <a:srgbClr val="FF0000"/>
              </a:solidFill>
            </a:endParaRPr>
          </a:p>
          <a:p>
            <a:pPr algn="just"/>
            <a:r>
              <a:rPr lang="it-IT" sz="3200" b="1" dirty="0" smtClean="0">
                <a:solidFill>
                  <a:srgbClr val="C00000"/>
                </a:solidFill>
              </a:rPr>
              <a:t>ES.: </a:t>
            </a:r>
            <a:r>
              <a:rPr lang="it-IT" sz="3600" b="1" i="1" dirty="0"/>
              <a:t>Dopo tutto ciò che ci siamo </a:t>
            </a:r>
            <a:r>
              <a:rPr lang="it-IT" sz="3600" b="1" i="1" dirty="0" smtClean="0"/>
              <a:t>detto, </a:t>
            </a:r>
            <a:r>
              <a:rPr lang="it-IT" sz="3600" b="1" i="1" dirty="0"/>
              <a:t>dopo tutti gli argomenti che abbiamo analizzato, </a:t>
            </a:r>
            <a:r>
              <a:rPr lang="it-IT" sz="3600" b="1" i="1" dirty="0">
                <a:solidFill>
                  <a:srgbClr val="FF0000"/>
                </a:solidFill>
              </a:rPr>
              <a:t>secondo voi vale la pena pagare questo prezzo</a:t>
            </a:r>
            <a:r>
              <a:rPr lang="it-IT" sz="3600" b="1" i="1" dirty="0"/>
              <a:t>?</a:t>
            </a:r>
          </a:p>
          <a:p>
            <a:pPr algn="just"/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411927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</TotalTime>
  <Words>485</Words>
  <Application>Microsoft Office PowerPoint</Application>
  <PresentationFormat>Widescreen</PresentationFormat>
  <Paragraphs>130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Arial</vt:lpstr>
      <vt:lpstr>Arial Black</vt:lpstr>
      <vt:lpstr>Arial Rounded MT Bold</vt:lpstr>
      <vt:lpstr>Calibri</vt:lpstr>
      <vt:lpstr>Calibri Light</vt:lpstr>
      <vt:lpstr>Comic Sans MS</vt:lpstr>
      <vt:lpstr>Rockwell Extra Bold</vt:lpstr>
      <vt:lpstr>Times New Roman</vt:lpstr>
      <vt:lpstr>Tema di Office</vt:lpstr>
      <vt:lpstr>Presentazione standard di PowerPoint</vt:lpstr>
      <vt:lpstr>DI COSA PARLEREMO OGGI?</vt:lpstr>
      <vt:lpstr>Presentazione standard di PowerPoint</vt:lpstr>
      <vt:lpstr>Presentazione standard di PowerPoint</vt:lpstr>
      <vt:lpstr>Presentazione standard di PowerPoint</vt:lpstr>
      <vt:lpstr>2. STRUTTURA DEL DISCORSO</vt:lpstr>
      <vt:lpstr>Presentazione standard di PowerPoint</vt:lpstr>
      <vt:lpstr>Presentazione standard di PowerPoint</vt:lpstr>
      <vt:lpstr>Presentazione standard di PowerPoint</vt:lpstr>
      <vt:lpstr>3. TEORIA DELLE VOCI</vt:lpstr>
      <vt:lpstr>Presentazione standard di PowerPoint</vt:lpstr>
      <vt:lpstr>Presentazione standard di PowerPoint</vt:lpstr>
      <vt:lpstr>Esercizio: eseguire con la voce rossa il seguente testo </vt:lpstr>
      <vt:lpstr>RIEPILOGO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92</cp:revision>
  <dcterms:created xsi:type="dcterms:W3CDTF">2018-12-18T15:50:07Z</dcterms:created>
  <dcterms:modified xsi:type="dcterms:W3CDTF">2020-06-23T15:49:54Z</dcterms:modified>
</cp:coreProperties>
</file>