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15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0" r:id="rId5"/>
    <p:sldId id="262" r:id="rId6"/>
    <p:sldId id="263" r:id="rId7"/>
    <p:sldId id="258" r:id="rId8"/>
    <p:sldId id="259" r:id="rId9"/>
    <p:sldId id="264" r:id="rId10"/>
    <p:sldId id="265" r:id="rId11"/>
    <p:sldId id="266" r:id="rId12"/>
    <p:sldId id="269" r:id="rId13"/>
    <p:sldId id="267" r:id="rId14"/>
    <p:sldId id="270" r:id="rId1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FFCC"/>
    <a:srgbClr val="FFCCFF"/>
    <a:srgbClr val="AFDC7E"/>
    <a:srgbClr val="99FF66"/>
    <a:srgbClr val="CC0099"/>
    <a:srgbClr val="339933"/>
    <a:srgbClr val="9BFFBC"/>
    <a:srgbClr val="66FF99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1BBEF-23A3-4BB7-970B-72C8883AFA61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E008E-0404-40D9-B83C-EFE360C156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9909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1BBEF-23A3-4BB7-970B-72C8883AFA61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E008E-0404-40D9-B83C-EFE360C156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0369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1BBEF-23A3-4BB7-970B-72C8883AFA61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E008E-0404-40D9-B83C-EFE360C156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3941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1BBEF-23A3-4BB7-970B-72C8883AFA61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E008E-0404-40D9-B83C-EFE360C156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338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1BBEF-23A3-4BB7-970B-72C8883AFA61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E008E-0404-40D9-B83C-EFE360C156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757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1BBEF-23A3-4BB7-970B-72C8883AFA61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E008E-0404-40D9-B83C-EFE360C156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4218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1BBEF-23A3-4BB7-970B-72C8883AFA61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E008E-0404-40D9-B83C-EFE360C156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5424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1BBEF-23A3-4BB7-970B-72C8883AFA61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E008E-0404-40D9-B83C-EFE360C156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1382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1BBEF-23A3-4BB7-970B-72C8883AFA61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E008E-0404-40D9-B83C-EFE360C156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9060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1BBEF-23A3-4BB7-970B-72C8883AFA61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E008E-0404-40D9-B83C-EFE360C156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4485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1BBEF-23A3-4BB7-970B-72C8883AFA61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E008E-0404-40D9-B83C-EFE360C156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4937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71BBEF-23A3-4BB7-970B-72C8883AFA61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E008E-0404-40D9-B83C-EFE360C156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9443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DoxSvB9w3Uw" TargetMode="External"/><Relationship Id="rId2" Type="http://schemas.openxmlformats.org/officeDocument/2006/relationships/hyperlink" Target="https://www.youtube.com/watch?v=MlPsblOCQo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826412" y="393895"/>
            <a:ext cx="4853353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 smtClean="0">
                <a:solidFill>
                  <a:schemeClr val="accent6">
                    <a:lumMod val="50000"/>
                  </a:schemeClr>
                </a:solidFill>
              </a:rPr>
              <a:t>PUBLIC SPEAKING</a:t>
            </a:r>
            <a:endParaRPr lang="it-IT" sz="4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556647" y="4988270"/>
            <a:ext cx="534574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8000" b="1" dirty="0" smtClean="0">
                <a:solidFill>
                  <a:schemeClr val="accent6">
                    <a:lumMod val="75000"/>
                  </a:schemeClr>
                </a:solidFill>
              </a:rPr>
              <a:t>5</a:t>
            </a:r>
            <a:endParaRPr lang="it-IT" sz="8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4091221" y="5265268"/>
            <a:ext cx="4051495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 smtClean="0">
                <a:solidFill>
                  <a:schemeClr val="accent6">
                    <a:lumMod val="50000"/>
                  </a:schemeClr>
                </a:solidFill>
              </a:rPr>
              <a:t>INCONTRO</a:t>
            </a:r>
            <a:endParaRPr lang="it-IT" sz="4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8039685" y="6311709"/>
            <a:ext cx="41499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3600" b="1" dirty="0" err="1" smtClean="0">
                <a:solidFill>
                  <a:srgbClr val="002060"/>
                </a:solidFill>
              </a:rPr>
              <a:t>incambiamento.blog</a:t>
            </a:r>
            <a:endParaRPr lang="it-IT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22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829994" y="188473"/>
            <a:ext cx="10592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3. UN TIPO DI DISCORSO: LA VENDITA E 4 DOMANDE </a:t>
            </a:r>
            <a:endParaRPr lang="it-IT" sz="28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Freccia a destra 16"/>
          <p:cNvSpPr/>
          <p:nvPr/>
        </p:nvSpPr>
        <p:spPr>
          <a:xfrm>
            <a:off x="4485418" y="1697452"/>
            <a:ext cx="1908517" cy="140677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FF00"/>
              </a:solidFill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442877" y="1548458"/>
            <a:ext cx="394247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1. DOMANDE SUL CONTESTO </a:t>
            </a:r>
            <a:endParaRPr lang="it-IT" sz="2400" b="1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6506299" y="1536959"/>
            <a:ext cx="40303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i="1" dirty="0" smtClean="0"/>
              <a:t>CHI SONO? COSA VENDO?</a:t>
            </a:r>
            <a:endParaRPr lang="it-IT" sz="2400" b="1" i="1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6400795" y="2634698"/>
            <a:ext cx="5127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 </a:t>
            </a:r>
            <a:r>
              <a:rPr lang="it-IT" sz="2400" b="1" i="1" dirty="0" smtClean="0"/>
              <a:t>IL PROBLEMA DELLA MIA ATTIVITÀ È?</a:t>
            </a:r>
            <a:endParaRPr lang="it-IT" sz="2400" b="1" i="1" dirty="0"/>
          </a:p>
        </p:txBody>
      </p:sp>
      <p:sp>
        <p:nvSpPr>
          <p:cNvPr id="22" name="Freccia a destra 21"/>
          <p:cNvSpPr/>
          <p:nvPr/>
        </p:nvSpPr>
        <p:spPr>
          <a:xfrm>
            <a:off x="4485419" y="2783362"/>
            <a:ext cx="1908517" cy="140677"/>
          </a:xfrm>
          <a:prstGeom prst="rightArrow">
            <a:avLst/>
          </a:prstGeom>
          <a:solidFill>
            <a:srgbClr val="00B050"/>
          </a:solidFill>
          <a:ln>
            <a:solidFill>
              <a:srgbClr val="33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CasellaDiTesto 22"/>
          <p:cNvSpPr txBox="1"/>
          <p:nvPr/>
        </p:nvSpPr>
        <p:spPr>
          <a:xfrm>
            <a:off x="6506299" y="3646476"/>
            <a:ext cx="46634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i="1" dirty="0" smtClean="0"/>
              <a:t>QUALI SONO GLI EFFETTI CAUSATI DAL PROBLEMA?</a:t>
            </a:r>
            <a:endParaRPr lang="it-IT" sz="2400" b="1" i="1" dirty="0"/>
          </a:p>
        </p:txBody>
      </p:sp>
      <p:sp>
        <p:nvSpPr>
          <p:cNvPr id="24" name="CasellaDiTesto 23"/>
          <p:cNvSpPr txBox="1"/>
          <p:nvPr/>
        </p:nvSpPr>
        <p:spPr>
          <a:xfrm>
            <a:off x="6506299" y="4925091"/>
            <a:ext cx="49166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i="1" dirty="0" smtClean="0"/>
              <a:t>QUALE POTREBBE ESSERE LA SOLUZIONE DEL PROBLEMA?</a:t>
            </a:r>
            <a:endParaRPr lang="it-IT" sz="2400" b="1" i="1" dirty="0"/>
          </a:p>
        </p:txBody>
      </p:sp>
      <p:sp>
        <p:nvSpPr>
          <p:cNvPr id="25" name="CasellaDiTesto 24"/>
          <p:cNvSpPr txBox="1"/>
          <p:nvPr/>
        </p:nvSpPr>
        <p:spPr>
          <a:xfrm>
            <a:off x="458350" y="2634698"/>
            <a:ext cx="3995211" cy="46166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chemeClr val="bg1"/>
                </a:solidFill>
              </a:rPr>
              <a:t>2. DOMANDE SUL PROBLEMA </a:t>
            </a:r>
            <a:endParaRPr lang="it-IT" sz="2400" b="1" dirty="0">
              <a:solidFill>
                <a:schemeClr val="bg1"/>
              </a:solidFill>
            </a:endParaRPr>
          </a:p>
        </p:txBody>
      </p:sp>
      <p:sp>
        <p:nvSpPr>
          <p:cNvPr id="27" name="CasellaDiTesto 26"/>
          <p:cNvSpPr txBox="1"/>
          <p:nvPr/>
        </p:nvSpPr>
        <p:spPr>
          <a:xfrm>
            <a:off x="458351" y="3684951"/>
            <a:ext cx="3869780" cy="83099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chemeClr val="bg1"/>
                </a:solidFill>
              </a:rPr>
              <a:t>3. DOMANDE SUGLI EFFETTI</a:t>
            </a:r>
          </a:p>
          <a:p>
            <a:r>
              <a:rPr lang="it-IT" sz="2400" b="1" dirty="0" smtClean="0">
                <a:solidFill>
                  <a:schemeClr val="bg1"/>
                </a:solidFill>
              </a:rPr>
              <a:t>    DEL PROBLEMA</a:t>
            </a:r>
            <a:endParaRPr lang="it-IT" sz="2400" b="1" dirty="0">
              <a:solidFill>
                <a:schemeClr val="bg1"/>
              </a:solidFill>
            </a:endParaRPr>
          </a:p>
        </p:txBody>
      </p:sp>
      <p:sp>
        <p:nvSpPr>
          <p:cNvPr id="28" name="Freccia a destra 27"/>
          <p:cNvSpPr/>
          <p:nvPr/>
        </p:nvSpPr>
        <p:spPr>
          <a:xfrm>
            <a:off x="4453561" y="4020568"/>
            <a:ext cx="1908517" cy="140677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CasellaDiTesto 28"/>
          <p:cNvSpPr txBox="1"/>
          <p:nvPr/>
        </p:nvSpPr>
        <p:spPr>
          <a:xfrm>
            <a:off x="475467" y="4952096"/>
            <a:ext cx="3697459" cy="830997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chemeClr val="bg1"/>
                </a:solidFill>
              </a:rPr>
              <a:t>4. DOMANDE SULLA</a:t>
            </a:r>
          </a:p>
          <a:p>
            <a:r>
              <a:rPr lang="it-IT" sz="2400" b="1" dirty="0" smtClean="0">
                <a:solidFill>
                  <a:schemeClr val="bg1"/>
                </a:solidFill>
              </a:rPr>
              <a:t>    SOLUZIONE</a:t>
            </a:r>
            <a:endParaRPr lang="it-IT" sz="2400" b="1" dirty="0">
              <a:solidFill>
                <a:schemeClr val="bg1"/>
              </a:solidFill>
            </a:endParaRPr>
          </a:p>
        </p:txBody>
      </p:sp>
      <p:sp>
        <p:nvSpPr>
          <p:cNvPr id="30" name="Freccia a destra 29"/>
          <p:cNvSpPr/>
          <p:nvPr/>
        </p:nvSpPr>
        <p:spPr>
          <a:xfrm>
            <a:off x="4453561" y="5270250"/>
            <a:ext cx="1908517" cy="14067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CasellaDiTesto 1"/>
          <p:cNvSpPr txBox="1"/>
          <p:nvPr/>
        </p:nvSpPr>
        <p:spPr>
          <a:xfrm>
            <a:off x="4700918" y="1336904"/>
            <a:ext cx="14138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latin typeface="Comic Sans MS" panose="030F0702030302020204" pitchFamily="66" charset="0"/>
              </a:rPr>
              <a:t>1</a:t>
            </a:r>
            <a:r>
              <a:rPr lang="it-IT" sz="2000" b="1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ª FASE</a:t>
            </a:r>
            <a:endParaRPr lang="it-IT" sz="2000" b="1" dirty="0">
              <a:latin typeface="Comic Sans MS" panose="030F0702030302020204" pitchFamily="66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4909194" y="3653318"/>
            <a:ext cx="8085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 smtClean="0">
                <a:latin typeface="Comic Sans MS" panose="030F0702030302020204" pitchFamily="66" charset="0"/>
              </a:rPr>
              <a:t>3</a:t>
            </a:r>
            <a:r>
              <a:rPr lang="it-IT" sz="2000" b="1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ª F</a:t>
            </a:r>
            <a:endParaRPr lang="it-IT" sz="2000" dirty="0"/>
          </a:p>
        </p:txBody>
      </p:sp>
      <p:sp>
        <p:nvSpPr>
          <p:cNvPr id="20" name="Rettangolo 19"/>
          <p:cNvSpPr/>
          <p:nvPr/>
        </p:nvSpPr>
        <p:spPr>
          <a:xfrm>
            <a:off x="4909193" y="2413259"/>
            <a:ext cx="8085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 smtClean="0">
                <a:latin typeface="Comic Sans MS" panose="030F0702030302020204" pitchFamily="66" charset="0"/>
              </a:rPr>
              <a:t>2</a:t>
            </a:r>
            <a:r>
              <a:rPr lang="it-IT" sz="2000" b="1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ª F</a:t>
            </a:r>
            <a:endParaRPr lang="it-IT" sz="2000" dirty="0"/>
          </a:p>
        </p:txBody>
      </p:sp>
      <p:sp>
        <p:nvSpPr>
          <p:cNvPr id="26" name="Rettangolo 25"/>
          <p:cNvSpPr/>
          <p:nvPr/>
        </p:nvSpPr>
        <p:spPr>
          <a:xfrm>
            <a:off x="4909195" y="4948441"/>
            <a:ext cx="8085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 smtClean="0">
                <a:latin typeface="Comic Sans MS" panose="030F0702030302020204" pitchFamily="66" charset="0"/>
              </a:rPr>
              <a:t>4</a:t>
            </a:r>
            <a:r>
              <a:rPr lang="it-IT" sz="2000" b="1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ª F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2944262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2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89649" y="238516"/>
            <a:ext cx="2644725" cy="929103"/>
          </a:xfrm>
        </p:spPr>
        <p:txBody>
          <a:bodyPr>
            <a:normAutofit fontScale="90000"/>
          </a:bodyPr>
          <a:lstStyle/>
          <a:p>
            <a:r>
              <a:rPr lang="it-IT" sz="3600" b="1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ESERCIZIO</a:t>
            </a:r>
            <a:endParaRPr lang="it-IT" sz="3600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589649" y="1431729"/>
            <a:ext cx="9383150" cy="4351338"/>
          </a:xfrm>
          <a:noFill/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4800" b="1" dirty="0" smtClean="0">
                <a:solidFill>
                  <a:srgbClr val="002060"/>
                </a:solidFill>
              </a:rPr>
              <a:t>Prepara un esempio di vendita usando:</a:t>
            </a:r>
          </a:p>
          <a:p>
            <a:pPr marL="0" indent="0">
              <a:buNone/>
            </a:pPr>
            <a:endParaRPr lang="it-IT" sz="4800" b="1" dirty="0" smtClean="0">
              <a:solidFill>
                <a:srgbClr val="002060"/>
              </a:solidFill>
            </a:endParaRPr>
          </a:p>
          <a:p>
            <a:r>
              <a:rPr lang="it-IT" sz="4800" b="1" dirty="0" smtClean="0">
                <a:solidFill>
                  <a:srgbClr val="002060"/>
                </a:solidFill>
              </a:rPr>
              <a:t>la struttura della vendita e</a:t>
            </a:r>
          </a:p>
          <a:p>
            <a:pPr marL="0" indent="0">
              <a:buNone/>
            </a:pPr>
            <a:endParaRPr lang="it-IT" sz="4800" b="1" dirty="0">
              <a:solidFill>
                <a:srgbClr val="002060"/>
              </a:solidFill>
            </a:endParaRPr>
          </a:p>
          <a:p>
            <a:r>
              <a:rPr lang="it-IT" sz="4800" b="1" dirty="0" smtClean="0">
                <a:solidFill>
                  <a:srgbClr val="002060"/>
                </a:solidFill>
              </a:rPr>
              <a:t>le 4 domande</a:t>
            </a:r>
            <a:endParaRPr lang="it-IT" sz="4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444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rgbClr val="FFCCFF"/>
            </a:gs>
            <a:gs pos="55000">
              <a:srgbClr val="FFFFCC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295423" y="1867108"/>
            <a:ext cx="3235570" cy="2123658"/>
          </a:xfrm>
          <a:prstGeom prst="rect">
            <a:avLst/>
          </a:prstGeom>
          <a:solidFill>
            <a:srgbClr val="FF3300"/>
          </a:solidFill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it-IT" sz="4000" b="1" dirty="0" smtClean="0">
                <a:solidFill>
                  <a:srgbClr val="FFFFFF"/>
                </a:solidFill>
              </a:rPr>
              <a:t>  </a:t>
            </a:r>
            <a:r>
              <a:rPr lang="it-IT" sz="4400" b="1" dirty="0" smtClean="0">
                <a:solidFill>
                  <a:schemeClr val="bg1"/>
                </a:solidFill>
              </a:rPr>
              <a:t>GESTI</a:t>
            </a:r>
          </a:p>
          <a:p>
            <a:r>
              <a:rPr lang="it-IT" sz="4400" b="1" i="1" dirty="0" smtClean="0">
                <a:solidFill>
                  <a:schemeClr val="bg1"/>
                </a:solidFill>
              </a:rPr>
              <a:t>      delle</a:t>
            </a:r>
          </a:p>
          <a:p>
            <a:pPr algn="ctr"/>
            <a:r>
              <a:rPr lang="it-IT" sz="4400" b="1" i="1" dirty="0" smtClean="0">
                <a:solidFill>
                  <a:schemeClr val="bg1"/>
                </a:solidFill>
              </a:rPr>
              <a:t>MANI</a:t>
            </a:r>
            <a:endParaRPr lang="it-IT" sz="4800" b="1" i="1" dirty="0">
              <a:solidFill>
                <a:schemeClr val="bg1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302076" y="2467272"/>
            <a:ext cx="3587848" cy="3724096"/>
          </a:xfrm>
          <a:prstGeom prst="rect">
            <a:avLst/>
          </a:prstGeom>
          <a:solidFill>
            <a:srgbClr val="66FF33"/>
          </a:solidFill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solidFill>
                  <a:srgbClr val="FF0000"/>
                </a:solidFill>
              </a:rPr>
              <a:t>2</a:t>
            </a:r>
            <a:r>
              <a:rPr lang="it-IT" sz="4000" b="1" dirty="0">
                <a:solidFill>
                  <a:srgbClr val="FF0000"/>
                </a:solidFill>
              </a:rPr>
              <a:t>.</a:t>
            </a:r>
            <a:r>
              <a:rPr lang="it-IT" sz="4000" dirty="0">
                <a:solidFill>
                  <a:srgbClr val="002060"/>
                </a:solidFill>
              </a:rPr>
              <a:t> </a:t>
            </a:r>
            <a:r>
              <a:rPr lang="it-IT" sz="4000" b="1" dirty="0">
                <a:solidFill>
                  <a:srgbClr val="002060"/>
                </a:solidFill>
              </a:rPr>
              <a:t>STRUTTURA</a:t>
            </a:r>
          </a:p>
          <a:p>
            <a:pPr algn="ctr"/>
            <a:r>
              <a:rPr lang="it-IT" sz="4000" b="1" dirty="0">
                <a:solidFill>
                  <a:srgbClr val="002060"/>
                </a:solidFill>
              </a:rPr>
              <a:t>DELLA VENDITA:</a:t>
            </a:r>
          </a:p>
          <a:p>
            <a:endParaRPr lang="it-IT" sz="4000" b="1" dirty="0">
              <a:solidFill>
                <a:srgbClr val="002060"/>
              </a:solidFill>
            </a:endParaRPr>
          </a:p>
          <a:p>
            <a:r>
              <a:rPr lang="it-IT" sz="4000" b="1" dirty="0">
                <a:solidFill>
                  <a:srgbClr val="002060"/>
                </a:solidFill>
              </a:rPr>
              <a:t> </a:t>
            </a:r>
            <a:r>
              <a:rPr lang="it-IT" sz="4000" b="1" dirty="0">
                <a:solidFill>
                  <a:srgbClr val="FF0000"/>
                </a:solidFill>
              </a:rPr>
              <a:t>4 FASI – 4 VOCI</a:t>
            </a:r>
            <a:endParaRPr lang="it-IT" sz="4000" dirty="0">
              <a:solidFill>
                <a:srgbClr val="FF0000"/>
              </a:solidFill>
            </a:endParaRPr>
          </a:p>
          <a:p>
            <a:pPr algn="ctr"/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8661007" y="2775068"/>
            <a:ext cx="3254328" cy="25545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>
                <a:solidFill>
                  <a:srgbClr val="FF0000"/>
                </a:solidFill>
              </a:rPr>
              <a:t>3. </a:t>
            </a:r>
            <a:r>
              <a:rPr lang="it-IT" sz="4000" b="1" dirty="0"/>
              <a:t>UN TIPO DI DISCORSO: </a:t>
            </a:r>
          </a:p>
          <a:p>
            <a:endParaRPr lang="it-IT" sz="4000" b="1" dirty="0"/>
          </a:p>
          <a:p>
            <a:pPr algn="ctr"/>
            <a:r>
              <a:rPr lang="it-IT" sz="4000" b="1" dirty="0">
                <a:solidFill>
                  <a:srgbClr val="002060"/>
                </a:solidFill>
              </a:rPr>
              <a:t>LA VENDITA</a:t>
            </a:r>
          </a:p>
        </p:txBody>
      </p:sp>
      <p:sp>
        <p:nvSpPr>
          <p:cNvPr id="8" name="Titolo 1"/>
          <p:cNvSpPr>
            <a:spLocks noGrp="1"/>
          </p:cNvSpPr>
          <p:nvPr>
            <p:ph type="title"/>
          </p:nvPr>
        </p:nvSpPr>
        <p:spPr>
          <a:xfrm>
            <a:off x="2620694" y="294786"/>
            <a:ext cx="6950612" cy="816561"/>
          </a:xfrm>
          <a:solidFill>
            <a:srgbClr val="FFFFCC"/>
          </a:solidFill>
        </p:spPr>
        <p:txBody>
          <a:bodyPr/>
          <a:lstStyle/>
          <a:p>
            <a:pPr algn="ctr"/>
            <a:r>
              <a:rPr lang="it-IT" b="1" dirty="0" smtClean="0">
                <a:solidFill>
                  <a:srgbClr val="C00000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RIEPILOGO</a:t>
            </a:r>
            <a:endParaRPr lang="it-IT" b="1" dirty="0">
              <a:solidFill>
                <a:srgbClr val="C00000"/>
              </a:solidFill>
              <a:latin typeface="Arial Rounded MT Bold" panose="020F07040305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75320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941341" y="2518117"/>
            <a:ext cx="8201465" cy="258532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800" dirty="0" smtClean="0"/>
              <a:t>“</a:t>
            </a:r>
            <a:r>
              <a:rPr lang="it-IT" sz="4800" b="1" dirty="0" smtClean="0"/>
              <a:t>Vi </a:t>
            </a:r>
            <a:r>
              <a:rPr lang="it-IT" sz="4800" b="1" dirty="0"/>
              <a:t>piaccia o non vi piaccia, </a:t>
            </a:r>
            <a:endParaRPr lang="it-IT" sz="4800" b="1" dirty="0" smtClean="0"/>
          </a:p>
          <a:p>
            <a:pPr algn="ctr"/>
            <a:r>
              <a:rPr lang="it-IT" sz="4800" b="1" dirty="0" smtClean="0"/>
              <a:t>ora </a:t>
            </a:r>
          </a:p>
          <a:p>
            <a:pPr algn="ctr"/>
            <a:r>
              <a:rPr lang="it-IT" sz="4800" b="1" dirty="0" smtClean="0"/>
              <a:t>siete </a:t>
            </a:r>
            <a:r>
              <a:rPr lang="it-IT" sz="4800" b="1" dirty="0"/>
              <a:t>tutti dei venditori</a:t>
            </a:r>
            <a:r>
              <a:rPr lang="it-IT" sz="4800" b="1" dirty="0" smtClean="0"/>
              <a:t>” </a:t>
            </a:r>
            <a:endParaRPr lang="it-IT" sz="4800" b="1" dirty="0"/>
          </a:p>
          <a:p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7554351" y="5542670"/>
            <a:ext cx="42484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3600" b="1" dirty="0" smtClean="0">
                <a:solidFill>
                  <a:srgbClr val="FF0066"/>
                </a:solidFill>
              </a:rPr>
              <a:t>Daniel </a:t>
            </a:r>
            <a:r>
              <a:rPr lang="it-IT" sz="3600" b="1" dirty="0">
                <a:solidFill>
                  <a:srgbClr val="FF0066"/>
                </a:solidFill>
              </a:rPr>
              <a:t>H. </a:t>
            </a:r>
            <a:r>
              <a:rPr lang="it-IT" sz="3600" b="1" dirty="0" smtClean="0">
                <a:solidFill>
                  <a:srgbClr val="FF0066"/>
                </a:solidFill>
              </a:rPr>
              <a:t>Pink</a:t>
            </a:r>
            <a:endParaRPr lang="it-IT" sz="3600" dirty="0">
              <a:solidFill>
                <a:srgbClr val="FF0066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0" y="6211669"/>
            <a:ext cx="4149969" cy="646331"/>
          </a:xfrm>
          <a:prstGeom prst="rect">
            <a:avLst/>
          </a:prstGeom>
          <a:solidFill>
            <a:srgbClr val="FF0066"/>
          </a:solidFill>
        </p:spPr>
        <p:txBody>
          <a:bodyPr wrap="square" rtlCol="0">
            <a:spAutoFit/>
          </a:bodyPr>
          <a:lstStyle/>
          <a:p>
            <a:pPr algn="r"/>
            <a:r>
              <a:rPr lang="it-IT" sz="3600" b="1" dirty="0" err="1" smtClean="0">
                <a:solidFill>
                  <a:schemeClr val="bg1"/>
                </a:solidFill>
              </a:rPr>
              <a:t>incambiamento.blog</a:t>
            </a:r>
            <a:endParaRPr lang="it-IT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406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7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1455313" y="965915"/>
            <a:ext cx="89121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LINK VIDEO VISIONATI DURANTE LA LEZIONE:</a:t>
            </a:r>
          </a:p>
          <a:p>
            <a:endParaRPr lang="it-IT" sz="2800" dirty="0" smtClean="0"/>
          </a:p>
          <a:p>
            <a:r>
              <a:rPr lang="it-IT" sz="2800" dirty="0">
                <a:hlinkClick r:id="rId2"/>
              </a:rPr>
              <a:t>https://</a:t>
            </a:r>
            <a:r>
              <a:rPr lang="it-IT" sz="2800" dirty="0" smtClean="0">
                <a:hlinkClick r:id="rId2"/>
              </a:rPr>
              <a:t>www.youtube.com/watch?v=MlPsblOCQoU</a:t>
            </a:r>
            <a:endParaRPr lang="it-IT" sz="2800" dirty="0" smtClean="0"/>
          </a:p>
          <a:p>
            <a:endParaRPr lang="it-IT" sz="2800" dirty="0"/>
          </a:p>
          <a:p>
            <a:r>
              <a:rPr lang="it-IT" sz="2800" dirty="0" smtClean="0">
                <a:hlinkClick r:id="rId3"/>
              </a:rPr>
              <a:t>https</a:t>
            </a:r>
            <a:r>
              <a:rPr lang="it-IT" sz="2800" dirty="0">
                <a:hlinkClick r:id="rId3"/>
              </a:rPr>
              <a:t>://www.youtube.com/watch?v=DoxSvB9w3Uw</a:t>
            </a:r>
            <a:endParaRPr lang="it-IT" sz="2800" dirty="0"/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077668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2000">
              <a:srgbClr val="E7F0F9"/>
            </a:gs>
            <a:gs pos="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319000" y="272048"/>
            <a:ext cx="96678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RIEPILOGO STRUTTURA DISCORSO IN PUBBLICO</a:t>
            </a:r>
            <a:endParaRPr lang="it-IT" sz="2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495936" y="1613958"/>
            <a:ext cx="22014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INTRODUZIONE</a:t>
            </a:r>
          </a:p>
          <a:p>
            <a:pPr algn="ctr"/>
            <a:endParaRPr lang="it-IT" sz="2400" b="1" dirty="0"/>
          </a:p>
        </p:txBody>
      </p:sp>
      <p:sp>
        <p:nvSpPr>
          <p:cNvPr id="24" name="CasellaDiTesto 23"/>
          <p:cNvSpPr txBox="1"/>
          <p:nvPr/>
        </p:nvSpPr>
        <p:spPr>
          <a:xfrm>
            <a:off x="3334042" y="1081528"/>
            <a:ext cx="2504049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200" b="1" i="1" dirty="0" smtClean="0"/>
              <a:t>DOMANDA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200" b="1" i="1" dirty="0" smtClean="0"/>
              <a:t>TESTIMONIANZA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200" b="1" i="1" dirty="0" smtClean="0"/>
              <a:t>ESEMPIO</a:t>
            </a:r>
            <a:endParaRPr lang="it-IT" sz="2200" b="1" i="1" dirty="0"/>
          </a:p>
        </p:txBody>
      </p:sp>
      <p:sp>
        <p:nvSpPr>
          <p:cNvPr id="25" name="CasellaDiTesto 24"/>
          <p:cNvSpPr txBox="1"/>
          <p:nvPr/>
        </p:nvSpPr>
        <p:spPr>
          <a:xfrm>
            <a:off x="816024" y="4768777"/>
            <a:ext cx="15684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CORPO</a:t>
            </a:r>
            <a:endParaRPr lang="it-IT" sz="2400" b="1" dirty="0"/>
          </a:p>
          <a:p>
            <a:endParaRPr lang="it-IT" sz="2400" b="1" dirty="0"/>
          </a:p>
        </p:txBody>
      </p:sp>
      <p:sp>
        <p:nvSpPr>
          <p:cNvPr id="26" name="CasellaDiTesto 25"/>
          <p:cNvSpPr txBox="1"/>
          <p:nvPr/>
        </p:nvSpPr>
        <p:spPr>
          <a:xfrm>
            <a:off x="3249638" y="3640624"/>
            <a:ext cx="373874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b="1" i="1" dirty="0" smtClean="0"/>
              <a:t>ESEMPIO CRONOLOGICO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200" b="1" i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b="1" i="1" dirty="0" smtClean="0"/>
              <a:t>ESEMPIO SPAZIALE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200" b="1" i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b="1" i="1" dirty="0" smtClean="0"/>
              <a:t>ESEMPIO CAUSA/EFFETTO  +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b="1" i="1" dirty="0" smtClean="0"/>
              <a:t>RACCONTI O ESEMPI O IMMAGINI,</a:t>
            </a:r>
          </a:p>
          <a:p>
            <a:r>
              <a:rPr lang="it-IT" sz="2200" b="1" i="1" dirty="0" smtClean="0"/>
              <a:t>      VIDEO, PPT</a:t>
            </a:r>
            <a:endParaRPr lang="it-IT" sz="2200" b="1" i="1" dirty="0"/>
          </a:p>
        </p:txBody>
      </p:sp>
      <p:sp>
        <p:nvSpPr>
          <p:cNvPr id="27" name="CasellaDiTesto 26"/>
          <p:cNvSpPr txBox="1"/>
          <p:nvPr/>
        </p:nvSpPr>
        <p:spPr>
          <a:xfrm>
            <a:off x="6159474" y="2481688"/>
            <a:ext cx="20398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CONCLUSIONE</a:t>
            </a:r>
          </a:p>
          <a:p>
            <a:endParaRPr lang="it-IT" sz="2400" b="1" dirty="0"/>
          </a:p>
        </p:txBody>
      </p:sp>
      <p:sp>
        <p:nvSpPr>
          <p:cNvPr id="28" name="CasellaDiTesto 27"/>
          <p:cNvSpPr txBox="1"/>
          <p:nvPr/>
        </p:nvSpPr>
        <p:spPr>
          <a:xfrm>
            <a:off x="8567226" y="1701851"/>
            <a:ext cx="370357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t-IT" sz="2200" b="1" i="1" dirty="0" smtClean="0"/>
              <a:t>TECNICA DELL’ECO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t-IT" sz="2200" b="1" i="1" dirty="0" smtClean="0"/>
              <a:t>TECNICA CITAZIONE 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t-IT" sz="2200" b="1" i="1" dirty="0" smtClean="0"/>
              <a:t>TECNICA DELLA DOMANDA</a:t>
            </a:r>
            <a:endParaRPr lang="it-IT" sz="2200" b="1" i="1" dirty="0"/>
          </a:p>
        </p:txBody>
      </p:sp>
      <p:sp>
        <p:nvSpPr>
          <p:cNvPr id="33" name="Parentesi graffa aperta 32"/>
          <p:cNvSpPr/>
          <p:nvPr/>
        </p:nvSpPr>
        <p:spPr>
          <a:xfrm>
            <a:off x="2876596" y="1262555"/>
            <a:ext cx="267287" cy="1139483"/>
          </a:xfrm>
          <a:prstGeom prst="leftBrac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4" name="Parentesi graffa aperta 33"/>
          <p:cNvSpPr/>
          <p:nvPr/>
        </p:nvSpPr>
        <p:spPr>
          <a:xfrm>
            <a:off x="2518117" y="3640624"/>
            <a:ext cx="597877" cy="2717973"/>
          </a:xfrm>
          <a:prstGeom prst="lef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5" name="Parentesi graffa aperta 34"/>
          <p:cNvSpPr/>
          <p:nvPr/>
        </p:nvSpPr>
        <p:spPr>
          <a:xfrm>
            <a:off x="8398414" y="1928107"/>
            <a:ext cx="168812" cy="1671146"/>
          </a:xfrm>
          <a:prstGeom prst="leftBrac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Ovale 2"/>
          <p:cNvSpPr/>
          <p:nvPr/>
        </p:nvSpPr>
        <p:spPr>
          <a:xfrm>
            <a:off x="1214677" y="2029456"/>
            <a:ext cx="382006" cy="37258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Ovale 12"/>
          <p:cNvSpPr/>
          <p:nvPr/>
        </p:nvSpPr>
        <p:spPr>
          <a:xfrm>
            <a:off x="936000" y="5250374"/>
            <a:ext cx="382006" cy="37258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Ovale 13"/>
          <p:cNvSpPr/>
          <p:nvPr/>
        </p:nvSpPr>
        <p:spPr>
          <a:xfrm>
            <a:off x="1408357" y="5250374"/>
            <a:ext cx="382006" cy="372582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Ovale 15"/>
          <p:cNvSpPr/>
          <p:nvPr/>
        </p:nvSpPr>
        <p:spPr>
          <a:xfrm>
            <a:off x="6962422" y="2897186"/>
            <a:ext cx="382006" cy="37258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9504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8000">
              <a:schemeClr val="accent4">
                <a:lumMod val="20000"/>
                <a:lumOff val="80000"/>
              </a:schemeClr>
            </a:gs>
            <a:gs pos="89000">
              <a:srgbClr val="FFFF00"/>
            </a:gs>
            <a:gs pos="89000">
              <a:srgbClr val="FFC000"/>
            </a:gs>
          </a:gsLst>
          <a:lin ang="135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295423" y="1867108"/>
            <a:ext cx="3235570" cy="2862322"/>
          </a:xfrm>
          <a:prstGeom prst="rect">
            <a:avLst/>
          </a:prstGeom>
          <a:solidFill>
            <a:srgbClr val="FF3300"/>
          </a:solidFill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it-IT" sz="4000" b="1" dirty="0" smtClean="0">
                <a:solidFill>
                  <a:srgbClr val="FFFFFF"/>
                </a:solidFill>
              </a:rPr>
              <a:t>   </a:t>
            </a:r>
            <a:r>
              <a:rPr lang="it-IT" sz="4400" b="1" dirty="0" smtClean="0">
                <a:solidFill>
                  <a:schemeClr val="bg1"/>
                </a:solidFill>
              </a:rPr>
              <a:t>GESTI</a:t>
            </a:r>
          </a:p>
          <a:p>
            <a:r>
              <a:rPr lang="it-IT" sz="4400" b="1" dirty="0" smtClean="0">
                <a:solidFill>
                  <a:schemeClr val="bg1"/>
                </a:solidFill>
              </a:rPr>
              <a:t>      delle</a:t>
            </a:r>
          </a:p>
          <a:p>
            <a:r>
              <a:rPr lang="it-IT" sz="4400" b="1" i="1" dirty="0">
                <a:solidFill>
                  <a:schemeClr val="bg1"/>
                </a:solidFill>
              </a:rPr>
              <a:t> </a:t>
            </a:r>
            <a:r>
              <a:rPr lang="it-IT" sz="4400" b="1" i="1" dirty="0" smtClean="0">
                <a:solidFill>
                  <a:schemeClr val="bg1"/>
                </a:solidFill>
              </a:rPr>
              <a:t>     MANI</a:t>
            </a:r>
          </a:p>
          <a:p>
            <a:pPr algn="ctr"/>
            <a:endParaRPr lang="it-IT" sz="4800" b="1" i="1" dirty="0">
              <a:solidFill>
                <a:schemeClr val="bg1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302076" y="2190292"/>
            <a:ext cx="3587848" cy="3724096"/>
          </a:xfrm>
          <a:prstGeom prst="rect">
            <a:avLst/>
          </a:prstGeom>
          <a:solidFill>
            <a:srgbClr val="66FF33"/>
          </a:solidFill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solidFill>
                  <a:srgbClr val="FF0000"/>
                </a:solidFill>
              </a:rPr>
              <a:t>2.</a:t>
            </a:r>
            <a:r>
              <a:rPr lang="it-IT" sz="4000" dirty="0" smtClean="0">
                <a:solidFill>
                  <a:srgbClr val="002060"/>
                </a:solidFill>
              </a:rPr>
              <a:t> </a:t>
            </a:r>
            <a:r>
              <a:rPr lang="it-IT" sz="4000" b="1" dirty="0" smtClean="0">
                <a:solidFill>
                  <a:srgbClr val="002060"/>
                </a:solidFill>
              </a:rPr>
              <a:t>STRUTTURA</a:t>
            </a:r>
          </a:p>
          <a:p>
            <a:pPr algn="ctr"/>
            <a:r>
              <a:rPr lang="it-IT" sz="4000" b="1" dirty="0" smtClean="0">
                <a:solidFill>
                  <a:srgbClr val="002060"/>
                </a:solidFill>
              </a:rPr>
              <a:t>DELLA VENDITA:</a:t>
            </a:r>
          </a:p>
          <a:p>
            <a:endParaRPr lang="it-IT" sz="4000" b="1" dirty="0" smtClean="0">
              <a:solidFill>
                <a:srgbClr val="002060"/>
              </a:solidFill>
            </a:endParaRPr>
          </a:p>
          <a:p>
            <a:r>
              <a:rPr lang="it-IT" sz="4000" b="1" dirty="0">
                <a:solidFill>
                  <a:srgbClr val="002060"/>
                </a:solidFill>
              </a:rPr>
              <a:t> </a:t>
            </a:r>
            <a:r>
              <a:rPr lang="it-IT" sz="4000" b="1" dirty="0" smtClean="0">
                <a:solidFill>
                  <a:srgbClr val="FF0000"/>
                </a:solidFill>
              </a:rPr>
              <a:t>4 FASI – 4 VOCI</a:t>
            </a:r>
            <a:endParaRPr lang="it-IT" sz="4000" dirty="0" smtClean="0">
              <a:solidFill>
                <a:srgbClr val="FF0000"/>
              </a:solidFill>
            </a:endParaRPr>
          </a:p>
          <a:p>
            <a:pPr algn="ctr"/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8661007" y="2775068"/>
            <a:ext cx="3254328" cy="3170099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smtClean="0">
                <a:solidFill>
                  <a:srgbClr val="FF0000"/>
                </a:solidFill>
              </a:rPr>
              <a:t>3. </a:t>
            </a:r>
            <a:r>
              <a:rPr lang="it-IT" sz="4000" b="1" dirty="0" smtClean="0"/>
              <a:t>UN TIPO DI DISCORSO: </a:t>
            </a:r>
          </a:p>
          <a:p>
            <a:endParaRPr lang="it-IT" sz="4000" b="1" dirty="0"/>
          </a:p>
          <a:p>
            <a:pPr algn="ctr"/>
            <a:r>
              <a:rPr lang="it-IT" sz="4000" b="1" dirty="0" smtClean="0">
                <a:solidFill>
                  <a:srgbClr val="002060"/>
                </a:solidFill>
              </a:rPr>
              <a:t>LA VENDITA</a:t>
            </a:r>
          </a:p>
          <a:p>
            <a:pPr algn="r"/>
            <a:endParaRPr lang="it-IT" sz="4000" dirty="0" smtClean="0"/>
          </a:p>
        </p:txBody>
      </p:sp>
      <p:sp>
        <p:nvSpPr>
          <p:cNvPr id="8" name="Titolo 1"/>
          <p:cNvSpPr>
            <a:spLocks noGrp="1"/>
          </p:cNvSpPr>
          <p:nvPr>
            <p:ph type="title"/>
          </p:nvPr>
        </p:nvSpPr>
        <p:spPr>
          <a:xfrm>
            <a:off x="838200" y="210380"/>
            <a:ext cx="10515600" cy="816561"/>
          </a:xfrm>
          <a:gradFill flip="none" rotWithShape="1">
            <a:gsLst>
              <a:gs pos="0">
                <a:srgbClr val="FFFF00"/>
              </a:gs>
              <a:gs pos="66000">
                <a:srgbClr val="FFFF00"/>
              </a:gs>
              <a:gs pos="71000">
                <a:srgbClr val="FFC000"/>
              </a:gs>
            </a:gsLst>
            <a:lin ang="13500000" scaled="1"/>
            <a:tileRect/>
          </a:gradFill>
        </p:spPr>
        <p:txBody>
          <a:bodyPr/>
          <a:lstStyle/>
          <a:p>
            <a:pPr algn="ctr"/>
            <a:r>
              <a:rPr lang="it-IT" b="1" dirty="0" smtClean="0">
                <a:solidFill>
                  <a:srgbClr val="C00000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DI COSA PARLEREMO OGGI?</a:t>
            </a:r>
            <a:endParaRPr lang="it-IT" b="1" dirty="0">
              <a:solidFill>
                <a:srgbClr val="C00000"/>
              </a:solidFill>
              <a:latin typeface="Arial Rounded MT Bold" panose="020F07040305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73298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I GESTI DELLE MANI</a:t>
            </a:r>
            <a:endParaRPr lang="it-IT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1477108" y="2067951"/>
            <a:ext cx="953789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b="1" dirty="0" smtClean="0"/>
              <a:t>Permettono di rendere più attrattivo e colorito il tuo </a:t>
            </a:r>
            <a:r>
              <a:rPr lang="it-IT" sz="4800" b="1" dirty="0" err="1" smtClean="0"/>
              <a:t>speech</a:t>
            </a:r>
            <a:r>
              <a:rPr lang="it-IT" sz="4800" b="1" dirty="0" smtClean="0"/>
              <a:t>. </a:t>
            </a:r>
          </a:p>
          <a:p>
            <a:endParaRPr lang="it-IT" sz="4800" b="1" dirty="0" smtClean="0"/>
          </a:p>
          <a:p>
            <a:r>
              <a:rPr lang="it-IT" sz="4800" b="1" dirty="0" smtClean="0"/>
              <a:t>Parliamo di 4 tipi di gesti.</a:t>
            </a:r>
            <a:endParaRPr lang="it-IT" sz="4800" b="1" dirty="0"/>
          </a:p>
        </p:txBody>
      </p:sp>
    </p:spTree>
    <p:extLst>
      <p:ext uri="{BB962C8B-B14F-4D97-AF65-F5344CB8AC3E}">
        <p14:creationId xmlns:p14="http://schemas.microsoft.com/office/powerpoint/2010/main" val="8983082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45000"/>
                <a:lumOff val="55000"/>
              </a:schemeClr>
            </a:gs>
            <a:gs pos="7000">
              <a:schemeClr val="accent1">
                <a:lumMod val="45000"/>
                <a:lumOff val="55000"/>
              </a:schemeClr>
            </a:gs>
            <a:gs pos="28000">
              <a:srgbClr val="FFFFC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1" r="26152" b="21650"/>
          <a:stretch/>
        </p:blipFill>
        <p:spPr>
          <a:xfrm>
            <a:off x="1069142" y="1691694"/>
            <a:ext cx="3611835" cy="450000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026940" y="611446"/>
            <a:ext cx="38826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CC0099"/>
                </a:solidFill>
                <a:latin typeface="Arial Rounded MT Bold" panose="020F0704030504030204" pitchFamily="34" charset="0"/>
              </a:rPr>
              <a:t>GESTO DESCRITTIVO</a:t>
            </a:r>
            <a:endParaRPr lang="it-IT" sz="3200" b="1" dirty="0">
              <a:solidFill>
                <a:srgbClr val="CC0099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4" t="658" r="2590" b="658"/>
          <a:stretch/>
        </p:blipFill>
        <p:spPr>
          <a:xfrm>
            <a:off x="6173443" y="1417110"/>
            <a:ext cx="4464000" cy="2700000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6316391" y="611446"/>
            <a:ext cx="4178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GESTO D’INVITO</a:t>
            </a:r>
            <a:endParaRPr lang="it-IT" sz="3200" b="1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01" t="15060" r="16799" b="607"/>
          <a:stretch/>
        </p:blipFill>
        <p:spPr>
          <a:xfrm>
            <a:off x="6515443" y="4239525"/>
            <a:ext cx="378000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8179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5" t="8055" r="16556" b="4906"/>
          <a:stretch/>
        </p:blipFill>
        <p:spPr>
          <a:xfrm>
            <a:off x="778213" y="1763889"/>
            <a:ext cx="4352000" cy="4608000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1392700" y="574990"/>
            <a:ext cx="31230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9933FF"/>
                </a:solidFill>
                <a:latin typeface="Arial Rounded MT Bold" panose="020F0704030504030204" pitchFamily="34" charset="0"/>
              </a:rPr>
              <a:t>GESTO EMOZIONALE</a:t>
            </a:r>
            <a:endParaRPr lang="it-IT" sz="3200" b="1" dirty="0">
              <a:solidFill>
                <a:srgbClr val="9933FF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" t="505" r="2827" b="505"/>
          <a:stretch/>
        </p:blipFill>
        <p:spPr>
          <a:xfrm>
            <a:off x="7051522" y="1577407"/>
            <a:ext cx="3885792" cy="2952000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7580927" y="443095"/>
            <a:ext cx="30386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002060"/>
                </a:solidFill>
                <a:latin typeface="Arial Rounded MT Bold" panose="020F0704030504030204" pitchFamily="34" charset="0"/>
              </a:rPr>
              <a:t>GESTO SUGGESTIVO</a:t>
            </a:r>
            <a:endParaRPr lang="it-IT" sz="32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" t="-285" r="388" b="39309"/>
          <a:stretch/>
        </p:blipFill>
        <p:spPr>
          <a:xfrm>
            <a:off x="6928022" y="4777445"/>
            <a:ext cx="4344433" cy="18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4180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2" t="12100" r="1798"/>
          <a:stretch/>
        </p:blipFill>
        <p:spPr>
          <a:xfrm>
            <a:off x="6773423" y="1657664"/>
            <a:ext cx="5022508" cy="493200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6" t="11363" r="4998" b="2273"/>
          <a:stretch/>
        </p:blipFill>
        <p:spPr>
          <a:xfrm>
            <a:off x="662101" y="1513664"/>
            <a:ext cx="5076000" cy="5076000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2968283" y="534572"/>
            <a:ext cx="63163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RIEPILOGO  4  VOCI</a:t>
            </a:r>
            <a:endParaRPr lang="it-IT" sz="2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037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tUpDiag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4" t="12727" r="1585" b="-606"/>
          <a:stretch/>
        </p:blipFill>
        <p:spPr>
          <a:xfrm>
            <a:off x="6532947" y="842068"/>
            <a:ext cx="5292000" cy="522000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9" t="12804" r="1104" b="-2"/>
          <a:stretch/>
        </p:blipFill>
        <p:spPr>
          <a:xfrm>
            <a:off x="789120" y="842068"/>
            <a:ext cx="5220000" cy="51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556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45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773723" y="407963"/>
            <a:ext cx="102131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CC0099"/>
                </a:solidFill>
                <a:latin typeface="Arial Rounded MT Bold" panose="020F0704030504030204" pitchFamily="34" charset="0"/>
              </a:rPr>
              <a:t>2. STRUTTURA DELLA VENDITA: 4 FASI – 4 VOCI</a:t>
            </a:r>
            <a:endParaRPr lang="it-IT" sz="3200" b="1" dirty="0">
              <a:solidFill>
                <a:srgbClr val="CC0099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773723" y="1682497"/>
            <a:ext cx="21664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AutoNum type="arabicPeriod"/>
            </a:pPr>
            <a:r>
              <a:rPr lang="it-IT" sz="2600" b="1" dirty="0" smtClean="0">
                <a:solidFill>
                  <a:srgbClr val="FFC000"/>
                </a:solidFill>
                <a:latin typeface="Arial Rounded MT Bold" panose="020F0704030504030204" pitchFamily="34" charset="0"/>
              </a:rPr>
              <a:t>FASE</a:t>
            </a:r>
            <a:r>
              <a:rPr lang="it-IT" sz="2600" b="1" dirty="0" smtClean="0">
                <a:latin typeface="Arial Rounded MT Bold" panose="020F0704030504030204" pitchFamily="34" charset="0"/>
              </a:rPr>
              <a:t>: </a:t>
            </a:r>
          </a:p>
          <a:p>
            <a:pPr algn="ctr"/>
            <a:r>
              <a:rPr lang="it-IT" sz="2800" b="1" dirty="0" smtClean="0"/>
              <a:t>APPROCCIO</a:t>
            </a:r>
            <a:endParaRPr lang="it-IT" sz="2800" b="1" dirty="0"/>
          </a:p>
        </p:txBody>
      </p:sp>
      <p:sp>
        <p:nvSpPr>
          <p:cNvPr id="3" name="Freccia in giù 2"/>
          <p:cNvSpPr/>
          <p:nvPr/>
        </p:nvSpPr>
        <p:spPr>
          <a:xfrm>
            <a:off x="1659985" y="3180545"/>
            <a:ext cx="365760" cy="1617784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773723" y="5159491"/>
            <a:ext cx="216642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/>
              <a:t>  </a:t>
            </a:r>
            <a:r>
              <a:rPr lang="it-IT" sz="2400" b="1" dirty="0" smtClean="0"/>
              <a:t>VOCE GIALLA</a:t>
            </a:r>
            <a:endParaRPr lang="it-IT" sz="2400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3465340" y="1610885"/>
            <a:ext cx="248529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 smtClean="0">
                <a:solidFill>
                  <a:srgbClr val="00B050"/>
                </a:solidFill>
              </a:rPr>
              <a:t>2.</a:t>
            </a:r>
            <a:r>
              <a:rPr lang="it-IT" sz="2600" b="1" dirty="0" smtClean="0"/>
              <a:t> </a:t>
            </a:r>
            <a:r>
              <a:rPr lang="it-IT" sz="2600" b="1" dirty="0" smtClean="0">
                <a:solidFill>
                  <a:srgbClr val="00B050"/>
                </a:solidFill>
                <a:latin typeface="Arial Rounded MT Bold" panose="020F0704030504030204" pitchFamily="34" charset="0"/>
              </a:rPr>
              <a:t>FASE</a:t>
            </a:r>
            <a:r>
              <a:rPr lang="it-IT" sz="2600" b="1" dirty="0" smtClean="0"/>
              <a:t>: </a:t>
            </a:r>
          </a:p>
          <a:p>
            <a:pPr algn="ctr"/>
            <a:r>
              <a:rPr lang="it-IT" sz="2800" b="1" dirty="0" smtClean="0"/>
              <a:t>CREAZIONE RAPPORTO DI FIDUCIA</a:t>
            </a:r>
            <a:endParaRPr lang="it-IT" sz="2800" b="1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6156957" y="1618563"/>
            <a:ext cx="274789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 smtClean="0">
                <a:solidFill>
                  <a:srgbClr val="0070C0"/>
                </a:solidFill>
              </a:rPr>
              <a:t>3.</a:t>
            </a:r>
            <a:r>
              <a:rPr lang="it-IT" sz="2600" b="1" dirty="0" smtClean="0"/>
              <a:t> </a:t>
            </a:r>
            <a:r>
              <a:rPr lang="it-IT" sz="26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FASE</a:t>
            </a:r>
            <a:r>
              <a:rPr lang="it-IT" sz="2600" b="1" dirty="0" smtClean="0"/>
              <a:t>: </a:t>
            </a:r>
          </a:p>
          <a:p>
            <a:pPr algn="ctr"/>
            <a:r>
              <a:rPr lang="it-IT" sz="2800" b="1" dirty="0" smtClean="0"/>
              <a:t>ARGOMEN-TAZIONE</a:t>
            </a:r>
            <a:endParaRPr lang="it-IT" sz="2800" b="1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9111171" y="1610885"/>
            <a:ext cx="21664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 smtClean="0">
                <a:solidFill>
                  <a:srgbClr val="FF0000"/>
                </a:solidFill>
              </a:rPr>
              <a:t>4.</a:t>
            </a:r>
            <a:r>
              <a:rPr lang="it-IT" sz="2600" b="1" dirty="0" smtClean="0"/>
              <a:t> </a:t>
            </a:r>
            <a:r>
              <a:rPr lang="it-IT" sz="2600" b="1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FASE</a:t>
            </a:r>
            <a:r>
              <a:rPr lang="it-IT" sz="2600" b="1" dirty="0" smtClean="0"/>
              <a:t>: </a:t>
            </a:r>
          </a:p>
          <a:p>
            <a:pPr algn="ctr"/>
            <a:r>
              <a:rPr lang="it-IT" sz="2800" b="1" dirty="0" smtClean="0"/>
              <a:t>CHIUSURA</a:t>
            </a:r>
            <a:endParaRPr lang="it-IT" sz="2800" b="1" dirty="0"/>
          </a:p>
        </p:txBody>
      </p:sp>
      <p:sp>
        <p:nvSpPr>
          <p:cNvPr id="9" name="Freccia in giù 8"/>
          <p:cNvSpPr/>
          <p:nvPr/>
        </p:nvSpPr>
        <p:spPr>
          <a:xfrm>
            <a:off x="4503415" y="3395989"/>
            <a:ext cx="365760" cy="1617784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Freccia in giù 9"/>
          <p:cNvSpPr/>
          <p:nvPr/>
        </p:nvSpPr>
        <p:spPr>
          <a:xfrm>
            <a:off x="7346845" y="3180545"/>
            <a:ext cx="365760" cy="1617784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Freccia in giù 10"/>
          <p:cNvSpPr/>
          <p:nvPr/>
        </p:nvSpPr>
        <p:spPr>
          <a:xfrm>
            <a:off x="10011504" y="3180545"/>
            <a:ext cx="365760" cy="161778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/>
          <p:cNvSpPr txBox="1"/>
          <p:nvPr/>
        </p:nvSpPr>
        <p:spPr>
          <a:xfrm>
            <a:off x="3432514" y="5146081"/>
            <a:ext cx="223207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    </a:t>
            </a:r>
            <a:r>
              <a:rPr lang="it-IT" sz="2400" b="1" dirty="0" smtClean="0"/>
              <a:t>VOCE VERDE</a:t>
            </a:r>
            <a:endParaRPr lang="it-IT" sz="2400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6573122" y="5146080"/>
            <a:ext cx="191320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    </a:t>
            </a:r>
            <a:r>
              <a:rPr lang="it-IT" sz="2400" b="1" dirty="0" smtClean="0"/>
              <a:t>VOCE BLU</a:t>
            </a:r>
            <a:endParaRPr lang="it-IT" sz="2400" b="1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9227228" y="5159490"/>
            <a:ext cx="193430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/>
              <a:t> </a:t>
            </a:r>
            <a:r>
              <a:rPr lang="it-IT" sz="2400" b="1" dirty="0" smtClean="0"/>
              <a:t>VOCE ROSSA</a:t>
            </a:r>
            <a:endParaRPr lang="it-IT" sz="2400" b="1" dirty="0"/>
          </a:p>
        </p:txBody>
      </p:sp>
    </p:spTree>
    <p:extLst>
      <p:ext uri="{BB962C8B-B14F-4D97-AF65-F5344CB8AC3E}">
        <p14:creationId xmlns:p14="http://schemas.microsoft.com/office/powerpoint/2010/main" val="1377695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</TotalTime>
  <Words>298</Words>
  <Application>Microsoft Office PowerPoint</Application>
  <PresentationFormat>Widescreen</PresentationFormat>
  <Paragraphs>96</Paragraphs>
  <Slides>14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21" baseType="lpstr">
      <vt:lpstr>Arial</vt:lpstr>
      <vt:lpstr>Arial Rounded MT Bold</vt:lpstr>
      <vt:lpstr>Calibri</vt:lpstr>
      <vt:lpstr>Calibri Light</vt:lpstr>
      <vt:lpstr>Comic Sans MS</vt:lpstr>
      <vt:lpstr>Times New Roman</vt:lpstr>
      <vt:lpstr>Tema di Office</vt:lpstr>
      <vt:lpstr>Presentazione standard di PowerPoint</vt:lpstr>
      <vt:lpstr>Presentazione standard di PowerPoint</vt:lpstr>
      <vt:lpstr>DI COSA PARLEREMO OGGI?</vt:lpstr>
      <vt:lpstr>I GESTI DELLE MANI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ESERCIZIO</vt:lpstr>
      <vt:lpstr>RIEPILOGO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Maria Grazia</dc:creator>
  <cp:lastModifiedBy>Maria Grazia</cp:lastModifiedBy>
  <cp:revision>67</cp:revision>
  <dcterms:created xsi:type="dcterms:W3CDTF">2019-02-05T20:08:27Z</dcterms:created>
  <dcterms:modified xsi:type="dcterms:W3CDTF">2020-06-23T15:51:38Z</dcterms:modified>
</cp:coreProperties>
</file>