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6" r:id="rId4"/>
    <p:sldId id="258" r:id="rId5"/>
    <p:sldId id="259" r:id="rId6"/>
    <p:sldId id="271" r:id="rId7"/>
    <p:sldId id="273" r:id="rId8"/>
    <p:sldId id="274" r:id="rId9"/>
    <p:sldId id="275" r:id="rId10"/>
    <p:sldId id="262" r:id="rId11"/>
    <p:sldId id="261" r:id="rId12"/>
    <p:sldId id="263" r:id="rId13"/>
    <p:sldId id="260" r:id="rId14"/>
    <p:sldId id="272" r:id="rId15"/>
    <p:sldId id="264" r:id="rId16"/>
    <p:sldId id="270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CC00"/>
    <a:srgbClr val="003300"/>
    <a:srgbClr val="00FF00"/>
    <a:srgbClr val="6600CC"/>
    <a:srgbClr val="FFFF00"/>
    <a:srgbClr val="00DA00"/>
    <a:srgbClr val="D60093"/>
    <a:srgbClr val="FF3399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B5509-602D-4BAA-9CB3-0363FDFCE5A4}" type="datetimeFigureOut">
              <a:rPr lang="it-IT" smtClean="0"/>
              <a:t>10/03/2019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EA096-94D0-4E2F-999A-3C0BCEE6E4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5734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B5509-602D-4BAA-9CB3-0363FDFCE5A4}" type="datetimeFigureOut">
              <a:rPr lang="it-IT" smtClean="0"/>
              <a:t>10/03/2019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EA096-94D0-4E2F-999A-3C0BCEE6E4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7662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B5509-602D-4BAA-9CB3-0363FDFCE5A4}" type="datetimeFigureOut">
              <a:rPr lang="it-IT" smtClean="0"/>
              <a:t>10/03/2019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EA096-94D0-4E2F-999A-3C0BCEE6E4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6562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B5509-602D-4BAA-9CB3-0363FDFCE5A4}" type="datetimeFigureOut">
              <a:rPr lang="it-IT" smtClean="0"/>
              <a:t>10/03/2019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EA096-94D0-4E2F-999A-3C0BCEE6E4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2219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B5509-602D-4BAA-9CB3-0363FDFCE5A4}" type="datetimeFigureOut">
              <a:rPr lang="it-IT" smtClean="0"/>
              <a:t>10/03/2019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EA096-94D0-4E2F-999A-3C0BCEE6E4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116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B5509-602D-4BAA-9CB3-0363FDFCE5A4}" type="datetimeFigureOut">
              <a:rPr lang="it-IT" smtClean="0"/>
              <a:t>10/03/2019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EA096-94D0-4E2F-999A-3C0BCEE6E4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2281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B5509-602D-4BAA-9CB3-0363FDFCE5A4}" type="datetimeFigureOut">
              <a:rPr lang="it-IT" smtClean="0"/>
              <a:t>10/03/2019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EA096-94D0-4E2F-999A-3C0BCEE6E4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8771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B5509-602D-4BAA-9CB3-0363FDFCE5A4}" type="datetimeFigureOut">
              <a:rPr lang="it-IT" smtClean="0"/>
              <a:t>10/03/2019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EA096-94D0-4E2F-999A-3C0BCEE6E4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059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B5509-602D-4BAA-9CB3-0363FDFCE5A4}" type="datetimeFigureOut">
              <a:rPr lang="it-IT" smtClean="0"/>
              <a:t>10/03/2019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EA096-94D0-4E2F-999A-3C0BCEE6E4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873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B5509-602D-4BAA-9CB3-0363FDFCE5A4}" type="datetimeFigureOut">
              <a:rPr lang="it-IT" smtClean="0"/>
              <a:t>10/03/2019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EA096-94D0-4E2F-999A-3C0BCEE6E4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2410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B5509-602D-4BAA-9CB3-0363FDFCE5A4}" type="datetimeFigureOut">
              <a:rPr lang="it-IT" smtClean="0"/>
              <a:t>10/03/2019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EA096-94D0-4E2F-999A-3C0BCEE6E4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3648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B5509-602D-4BAA-9CB3-0363FDFCE5A4}" type="datetimeFigureOut">
              <a:rPr lang="it-IT" smtClean="0"/>
              <a:t>10/03/2019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EA096-94D0-4E2F-999A-3C0BCEE6E4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1971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373" y="886227"/>
            <a:ext cx="7517797" cy="5004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2802456" y="5978768"/>
            <a:ext cx="6245629" cy="677108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800" b="1" dirty="0" smtClean="0">
                <a:solidFill>
                  <a:srgbClr val="002060"/>
                </a:solidFill>
                <a:latin typeface="Copperplate Gothic Bold" panose="020E0705020206020404" pitchFamily="34" charset="0"/>
              </a:rPr>
              <a:t>PUBLIC SPEAKING</a:t>
            </a:r>
            <a:endParaRPr lang="it-IT" sz="3800" b="1" dirty="0">
              <a:solidFill>
                <a:srgbClr val="002060"/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123028" y="112869"/>
            <a:ext cx="5387926" cy="677108"/>
          </a:xfrm>
          <a:prstGeom prst="rect">
            <a:avLst/>
          </a:prstGeom>
          <a:noFill/>
          <a:ln w="952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800" b="1" dirty="0" smtClean="0">
                <a:solidFill>
                  <a:schemeClr val="bg1"/>
                </a:solidFill>
                <a:latin typeface="Copperplate Gothic Bold" panose="020E0705020206020404" pitchFamily="34" charset="0"/>
              </a:rPr>
              <a:t>6 INCONTRO</a:t>
            </a:r>
            <a:endParaRPr lang="it-IT" sz="3800" b="1" dirty="0">
              <a:solidFill>
                <a:schemeClr val="bg1"/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8993945" y="6325031"/>
            <a:ext cx="3277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err="1" smtClean="0">
                <a:solidFill>
                  <a:srgbClr val="FF3399"/>
                </a:solidFill>
              </a:rPr>
              <a:t>incambiamento.blog</a:t>
            </a:r>
            <a:endParaRPr lang="it-IT" sz="2800" b="1" dirty="0">
              <a:solidFill>
                <a:srgbClr val="FF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6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2454017" y="245688"/>
            <a:ext cx="7913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 smtClean="0">
                <a:solidFill>
                  <a:srgbClr val="CC0099"/>
                </a:solidFill>
                <a:latin typeface="Arial Black" panose="020B0A04020102020204" pitchFamily="34" charset="0"/>
              </a:rPr>
              <a:t>3. GESTIONE DEL DISSENSO</a:t>
            </a:r>
            <a:endParaRPr lang="it-IT" sz="3600" dirty="0">
              <a:solidFill>
                <a:srgbClr val="CC0099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490782" y="1463510"/>
            <a:ext cx="11241673" cy="4939814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just"/>
            <a:r>
              <a:rPr lang="it-IT" sz="4200" b="1" dirty="0" smtClean="0"/>
              <a:t>Di fronte a qualcuno che dissente su ciò che si sta dicendo è importante che:</a:t>
            </a:r>
          </a:p>
          <a:p>
            <a:pPr algn="just"/>
            <a:endParaRPr lang="it-IT" sz="4200" b="1" dirty="0" smtClean="0"/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4200" b="1" i="1" dirty="0" smtClean="0"/>
              <a:t>l’oratore abbia una maturità tale da saper gestire obiezioni ed eventuali provocazioni,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4200" b="1" i="1" dirty="0" smtClean="0"/>
              <a:t>nel rispetto di chi obietta e del resto dell’aula</a:t>
            </a:r>
            <a:endParaRPr lang="it-IT" sz="4200" b="1" i="1" dirty="0"/>
          </a:p>
        </p:txBody>
      </p:sp>
    </p:spTree>
    <p:extLst>
      <p:ext uri="{BB962C8B-B14F-4D97-AF65-F5344CB8AC3E}">
        <p14:creationId xmlns:p14="http://schemas.microsoft.com/office/powerpoint/2010/main" val="251059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1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20505" y="1535308"/>
            <a:ext cx="10902461" cy="2246769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CC0099"/>
                </a:solidFill>
              </a:rPr>
              <a:t>Ascoltare e chiedere in </a:t>
            </a:r>
            <a:r>
              <a:rPr lang="it-IT" sz="3600" b="1" dirty="0">
                <a:solidFill>
                  <a:srgbClr val="CC0099"/>
                </a:solidFill>
              </a:rPr>
              <a:t>cosa </a:t>
            </a:r>
            <a:r>
              <a:rPr lang="it-IT" sz="3600" b="1" dirty="0" smtClean="0">
                <a:solidFill>
                  <a:srgbClr val="CC0099"/>
                </a:solidFill>
              </a:rPr>
              <a:t>consiste il </a:t>
            </a:r>
            <a:r>
              <a:rPr lang="it-IT" sz="3600" b="1" dirty="0">
                <a:solidFill>
                  <a:srgbClr val="CC0099"/>
                </a:solidFill>
              </a:rPr>
              <a:t>dissenso:</a:t>
            </a:r>
          </a:p>
          <a:p>
            <a:endParaRPr lang="it-IT" sz="3600" b="1" i="1" dirty="0" smtClean="0"/>
          </a:p>
          <a:p>
            <a:r>
              <a:rPr lang="it-IT" sz="3600" b="1" i="1" dirty="0" smtClean="0"/>
              <a:t>Specificamente in </a:t>
            </a:r>
            <a:r>
              <a:rPr lang="it-IT" sz="3600" b="1" i="1" dirty="0"/>
              <a:t>cosa non è d’accordo con ciò che dico?</a:t>
            </a:r>
          </a:p>
          <a:p>
            <a:endParaRPr lang="it-IT" sz="3200" dirty="0" smtClean="0"/>
          </a:p>
        </p:txBody>
      </p:sp>
      <p:sp>
        <p:nvSpPr>
          <p:cNvPr id="5" name="Rettangolo 4"/>
          <p:cNvSpPr/>
          <p:nvPr/>
        </p:nvSpPr>
        <p:spPr>
          <a:xfrm>
            <a:off x="520505" y="4158333"/>
            <a:ext cx="10902461" cy="2308324"/>
          </a:xfrm>
          <a:prstGeom prst="rect">
            <a:avLst/>
          </a:prstGeom>
          <a:ln>
            <a:solidFill>
              <a:srgbClr val="FF006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3333FF"/>
                </a:solidFill>
              </a:rPr>
              <a:t>1.</a:t>
            </a:r>
            <a:r>
              <a:rPr lang="it-IT" sz="3600" b="1" dirty="0" smtClean="0"/>
              <a:t> </a:t>
            </a:r>
            <a:r>
              <a:rPr lang="it-IT" sz="3600" b="1" dirty="0" smtClean="0">
                <a:solidFill>
                  <a:srgbClr val="0000FF"/>
                </a:solidFill>
              </a:rPr>
              <a:t>Accogliere </a:t>
            </a:r>
            <a:r>
              <a:rPr lang="it-IT" sz="3600" b="1" dirty="0">
                <a:solidFill>
                  <a:srgbClr val="0000FF"/>
                </a:solidFill>
              </a:rPr>
              <a:t>l’obiezione e ringraziare chi l’ha fatta:</a:t>
            </a:r>
          </a:p>
          <a:p>
            <a:pPr algn="just"/>
            <a:endParaRPr lang="it-IT" sz="3600" b="1" dirty="0" smtClean="0"/>
          </a:p>
          <a:p>
            <a:pPr algn="just"/>
            <a:r>
              <a:rPr lang="it-IT" sz="36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</a:t>
            </a:r>
            <a:r>
              <a:rPr lang="it-IT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ringrazio</a:t>
            </a:r>
            <a: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600" b="1" i="1" dirty="0"/>
              <a:t>per quanto sta dicendo perché mi dà l’opportunità di parlare anche di…, di chiarire ancora…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914400" y="407963"/>
            <a:ext cx="987552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6600CC"/>
                </a:solidFill>
                <a:latin typeface="Arial Rounded MT Bold" panose="020F0704030504030204" pitchFamily="34" charset="0"/>
              </a:rPr>
              <a:t>COME GESTIRE IL DISSENSO? </a:t>
            </a:r>
            <a:r>
              <a:rPr lang="it-IT" sz="3600" b="1" dirty="0" smtClean="0">
                <a:solidFill>
                  <a:srgbClr val="003300"/>
                </a:solidFill>
                <a:latin typeface="Arial Rounded MT Bold" panose="020F0704030504030204" pitchFamily="34" charset="0"/>
              </a:rPr>
              <a:t>3 MODI</a:t>
            </a:r>
            <a:endParaRPr lang="it-IT" sz="3600" b="1" dirty="0">
              <a:solidFill>
                <a:srgbClr val="0033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Freccia in giù 1"/>
          <p:cNvSpPr/>
          <p:nvPr/>
        </p:nvSpPr>
        <p:spPr>
          <a:xfrm>
            <a:off x="5791430" y="3580327"/>
            <a:ext cx="360609" cy="5780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36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724485" y="516585"/>
            <a:ext cx="10888394" cy="2215991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0066"/>
                </a:solidFill>
              </a:rPr>
              <a:t>2.</a:t>
            </a:r>
            <a:r>
              <a:rPr lang="it-IT" sz="3600" b="1" dirty="0" smtClean="0"/>
              <a:t> </a:t>
            </a:r>
            <a:r>
              <a:rPr lang="it-IT" sz="3600" b="1" dirty="0" smtClean="0">
                <a:solidFill>
                  <a:srgbClr val="FF0066"/>
                </a:solidFill>
              </a:rPr>
              <a:t>Rinviare a un momento successivo la risposta:</a:t>
            </a:r>
          </a:p>
          <a:p>
            <a:pPr algn="ctr"/>
            <a:endParaRPr lang="it-IT" sz="3400" b="1" dirty="0"/>
          </a:p>
          <a:p>
            <a:pPr algn="ctr"/>
            <a:r>
              <a:rPr lang="it-IT" sz="3400" b="1" i="1" dirty="0"/>
              <a:t>La ringrazio, ma per rispondere al meglio </a:t>
            </a:r>
            <a:r>
              <a:rPr lang="it-IT" sz="3400" b="1" i="1" dirty="0" smtClean="0"/>
              <a:t>a </a:t>
            </a:r>
            <a:r>
              <a:rPr lang="it-IT" sz="3400" b="1" i="1" dirty="0"/>
              <a:t>quanto chiede</a:t>
            </a:r>
            <a:r>
              <a:rPr lang="it-IT" sz="3400" b="1" i="1" dirty="0" smtClean="0"/>
              <a:t>, </a:t>
            </a:r>
          </a:p>
          <a:p>
            <a:pPr algn="ctr"/>
            <a:r>
              <a:rPr lang="it-IT" sz="3400" b="1" i="1" dirty="0" smtClean="0"/>
              <a:t>mi riservo di farlo dopo la lezione</a:t>
            </a:r>
            <a:endParaRPr lang="it-IT" sz="3400" b="1" i="1" dirty="0"/>
          </a:p>
        </p:txBody>
      </p:sp>
      <p:sp>
        <p:nvSpPr>
          <p:cNvPr id="6" name="Rettangolo 5"/>
          <p:cNvSpPr/>
          <p:nvPr/>
        </p:nvSpPr>
        <p:spPr>
          <a:xfrm>
            <a:off x="422031" y="3444642"/>
            <a:ext cx="11493303" cy="3323987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D60093"/>
                </a:solidFill>
              </a:rPr>
              <a:t>3.</a:t>
            </a:r>
            <a:r>
              <a:rPr lang="it-IT" sz="3600" b="1" dirty="0" smtClean="0">
                <a:solidFill>
                  <a:srgbClr val="FF0000"/>
                </a:solidFill>
              </a:rPr>
              <a:t> </a:t>
            </a:r>
            <a:r>
              <a:rPr lang="it-IT" sz="3600" b="1" dirty="0" smtClean="0">
                <a:solidFill>
                  <a:srgbClr val="D60093"/>
                </a:solidFill>
              </a:rPr>
              <a:t>La</a:t>
            </a:r>
            <a:r>
              <a:rPr lang="it-IT" sz="3600" b="1" dirty="0" smtClean="0"/>
              <a:t> </a:t>
            </a:r>
            <a:r>
              <a:rPr lang="it-IT" sz="3600" b="1" dirty="0" smtClean="0">
                <a:solidFill>
                  <a:srgbClr val="CC0099"/>
                </a:solidFill>
              </a:rPr>
              <a:t>riprova sociale</a:t>
            </a:r>
            <a:r>
              <a:rPr lang="it-IT" sz="3400" b="1" dirty="0" smtClean="0"/>
              <a:t>, </a:t>
            </a:r>
          </a:p>
          <a:p>
            <a:pPr algn="ctr"/>
            <a:r>
              <a:rPr lang="it-IT" sz="3400" b="1" dirty="0" smtClean="0"/>
              <a:t>ossia </a:t>
            </a:r>
            <a:r>
              <a:rPr lang="it-IT" sz="3400" b="1" dirty="0"/>
              <a:t>rivolgersi all’aula e far rispondere </a:t>
            </a:r>
            <a:r>
              <a:rPr lang="it-IT" sz="3400" b="1" dirty="0" smtClean="0"/>
              <a:t>all’aula, </a:t>
            </a:r>
          </a:p>
          <a:p>
            <a:pPr algn="ctr"/>
            <a:r>
              <a:rPr lang="it-IT" sz="3400" b="1" dirty="0" smtClean="0"/>
              <a:t>se </a:t>
            </a:r>
            <a:r>
              <a:rPr lang="it-IT" sz="3400" b="1" dirty="0"/>
              <a:t>l’obiezione è fuori tema o è una </a:t>
            </a:r>
            <a:r>
              <a:rPr lang="it-IT" sz="3400" b="1" dirty="0" smtClean="0"/>
              <a:t>provocazione:</a:t>
            </a:r>
            <a:endParaRPr lang="it-IT" sz="3400" b="1" dirty="0"/>
          </a:p>
          <a:p>
            <a:endParaRPr lang="it-IT" sz="3400" b="1" dirty="0" smtClean="0"/>
          </a:p>
          <a:p>
            <a:pPr algn="ctr"/>
            <a:r>
              <a:rPr lang="it-IT" sz="3600" b="1" i="1" dirty="0" smtClean="0"/>
              <a:t>La </a:t>
            </a:r>
            <a:r>
              <a:rPr lang="it-IT" sz="3600" b="1" i="1" dirty="0"/>
              <a:t>ringrazio per il suo intervento, e non essendo in linea col tema affrontato, chiedo all’aula cosa ne pensa </a:t>
            </a:r>
          </a:p>
        </p:txBody>
      </p:sp>
    </p:spTree>
    <p:extLst>
      <p:ext uri="{BB962C8B-B14F-4D97-AF65-F5344CB8AC3E}">
        <p14:creationId xmlns:p14="http://schemas.microsoft.com/office/powerpoint/2010/main" val="1678507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rgbClr val="FFFFCC"/>
            </a:gs>
            <a:gs pos="83000">
              <a:schemeClr val="bg1">
                <a:lumMod val="95000"/>
              </a:schemeClr>
            </a:gs>
            <a:gs pos="100000">
              <a:schemeClr val="bg2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519309" y="262245"/>
            <a:ext cx="88204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/>
              <a:t>ESERCIZIO DEL</a:t>
            </a:r>
            <a:endParaRPr lang="it-IT" sz="44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675249" y="4093699"/>
            <a:ext cx="108602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B40000"/>
                </a:solidFill>
              </a:rPr>
              <a:t>A.</a:t>
            </a:r>
            <a:r>
              <a:rPr lang="it-IT" sz="4000" b="1" dirty="0" smtClean="0"/>
              <a:t> Un corsista: presenta un’idea o una parte del  suo discorso </a:t>
            </a:r>
          </a:p>
          <a:p>
            <a:r>
              <a:rPr lang="it-IT" sz="4000" b="1" dirty="0" smtClean="0">
                <a:solidFill>
                  <a:srgbClr val="0000CC"/>
                </a:solidFill>
              </a:rPr>
              <a:t>B.</a:t>
            </a:r>
            <a:r>
              <a:rPr lang="it-IT" sz="4000" b="1" dirty="0" smtClean="0"/>
              <a:t> Gli altri: obiettano</a:t>
            </a:r>
          </a:p>
          <a:p>
            <a:r>
              <a:rPr lang="it-IT" sz="4000" b="1" dirty="0" smtClean="0">
                <a:solidFill>
                  <a:srgbClr val="FF3399"/>
                </a:solidFill>
              </a:rPr>
              <a:t>A.</a:t>
            </a:r>
            <a:r>
              <a:rPr lang="it-IT" sz="4000" b="1" dirty="0" smtClean="0"/>
              <a:t> </a:t>
            </a:r>
            <a:r>
              <a:rPr lang="it-IT" sz="4000" b="1" smtClean="0"/>
              <a:t>Il </a:t>
            </a:r>
            <a:r>
              <a:rPr lang="it-IT" sz="4000" b="1" dirty="0" smtClean="0"/>
              <a:t>corsista: gestisce il dissenso</a:t>
            </a:r>
            <a:endParaRPr lang="it-IT" sz="4000" b="1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05" t="16803" r="2966" b="18443"/>
          <a:stretch/>
        </p:blipFill>
        <p:spPr>
          <a:xfrm>
            <a:off x="4363530" y="1031686"/>
            <a:ext cx="3132000" cy="28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385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20000"/>
                <a:lumOff val="80000"/>
              </a:schemeClr>
            </a:gs>
            <a:gs pos="74000">
              <a:srgbClr val="FFFFCC"/>
            </a:gs>
            <a:gs pos="83000">
              <a:schemeClr val="bg1">
                <a:lumMod val="95000"/>
              </a:schemeClr>
            </a:gs>
            <a:gs pos="100000">
              <a:schemeClr val="bg2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39152" y="1768261"/>
            <a:ext cx="3235570" cy="2185214"/>
          </a:xfrm>
          <a:prstGeom prst="rect">
            <a:avLst/>
          </a:prstGeom>
          <a:solidFill>
            <a:srgbClr val="FF3300"/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sz="4000" b="1" dirty="0" smtClean="0">
                <a:solidFill>
                  <a:srgbClr val="FFFFFF"/>
                </a:solidFill>
              </a:rPr>
              <a:t>   </a:t>
            </a:r>
            <a:r>
              <a:rPr lang="it-IT" sz="4400" b="1" dirty="0" smtClean="0">
                <a:solidFill>
                  <a:schemeClr val="bg1"/>
                </a:solidFill>
              </a:rPr>
              <a:t>COME</a:t>
            </a:r>
          </a:p>
          <a:p>
            <a:pPr algn="ctr"/>
            <a:r>
              <a:rPr lang="it-IT" sz="4400" b="1" dirty="0" smtClean="0">
                <a:solidFill>
                  <a:schemeClr val="bg1"/>
                </a:solidFill>
              </a:rPr>
              <a:t>MUOVERSI</a:t>
            </a:r>
          </a:p>
          <a:p>
            <a:pPr algn="ctr"/>
            <a:endParaRPr lang="it-IT" sz="4800" b="1" i="1" dirty="0">
              <a:solidFill>
                <a:schemeClr val="bg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316143" y="1768261"/>
            <a:ext cx="3758712" cy="4955203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FF0000"/>
                </a:solidFill>
              </a:rPr>
              <a:t>2.</a:t>
            </a:r>
            <a:r>
              <a:rPr lang="it-IT" sz="4000" dirty="0" smtClean="0">
                <a:solidFill>
                  <a:srgbClr val="002060"/>
                </a:solidFill>
              </a:rPr>
              <a:t> </a:t>
            </a:r>
            <a:r>
              <a:rPr lang="it-IT" sz="4000" b="1" dirty="0" smtClean="0">
                <a:solidFill>
                  <a:srgbClr val="002060"/>
                </a:solidFill>
              </a:rPr>
              <a:t>STRUTTURA DEL DISCORSO DI AUTOPRESENTA-ZIONE:</a:t>
            </a:r>
          </a:p>
          <a:p>
            <a:endParaRPr lang="it-IT" sz="4000" b="1" dirty="0" smtClean="0">
              <a:solidFill>
                <a:srgbClr val="002060"/>
              </a:solidFill>
            </a:endParaRPr>
          </a:p>
          <a:p>
            <a:r>
              <a:rPr lang="it-IT" sz="4000" b="1" i="1" dirty="0" smtClean="0">
                <a:solidFill>
                  <a:srgbClr val="002060"/>
                </a:solidFill>
              </a:rPr>
              <a:t>ELEVATOR PITCH</a:t>
            </a:r>
            <a:endParaRPr lang="it-IT" sz="4000" i="1" dirty="0" smtClean="0">
              <a:solidFill>
                <a:srgbClr val="FF0000"/>
              </a:solidFill>
            </a:endParaRPr>
          </a:p>
          <a:p>
            <a:pPr algn="ctr"/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703210" y="1768261"/>
            <a:ext cx="3254328" cy="4401205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FF0000"/>
                </a:solidFill>
              </a:rPr>
              <a:t>3. </a:t>
            </a:r>
            <a:r>
              <a:rPr lang="it-IT" sz="4000" b="1" dirty="0" smtClean="0"/>
              <a:t>LE OBIEZIONI:</a:t>
            </a:r>
          </a:p>
          <a:p>
            <a:endParaRPr lang="it-IT" sz="4000" b="1" dirty="0" smtClean="0">
              <a:solidFill>
                <a:srgbClr val="002060"/>
              </a:solidFill>
            </a:endParaRPr>
          </a:p>
          <a:p>
            <a:pPr algn="ctr"/>
            <a:r>
              <a:rPr lang="it-IT" sz="4000" b="1" dirty="0" smtClean="0">
                <a:solidFill>
                  <a:srgbClr val="002060"/>
                </a:solidFill>
              </a:rPr>
              <a:t>COME GESTIRE IL DISSENSO</a:t>
            </a:r>
          </a:p>
          <a:p>
            <a:pPr algn="r"/>
            <a:endParaRPr lang="it-IT" sz="4000" dirty="0" smtClean="0"/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838200" y="210380"/>
            <a:ext cx="10515600" cy="816561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it-IT" b="1" dirty="0" smtClean="0">
                <a:solidFill>
                  <a:srgbClr val="C0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RIEPILOGO</a:t>
            </a:r>
            <a:endParaRPr lang="it-IT" b="1" dirty="0">
              <a:solidFill>
                <a:srgbClr val="C00000"/>
              </a:solidFill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11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74000">
              <a:srgbClr val="FFFFCC"/>
            </a:gs>
            <a:gs pos="83000">
              <a:schemeClr val="bg1">
                <a:lumMod val="95000"/>
              </a:schemeClr>
            </a:gs>
            <a:gs pos="100000">
              <a:schemeClr val="bg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9825" y="332234"/>
            <a:ext cx="5829886" cy="1325563"/>
          </a:xfrm>
          <a:ln w="19050">
            <a:noFill/>
            <a:prstDash val="lgDashDotDot"/>
          </a:ln>
        </p:spPr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ESERCIZIO A CASA:</a:t>
            </a:r>
            <a:endParaRPr lang="it-IT" sz="40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6" t="53643" r="8456" b="659"/>
          <a:stretch/>
        </p:blipFill>
        <p:spPr>
          <a:xfrm>
            <a:off x="321813" y="2461513"/>
            <a:ext cx="6323488" cy="3636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7036521" y="457468"/>
            <a:ext cx="45016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PREPARA IL TUO ELEVATOR PITCH</a:t>
            </a:r>
            <a:endParaRPr lang="it-IT" sz="36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169240" y="2204314"/>
            <a:ext cx="38507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3200" b="1" i="1" dirty="0" smtClean="0">
                <a:solidFill>
                  <a:srgbClr val="0000FF"/>
                </a:solidFill>
              </a:rPr>
              <a:t>1.</a:t>
            </a:r>
            <a:r>
              <a:rPr lang="it-IT" sz="3200" b="1" i="1" dirty="0" smtClean="0"/>
              <a:t> PRESENTAZIONE </a:t>
            </a:r>
            <a:endParaRPr lang="it-IT" sz="3200" b="1" i="1" dirty="0"/>
          </a:p>
          <a:p>
            <a:pPr algn="just"/>
            <a:r>
              <a:rPr lang="it-IT" sz="3200" b="1" i="1" dirty="0"/>
              <a:t>DI TE E DI COSA FAI</a:t>
            </a:r>
          </a:p>
        </p:txBody>
      </p:sp>
      <p:sp>
        <p:nvSpPr>
          <p:cNvPr id="6" name="Rettangolo 5"/>
          <p:cNvSpPr/>
          <p:nvPr/>
        </p:nvSpPr>
        <p:spPr>
          <a:xfrm>
            <a:off x="7169240" y="3740904"/>
            <a:ext cx="40117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3200" b="1" i="1" dirty="0" smtClean="0">
                <a:solidFill>
                  <a:srgbClr val="0000FF"/>
                </a:solidFill>
              </a:rPr>
              <a:t>2.</a:t>
            </a:r>
            <a:r>
              <a:rPr lang="it-IT" sz="3200" b="1" i="1" dirty="0" smtClean="0"/>
              <a:t> PERCHÉ </a:t>
            </a:r>
            <a:r>
              <a:rPr lang="it-IT" sz="3200" b="1" i="1" dirty="0"/>
              <a:t>SCEGLIERE </a:t>
            </a:r>
          </a:p>
          <a:p>
            <a:pPr algn="just"/>
            <a:r>
              <a:rPr lang="it-IT" sz="3200" b="1" i="1" dirty="0"/>
              <a:t>TE </a:t>
            </a:r>
            <a:r>
              <a:rPr lang="it-IT" sz="3200" b="1" i="1" dirty="0" smtClean="0"/>
              <a:t>E IL </a:t>
            </a:r>
            <a:r>
              <a:rPr lang="it-IT" sz="3200" b="1" i="1" dirty="0"/>
              <a:t>TUO PROGETTO</a:t>
            </a:r>
          </a:p>
        </p:txBody>
      </p:sp>
      <p:sp>
        <p:nvSpPr>
          <p:cNvPr id="7" name="Rettangolo 6"/>
          <p:cNvSpPr/>
          <p:nvPr/>
        </p:nvSpPr>
        <p:spPr>
          <a:xfrm>
            <a:off x="7169240" y="5374238"/>
            <a:ext cx="464659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i="1" dirty="0" smtClean="0">
                <a:solidFill>
                  <a:srgbClr val="0000FF"/>
                </a:solidFill>
              </a:rPr>
              <a:t>3.</a:t>
            </a:r>
            <a:r>
              <a:rPr lang="it-IT" sz="3200" b="1" i="1" dirty="0" smtClean="0"/>
              <a:t> COSA </a:t>
            </a:r>
            <a:r>
              <a:rPr lang="it-IT" sz="3200" b="1" i="1" dirty="0"/>
              <a:t>VUOI CHE FACCIA </a:t>
            </a:r>
            <a:endParaRPr lang="it-IT" sz="3200" b="1" i="1" dirty="0" smtClean="0"/>
          </a:p>
          <a:p>
            <a:r>
              <a:rPr lang="it-IT" sz="3200" b="1" i="1" dirty="0" smtClean="0"/>
              <a:t>CHI </a:t>
            </a:r>
            <a:r>
              <a:rPr lang="it-IT" sz="3200" b="1" i="1" dirty="0"/>
              <a:t>TI ASCOLTA?</a:t>
            </a:r>
          </a:p>
        </p:txBody>
      </p:sp>
      <p:sp>
        <p:nvSpPr>
          <p:cNvPr id="8" name="Freccia in giù 7"/>
          <p:cNvSpPr/>
          <p:nvPr/>
        </p:nvSpPr>
        <p:spPr>
          <a:xfrm>
            <a:off x="8783392" y="1657797"/>
            <a:ext cx="391732" cy="546517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1131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2307101" y="1617785"/>
            <a:ext cx="797638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latin typeface="Arial Rounded MT Bold" panose="020F0704030504030204" pitchFamily="34" charset="0"/>
              </a:rPr>
              <a:t>«Ogni essere umano vuole vedere riconosciuta </a:t>
            </a:r>
          </a:p>
          <a:p>
            <a:pPr algn="ctr"/>
            <a:r>
              <a:rPr lang="it-IT" sz="4400" b="1" dirty="0" smtClean="0">
                <a:latin typeface="Arial Rounded MT Bold" panose="020F0704030504030204" pitchFamily="34" charset="0"/>
              </a:rPr>
              <a:t>la sua superiorità.</a:t>
            </a:r>
          </a:p>
          <a:p>
            <a:pPr algn="ctr"/>
            <a:r>
              <a:rPr lang="it-IT" sz="4400" b="1" dirty="0" smtClean="0">
                <a:latin typeface="Arial Rounded MT Bold" panose="020F0704030504030204" pitchFamily="34" charset="0"/>
              </a:rPr>
              <a:t>E poiché tutti vogliamo </a:t>
            </a:r>
          </a:p>
          <a:p>
            <a:pPr algn="ctr"/>
            <a:r>
              <a:rPr lang="it-IT" sz="4400" b="1" dirty="0" smtClean="0">
                <a:latin typeface="Arial Rounded MT Bold" panose="020F0704030504030204" pitchFamily="34" charset="0"/>
              </a:rPr>
              <a:t>la stessa cosa</a:t>
            </a:r>
          </a:p>
          <a:p>
            <a:pPr algn="ctr"/>
            <a:r>
              <a:rPr lang="it-IT" sz="4400" b="1" dirty="0" smtClean="0">
                <a:latin typeface="Arial Rounded MT Bold" panose="020F0704030504030204" pitchFamily="34" charset="0"/>
              </a:rPr>
              <a:t>il conflitto è inevitabile».</a:t>
            </a:r>
          </a:p>
          <a:p>
            <a:pPr algn="r"/>
            <a:r>
              <a:rPr lang="it-IT" sz="4000" b="1" dirty="0" smtClean="0">
                <a:latin typeface="Arial Rounded MT Bold" panose="020F0704030504030204" pitchFamily="34" charset="0"/>
              </a:rPr>
              <a:t>(</a:t>
            </a:r>
            <a:r>
              <a:rPr lang="it-IT" sz="4000" b="1" dirty="0" err="1" smtClean="0">
                <a:latin typeface="Arial Rounded MT Bold" panose="020F0704030504030204" pitchFamily="34" charset="0"/>
              </a:rPr>
              <a:t>Hegel</a:t>
            </a:r>
            <a:r>
              <a:rPr lang="it-IT" sz="4000" b="1" dirty="0" smtClean="0">
                <a:latin typeface="Arial Rounded MT Bold" panose="020F0704030504030204" pitchFamily="34" charset="0"/>
              </a:rPr>
              <a:t>)</a:t>
            </a:r>
            <a:endParaRPr lang="it-IT" sz="4000" b="1" dirty="0">
              <a:latin typeface="Arial Rounded MT Bold" panose="020F070403050403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0" y="6211669"/>
            <a:ext cx="41406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600" b="1" dirty="0" err="1">
                <a:solidFill>
                  <a:srgbClr val="FF3399"/>
                </a:solidFill>
              </a:rPr>
              <a:t>incambiamento.blog</a:t>
            </a:r>
            <a:endParaRPr lang="it-IT" sz="3600" b="1" dirty="0">
              <a:solidFill>
                <a:srgbClr val="FF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509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rgbClr val="FFFFCC"/>
            </a:gs>
            <a:gs pos="83000">
              <a:srgbClr val="FFCCFF"/>
            </a:gs>
            <a:gs pos="100000">
              <a:srgbClr val="FF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39152" y="1768261"/>
            <a:ext cx="3235570" cy="2185214"/>
          </a:xfrm>
          <a:prstGeom prst="rect">
            <a:avLst/>
          </a:prstGeom>
          <a:solidFill>
            <a:srgbClr val="FF3300"/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sz="4000" b="1" dirty="0" smtClean="0">
                <a:solidFill>
                  <a:srgbClr val="FFFFFF"/>
                </a:solidFill>
              </a:rPr>
              <a:t>   </a:t>
            </a:r>
            <a:r>
              <a:rPr lang="it-IT" sz="4400" b="1" dirty="0" smtClean="0">
                <a:solidFill>
                  <a:srgbClr val="002060"/>
                </a:solidFill>
              </a:rPr>
              <a:t>COME</a:t>
            </a:r>
          </a:p>
          <a:p>
            <a:pPr algn="ctr"/>
            <a:r>
              <a:rPr lang="it-IT" sz="4400" b="1" dirty="0" smtClean="0">
                <a:solidFill>
                  <a:srgbClr val="002060"/>
                </a:solidFill>
              </a:rPr>
              <a:t>MUOVERSI</a:t>
            </a:r>
          </a:p>
          <a:p>
            <a:pPr algn="ctr"/>
            <a:endParaRPr lang="it-IT" sz="4800" b="1" i="1" dirty="0">
              <a:solidFill>
                <a:schemeClr val="bg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316143" y="1768261"/>
            <a:ext cx="3758712" cy="4955203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chemeClr val="bg1"/>
                </a:solidFill>
              </a:rPr>
              <a:t>2.</a:t>
            </a:r>
            <a:r>
              <a:rPr lang="it-IT" sz="4000" dirty="0" smtClean="0">
                <a:solidFill>
                  <a:srgbClr val="002060"/>
                </a:solidFill>
              </a:rPr>
              <a:t> </a:t>
            </a:r>
            <a:r>
              <a:rPr lang="it-IT" sz="4000" b="1" dirty="0" smtClean="0">
                <a:solidFill>
                  <a:srgbClr val="002060"/>
                </a:solidFill>
              </a:rPr>
              <a:t>STRUTTURA DEL DISCORSO DI AUTOPRESENTA-ZIONE:</a:t>
            </a:r>
          </a:p>
          <a:p>
            <a:endParaRPr lang="it-IT" sz="4000" b="1" dirty="0" smtClean="0">
              <a:solidFill>
                <a:srgbClr val="002060"/>
              </a:solidFill>
            </a:endParaRPr>
          </a:p>
          <a:p>
            <a:r>
              <a:rPr lang="it-IT" sz="4000" b="1" i="1" dirty="0" smtClean="0">
                <a:solidFill>
                  <a:srgbClr val="FF3399"/>
                </a:solidFill>
              </a:rPr>
              <a:t>ELEVATOR PITCH</a:t>
            </a:r>
            <a:endParaRPr lang="it-IT" sz="4000" i="1" dirty="0" smtClean="0">
              <a:solidFill>
                <a:srgbClr val="FF3399"/>
              </a:solidFill>
            </a:endParaRPr>
          </a:p>
          <a:p>
            <a:pPr algn="ctr"/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703210" y="1768261"/>
            <a:ext cx="3254328" cy="4401205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chemeClr val="bg1"/>
                </a:solidFill>
              </a:rPr>
              <a:t>3.</a:t>
            </a:r>
            <a:r>
              <a:rPr lang="it-IT" sz="4000" b="1" dirty="0" smtClean="0">
                <a:solidFill>
                  <a:srgbClr val="FF0000"/>
                </a:solidFill>
              </a:rPr>
              <a:t> </a:t>
            </a:r>
            <a:r>
              <a:rPr lang="it-IT" sz="4000" b="1" dirty="0" smtClean="0">
                <a:solidFill>
                  <a:srgbClr val="002060"/>
                </a:solidFill>
              </a:rPr>
              <a:t>LE OBIEZIONI:</a:t>
            </a:r>
          </a:p>
          <a:p>
            <a:endParaRPr lang="it-IT" sz="4000" b="1" dirty="0" smtClean="0">
              <a:solidFill>
                <a:srgbClr val="002060"/>
              </a:solidFill>
            </a:endParaRPr>
          </a:p>
          <a:p>
            <a:pPr algn="ctr"/>
            <a:r>
              <a:rPr lang="it-IT" sz="4000" b="1" dirty="0" smtClean="0">
                <a:solidFill>
                  <a:srgbClr val="D60093"/>
                </a:solidFill>
              </a:rPr>
              <a:t>COME GESTIRE IL DISSENSO</a:t>
            </a:r>
          </a:p>
          <a:p>
            <a:pPr algn="r"/>
            <a:endParaRPr lang="it-IT" sz="4000" dirty="0" smtClean="0"/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838200" y="210380"/>
            <a:ext cx="10515600" cy="816561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it-IT" b="1" dirty="0" smtClean="0">
                <a:solidFill>
                  <a:srgbClr val="C0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DI COSA PARLEREMO OGGI?</a:t>
            </a:r>
            <a:endParaRPr lang="it-IT" b="1" dirty="0">
              <a:solidFill>
                <a:srgbClr val="C00000"/>
              </a:solidFill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72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799471" y="198890"/>
            <a:ext cx="6513342" cy="1151610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1. COME MUOVERSI</a:t>
            </a:r>
            <a:endParaRPr lang="it-IT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339287" y="1692080"/>
            <a:ext cx="9220200" cy="4781237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it-IT" sz="4600" b="1" dirty="0" smtClean="0">
                <a:solidFill>
                  <a:srgbClr val="002060"/>
                </a:solidFill>
              </a:rPr>
              <a:t>È importante usare al meglio lo spazio a nostra disposizione, quando parliamo dinanzi al pubblico, per evitare di:</a:t>
            </a:r>
          </a:p>
          <a:p>
            <a:pPr algn="ctr"/>
            <a:r>
              <a:rPr lang="it-IT" sz="4600" b="1" dirty="0" smtClean="0">
                <a:solidFill>
                  <a:srgbClr val="002060"/>
                </a:solidFill>
              </a:rPr>
              <a:t>annoiare</a:t>
            </a:r>
          </a:p>
          <a:p>
            <a:pPr algn="ctr"/>
            <a:r>
              <a:rPr lang="it-IT" sz="4600" b="1" dirty="0" smtClean="0">
                <a:solidFill>
                  <a:srgbClr val="002060"/>
                </a:solidFill>
              </a:rPr>
              <a:t>distrarre o infastidire </a:t>
            </a:r>
          </a:p>
          <a:p>
            <a:pPr algn="ctr"/>
            <a:r>
              <a:rPr lang="it-IT" sz="4600" b="1" dirty="0" smtClean="0">
                <a:solidFill>
                  <a:srgbClr val="002060"/>
                </a:solidFill>
              </a:rPr>
              <a:t>e per trasmettere al meglio i messaggi che vogliamo dare al nostro pubblico.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166361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20000"/>
                <a:lumOff val="80000"/>
              </a:schemeClr>
            </a:gs>
            <a:gs pos="74000">
              <a:srgbClr val="FFFFCC"/>
            </a:gs>
            <a:gs pos="83000">
              <a:srgbClr val="FFFFCC"/>
            </a:gs>
            <a:gs pos="100000">
              <a:srgbClr val="FFCC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1" t="8879" r="21648" b="18012"/>
          <a:stretch/>
        </p:blipFill>
        <p:spPr>
          <a:xfrm>
            <a:off x="209607" y="1064569"/>
            <a:ext cx="3960000" cy="4896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Freccia a destra 4"/>
          <p:cNvSpPr/>
          <p:nvPr/>
        </p:nvSpPr>
        <p:spPr>
          <a:xfrm rot="20649367">
            <a:off x="4408811" y="2091224"/>
            <a:ext cx="2177633" cy="330621"/>
          </a:xfrm>
          <a:prstGeom prst="rightArrow">
            <a:avLst>
              <a:gd name="adj1" fmla="val 4354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destra 5"/>
          <p:cNvSpPr/>
          <p:nvPr/>
        </p:nvSpPr>
        <p:spPr>
          <a:xfrm>
            <a:off x="4468616" y="3429104"/>
            <a:ext cx="2177633" cy="3012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a destra 7"/>
          <p:cNvSpPr/>
          <p:nvPr/>
        </p:nvSpPr>
        <p:spPr>
          <a:xfrm rot="845648">
            <a:off x="4404414" y="4743998"/>
            <a:ext cx="2153601" cy="261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7343335" y="1573360"/>
            <a:ext cx="3938954" cy="81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6836898" y="1442714"/>
            <a:ext cx="44453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SPAZIALI</a:t>
            </a:r>
          </a:p>
          <a:p>
            <a:r>
              <a:rPr lang="it-IT" sz="3200" dirty="0" smtClean="0"/>
              <a:t>Mi sposto in 3 punti</a:t>
            </a:r>
            <a:endParaRPr lang="it-IT" sz="3200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6781465" y="3089044"/>
            <a:ext cx="47451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TEMPORALI</a:t>
            </a:r>
          </a:p>
          <a:p>
            <a:r>
              <a:rPr lang="it-IT" sz="3200" dirty="0" smtClean="0"/>
              <a:t>Mi muovo su una linea del tempo</a:t>
            </a:r>
            <a:endParaRPr lang="it-IT" sz="3200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6836897" y="4996279"/>
            <a:ext cx="44453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NEI DIALOGHI</a:t>
            </a:r>
          </a:p>
          <a:p>
            <a:r>
              <a:rPr lang="it-IT" sz="3200" dirty="0" smtClean="0"/>
              <a:t>Uso due punti del palco</a:t>
            </a:r>
            <a:endParaRPr lang="it-IT" sz="320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2039815" y="226205"/>
            <a:ext cx="8333226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chemeClr val="accent5">
                    <a:lumMod val="75000"/>
                  </a:schemeClr>
                </a:solidFill>
              </a:rPr>
              <a:t>COME MUOVERSI: </a:t>
            </a:r>
            <a:r>
              <a:rPr lang="it-IT" sz="3600" b="1" dirty="0" smtClean="0">
                <a:solidFill>
                  <a:srgbClr val="FF3399"/>
                </a:solidFill>
              </a:rPr>
              <a:t>3 TIPI DI ANCORE</a:t>
            </a:r>
            <a:endParaRPr lang="it-IT" sz="3600" b="1" dirty="0">
              <a:solidFill>
                <a:srgbClr val="FF3399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2314" y="6169908"/>
            <a:ext cx="88947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L’</a:t>
            </a:r>
            <a:r>
              <a:rPr lang="it-IT" sz="2000" b="1" dirty="0" smtClean="0">
                <a:solidFill>
                  <a:srgbClr val="FF3399"/>
                </a:solidFill>
              </a:rPr>
              <a:t>ancora</a:t>
            </a:r>
            <a:r>
              <a:rPr lang="it-IT" sz="2000" b="1" dirty="0"/>
              <a:t> </a:t>
            </a:r>
            <a:r>
              <a:rPr lang="it-IT" sz="2000" b="1" dirty="0" smtClean="0"/>
              <a:t>è un modo per associare ciò </a:t>
            </a:r>
          </a:p>
          <a:p>
            <a:r>
              <a:rPr lang="it-IT" sz="2000" b="1" dirty="0" smtClean="0"/>
              <a:t>che dico a un gesto, in questo caso spostarmi in uno spazio in modo da ricordare </a:t>
            </a: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12784666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rgbClr val="FFFFCC"/>
            </a:gs>
            <a:gs pos="83000">
              <a:schemeClr val="bg1">
                <a:lumMod val="95000"/>
              </a:schemeClr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7" t="6282" r="7416" b="18848"/>
          <a:stretch/>
        </p:blipFill>
        <p:spPr>
          <a:xfrm>
            <a:off x="6612923" y="1397244"/>
            <a:ext cx="5328000" cy="51480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321169" y="239151"/>
            <a:ext cx="69557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chemeClr val="accent6">
                    <a:lumMod val="50000"/>
                  </a:schemeClr>
                </a:solidFill>
              </a:rPr>
              <a:t>2.</a:t>
            </a:r>
            <a:r>
              <a:rPr lang="it-IT" sz="4000" b="1" dirty="0" smtClean="0"/>
              <a:t> </a:t>
            </a:r>
            <a:r>
              <a:rPr lang="it-IT" sz="4000" b="1" dirty="0" smtClean="0">
                <a:solidFill>
                  <a:srgbClr val="FF3399"/>
                </a:solidFill>
              </a:rPr>
              <a:t>ELEVATOR PITCH: COS’È?</a:t>
            </a:r>
            <a:endParaRPr lang="it-IT" sz="4000" b="1" dirty="0">
              <a:solidFill>
                <a:srgbClr val="FF3399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79931" y="2011680"/>
            <a:ext cx="548324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 smtClean="0"/>
              <a:t>È un breve discorso di autopresentazione,</a:t>
            </a:r>
          </a:p>
          <a:p>
            <a:r>
              <a:rPr lang="it-IT" sz="4400" b="1" dirty="0" smtClean="0"/>
              <a:t>in un tempo che va dai </a:t>
            </a:r>
            <a:r>
              <a:rPr lang="it-IT" sz="4400" b="1" dirty="0" smtClean="0">
                <a:solidFill>
                  <a:srgbClr val="FF0000"/>
                </a:solidFill>
              </a:rPr>
              <a:t>60 sec ai 2 minuti</a:t>
            </a:r>
          </a:p>
          <a:p>
            <a:r>
              <a:rPr lang="it-IT" sz="4400" b="1" dirty="0" smtClean="0"/>
              <a:t>(il tempo di una corsa in ascensore).</a:t>
            </a:r>
            <a:endParaRPr lang="it-IT" sz="4400" b="1" dirty="0"/>
          </a:p>
        </p:txBody>
      </p:sp>
    </p:spTree>
    <p:extLst>
      <p:ext uri="{BB962C8B-B14F-4D97-AF65-F5344CB8AC3E}">
        <p14:creationId xmlns:p14="http://schemas.microsoft.com/office/powerpoint/2010/main" val="351681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364566" y="168812"/>
            <a:ext cx="9791114" cy="6155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400" b="1" dirty="0" smtClean="0">
                <a:solidFill>
                  <a:srgbClr val="7030A0"/>
                </a:solidFill>
              </a:rPr>
              <a:t>COME CREARE UN PITCH ELEVATOR</a:t>
            </a:r>
            <a:endParaRPr lang="it-IT" sz="3400" b="1" dirty="0">
              <a:solidFill>
                <a:srgbClr val="7030A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98474" y="1154567"/>
            <a:ext cx="8130383" cy="5770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600" b="1" i="1" u="sng" dirty="0" smtClean="0">
                <a:solidFill>
                  <a:srgbClr val="00CC00"/>
                </a:solidFill>
              </a:rPr>
              <a:t>INCIPIT ACCATTIVANTE</a:t>
            </a:r>
            <a:r>
              <a:rPr lang="it-IT" sz="2600" b="1" dirty="0" smtClean="0"/>
              <a:t>: STORIA, CITAZIONE, DOMANDA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600" b="1" i="1" u="sng" dirty="0" smtClean="0">
                <a:solidFill>
                  <a:srgbClr val="0070C0"/>
                </a:solidFill>
              </a:rPr>
              <a:t>CHI SEI</a:t>
            </a:r>
            <a:r>
              <a:rPr lang="it-IT" sz="2600" b="1" dirty="0" smtClean="0"/>
              <a:t>: TUA PRESENTAZIONE ESSENZIALE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600" b="1" i="1" u="sng" dirty="0" smtClean="0">
                <a:solidFill>
                  <a:srgbClr val="FF3399"/>
                </a:solidFill>
              </a:rPr>
              <a:t>DIRE QUALE NECESSITÀ</a:t>
            </a:r>
            <a:r>
              <a:rPr lang="it-IT" sz="2600" b="1" dirty="0" smtClean="0"/>
              <a:t>, PROBLEMA RISOLVI</a:t>
            </a:r>
          </a:p>
          <a:p>
            <a:endParaRPr lang="it-IT" sz="2600" b="1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600" b="1" i="1" u="sng" dirty="0" smtClean="0">
                <a:solidFill>
                  <a:srgbClr val="7030A0"/>
                </a:solidFill>
              </a:rPr>
              <a:t>MOSTRARE UNA SOLUZIONE </a:t>
            </a:r>
            <a:r>
              <a:rPr lang="it-IT" sz="2600" b="1" dirty="0"/>
              <a:t>POSSIBILE </a:t>
            </a:r>
            <a:endParaRPr lang="it-IT" sz="2600" b="1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600" b="1" i="1" u="sng" dirty="0" smtClean="0">
                <a:solidFill>
                  <a:srgbClr val="00FF00"/>
                </a:solidFill>
              </a:rPr>
              <a:t>MOSTRARE UN BENEFICIO </a:t>
            </a:r>
            <a:r>
              <a:rPr lang="it-IT" sz="2600" b="1" dirty="0" smtClean="0"/>
              <a:t>PER CHI TI ASCOLTA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600" b="1" i="1" u="sng" dirty="0" smtClean="0">
                <a:solidFill>
                  <a:srgbClr val="D60093"/>
                </a:solidFill>
              </a:rPr>
              <a:t>MOSTRARE PERCHÉ </a:t>
            </a:r>
            <a:r>
              <a:rPr lang="it-IT" sz="2600" b="1" dirty="0" smtClean="0"/>
              <a:t>IL TUO PROGETTO DÀ LA SOLUZIONE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600" b="1" i="1" u="sng" dirty="0" smtClean="0">
                <a:solidFill>
                  <a:srgbClr val="0000FF"/>
                </a:solidFill>
              </a:rPr>
              <a:t>INVITO ALL’AZIONE </a:t>
            </a:r>
            <a:r>
              <a:rPr lang="it-IT" sz="2600" b="1" dirty="0" smtClean="0"/>
              <a:t>SPECIFICO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89" r="28685"/>
          <a:stretch/>
        </p:blipFill>
        <p:spPr>
          <a:xfrm>
            <a:off x="8060045" y="1780446"/>
            <a:ext cx="4033152" cy="48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48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71976" y="454280"/>
            <a:ext cx="72448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/>
              <a:t>INCIPIT ACCATTIVANTE: </a:t>
            </a:r>
          </a:p>
          <a:p>
            <a:pPr>
              <a:lnSpc>
                <a:spcPct val="150000"/>
              </a:lnSpc>
            </a:pPr>
            <a:r>
              <a:rPr lang="it-IT" sz="2800" b="1" dirty="0" smtClean="0"/>
              <a:t>      STORIA, CITAZIONE, DOMANDA</a:t>
            </a:r>
          </a:p>
          <a:p>
            <a:pPr>
              <a:lnSpc>
                <a:spcPct val="150000"/>
              </a:lnSpc>
            </a:pPr>
            <a:r>
              <a:rPr lang="it-IT" sz="2800" b="1" dirty="0" smtClean="0"/>
              <a:t>2.  CHI </a:t>
            </a:r>
            <a:r>
              <a:rPr lang="it-IT" sz="2800" b="1" dirty="0"/>
              <a:t>SEI: TUA PRESENTAZIONE </a:t>
            </a:r>
            <a:r>
              <a:rPr lang="it-IT" sz="2800" b="1" dirty="0" smtClean="0"/>
              <a:t>ESSENZIALE</a:t>
            </a:r>
          </a:p>
          <a:p>
            <a:pPr>
              <a:lnSpc>
                <a:spcPct val="150000"/>
              </a:lnSpc>
            </a:pPr>
            <a:r>
              <a:rPr lang="it-IT" sz="2800" b="1" dirty="0" smtClean="0"/>
              <a:t>3.  DIRE </a:t>
            </a:r>
            <a:r>
              <a:rPr lang="it-IT" sz="2800" b="1" dirty="0"/>
              <a:t>QUALE NECESSITÀ, PROBLEMA RISOLVI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7915421" y="861605"/>
            <a:ext cx="42765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i="1" dirty="0" smtClean="0"/>
              <a:t>PRESENTAZIONE </a:t>
            </a:r>
          </a:p>
          <a:p>
            <a:pPr algn="ctr"/>
            <a:r>
              <a:rPr lang="it-IT" sz="3200" b="1" i="1" dirty="0" smtClean="0"/>
              <a:t>DI TE E DI COSA FAI</a:t>
            </a:r>
            <a:endParaRPr lang="it-IT" sz="3200" b="1" i="1" dirty="0"/>
          </a:p>
        </p:txBody>
      </p:sp>
      <p:sp>
        <p:nvSpPr>
          <p:cNvPr id="6" name="Freccia in giù 5"/>
          <p:cNvSpPr/>
          <p:nvPr/>
        </p:nvSpPr>
        <p:spPr>
          <a:xfrm>
            <a:off x="6168683" y="3221851"/>
            <a:ext cx="379827" cy="68131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Parentesi graffa chiusa 7"/>
          <p:cNvSpPr/>
          <p:nvPr/>
        </p:nvSpPr>
        <p:spPr>
          <a:xfrm>
            <a:off x="7516836" y="454280"/>
            <a:ext cx="520505" cy="2439605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271976" y="4346917"/>
            <a:ext cx="114323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Clr>
                <a:srgbClr val="FF0000"/>
              </a:buClr>
              <a:buAutoNum type="arabicPeriod"/>
            </a:pPr>
            <a:r>
              <a:rPr lang="it-IT" sz="3200" b="1" i="1" dirty="0" smtClean="0">
                <a:solidFill>
                  <a:srgbClr val="33CC33"/>
                </a:solidFill>
              </a:rPr>
              <a:t>‘’Le </a:t>
            </a:r>
            <a:r>
              <a:rPr lang="it-IT" sz="3200" b="1" i="1" dirty="0">
                <a:solidFill>
                  <a:srgbClr val="33CC33"/>
                </a:solidFill>
              </a:rPr>
              <a:t>case sono fatte per viverci, non per essere </a:t>
            </a:r>
            <a:r>
              <a:rPr lang="it-IT" sz="3200" b="1" i="1" dirty="0" smtClean="0">
                <a:solidFill>
                  <a:srgbClr val="33CC33"/>
                </a:solidFill>
              </a:rPr>
              <a:t>guardate’’</a:t>
            </a:r>
          </a:p>
          <a:p>
            <a:pPr marL="514350" indent="-514350" algn="just">
              <a:buClr>
                <a:srgbClr val="FF0000"/>
              </a:buClr>
              <a:buAutoNum type="arabicPeriod"/>
            </a:pPr>
            <a:r>
              <a:rPr lang="it-IT" sz="3200" b="1" i="1" dirty="0" smtClean="0">
                <a:solidFill>
                  <a:srgbClr val="0070C0"/>
                </a:solidFill>
              </a:rPr>
              <a:t>Buonasera, sono/siamo agenti immobiliari… ci occupiamo di… </a:t>
            </a:r>
          </a:p>
          <a:p>
            <a:pPr marL="514350" indent="-514350" algn="just">
              <a:buClr>
                <a:srgbClr val="FF0000"/>
              </a:buClr>
              <a:buAutoNum type="arabicPeriod"/>
            </a:pPr>
            <a:r>
              <a:rPr lang="it-IT" sz="3200" b="1" i="1" dirty="0" smtClean="0">
                <a:solidFill>
                  <a:srgbClr val="FF0066"/>
                </a:solidFill>
              </a:rPr>
              <a:t>Molti non sanno come muoversi nel mercato immobiliare e trovare la casa che risponda ai loro bisogni, noi li aiutiamo…</a:t>
            </a:r>
            <a:endParaRPr lang="it-IT" sz="3200" b="1" i="1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78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147017" y="42264"/>
            <a:ext cx="666105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dirty="0" smtClean="0"/>
              <a:t>4.   MOSTRARE </a:t>
            </a:r>
            <a:r>
              <a:rPr lang="it-IT" sz="2800" b="1" dirty="0"/>
              <a:t>UNA POSSIBILE SOLUZIONE</a:t>
            </a:r>
          </a:p>
          <a:p>
            <a:pPr>
              <a:lnSpc>
                <a:spcPct val="150000"/>
              </a:lnSpc>
            </a:pPr>
            <a:r>
              <a:rPr lang="it-IT" sz="2800" b="1" dirty="0" smtClean="0"/>
              <a:t>5.   MOSTRARE </a:t>
            </a:r>
            <a:r>
              <a:rPr lang="it-IT" sz="2800" b="1" dirty="0"/>
              <a:t>UN BENEFICIO PER CHI TI </a:t>
            </a:r>
            <a:r>
              <a:rPr lang="it-IT" sz="2800" b="1" dirty="0" smtClean="0"/>
              <a:t>   ASCOLTA</a:t>
            </a:r>
            <a:endParaRPr lang="it-IT" sz="2800" b="1" dirty="0"/>
          </a:p>
          <a:p>
            <a:pPr>
              <a:lnSpc>
                <a:spcPct val="150000"/>
              </a:lnSpc>
            </a:pPr>
            <a:r>
              <a:rPr lang="it-IT" sz="2800" b="1" dirty="0" smtClean="0"/>
              <a:t>6.   MOSTRARE </a:t>
            </a:r>
            <a:r>
              <a:rPr lang="it-IT" sz="2800" b="1" dirty="0"/>
              <a:t>PERCHÉ IL TUO PROGETTO DÀ LA SOLUZIONE</a:t>
            </a:r>
          </a:p>
        </p:txBody>
      </p:sp>
      <p:sp>
        <p:nvSpPr>
          <p:cNvPr id="5" name="Parentesi graffa aperta 4"/>
          <p:cNvSpPr/>
          <p:nvPr/>
        </p:nvSpPr>
        <p:spPr>
          <a:xfrm>
            <a:off x="4470009" y="367826"/>
            <a:ext cx="464234" cy="2672862"/>
          </a:xfrm>
          <a:prstGeom prst="leftBrac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488852" y="919427"/>
            <a:ext cx="3981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i="1" dirty="0" smtClean="0"/>
              <a:t>PERCHÉ SCEGLIERE </a:t>
            </a:r>
          </a:p>
          <a:p>
            <a:r>
              <a:rPr lang="it-IT" sz="3200" b="1" i="1" dirty="0" smtClean="0"/>
              <a:t>TE E</a:t>
            </a:r>
          </a:p>
          <a:p>
            <a:r>
              <a:rPr lang="it-IT" sz="3200" b="1" i="1" dirty="0" smtClean="0"/>
              <a:t>IL TUO PROGETTO</a:t>
            </a:r>
            <a:endParaRPr lang="it-IT" sz="3200" b="1" i="1" dirty="0"/>
          </a:p>
        </p:txBody>
      </p:sp>
      <p:sp>
        <p:nvSpPr>
          <p:cNvPr id="7" name="Freccia in giù 6"/>
          <p:cNvSpPr/>
          <p:nvPr/>
        </p:nvSpPr>
        <p:spPr>
          <a:xfrm>
            <a:off x="5795889" y="3366251"/>
            <a:ext cx="295421" cy="54864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168811" y="4012582"/>
            <a:ext cx="118449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000" b="1" dirty="0" smtClean="0">
                <a:solidFill>
                  <a:srgbClr val="FF0000"/>
                </a:solidFill>
              </a:rPr>
              <a:t>4.</a:t>
            </a:r>
            <a:r>
              <a:rPr lang="it-IT" sz="3000" dirty="0" smtClean="0"/>
              <a:t>  </a:t>
            </a:r>
            <a:r>
              <a:rPr lang="it-IT" sz="3000" b="1" i="1" dirty="0" smtClean="0">
                <a:solidFill>
                  <a:srgbClr val="7030A0"/>
                </a:solidFill>
              </a:rPr>
              <a:t>Per noi è importante che si scelga la casa più adatta a sé, quindi, organizziamo dei brevi corsi con architetti e…</a:t>
            </a:r>
          </a:p>
          <a:p>
            <a:pPr algn="just"/>
            <a:r>
              <a:rPr lang="it-IT" sz="3000" b="1" dirty="0" smtClean="0">
                <a:solidFill>
                  <a:srgbClr val="FF0000"/>
                </a:solidFill>
              </a:rPr>
              <a:t>5.</a:t>
            </a:r>
            <a:r>
              <a:rPr lang="it-IT" sz="3000" dirty="0" smtClean="0"/>
              <a:t> </a:t>
            </a:r>
            <a:r>
              <a:rPr lang="it-IT" sz="3000" b="1" i="1" dirty="0" smtClean="0">
                <a:solidFill>
                  <a:srgbClr val="00DA00"/>
                </a:solidFill>
              </a:rPr>
              <a:t>Chi segue i nostri corsi ha realizzato l’obiettivo di acquistare una casa rispondente alle sue necessità, infatti molti…</a:t>
            </a:r>
          </a:p>
          <a:p>
            <a:pPr algn="just"/>
            <a:r>
              <a:rPr lang="it-IT" sz="3000" b="1" dirty="0" smtClean="0">
                <a:solidFill>
                  <a:srgbClr val="FF0000"/>
                </a:solidFill>
              </a:rPr>
              <a:t>6.  </a:t>
            </a:r>
            <a:r>
              <a:rPr lang="it-IT" sz="3000" b="1" i="1" dirty="0" smtClean="0">
                <a:solidFill>
                  <a:srgbClr val="CC0099"/>
                </a:solidFill>
              </a:rPr>
              <a:t>Il nostro progetto è stato pensato e attuato con un équipe di professionisti, mira al benessere delle persone… </a:t>
            </a:r>
            <a:endParaRPr lang="it-IT" sz="3000" b="1" i="1" dirty="0">
              <a:solidFill>
                <a:srgbClr val="CC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93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20000"/>
                <a:lumOff val="80000"/>
              </a:schemeClr>
            </a:gs>
            <a:gs pos="74000">
              <a:srgbClr val="FFFFCC"/>
            </a:gs>
            <a:gs pos="83000">
              <a:schemeClr val="bg1">
                <a:lumMod val="95000"/>
              </a:schemeClr>
            </a:gs>
            <a:gs pos="100000">
              <a:schemeClr val="bg2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301879" y="1803697"/>
            <a:ext cx="56294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 smtClean="0"/>
              <a:t>7. INVITO </a:t>
            </a:r>
            <a:r>
              <a:rPr lang="it-IT" sz="3200" b="1" dirty="0"/>
              <a:t>ALL’AZIONE SPECIFICO</a:t>
            </a:r>
          </a:p>
        </p:txBody>
      </p:sp>
      <p:sp>
        <p:nvSpPr>
          <p:cNvPr id="6" name="Parentesi graffa chiusa 5"/>
          <p:cNvSpPr/>
          <p:nvPr/>
        </p:nvSpPr>
        <p:spPr>
          <a:xfrm>
            <a:off x="5816991" y="1195752"/>
            <a:ext cx="281354" cy="1800664"/>
          </a:xfrm>
          <a:prstGeom prst="rightBrace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6569268" y="1557475"/>
            <a:ext cx="47267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i="1" dirty="0" smtClean="0"/>
              <a:t>COSA VUOI CHE FACCIA CHI TI ASCOLTA?</a:t>
            </a:r>
            <a:endParaRPr lang="it-IT" sz="3200" b="1" i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323558" y="3981158"/>
            <a:ext cx="115495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600" b="1" dirty="0" smtClean="0">
                <a:solidFill>
                  <a:srgbClr val="FF0000"/>
                </a:solidFill>
              </a:rPr>
              <a:t>7.</a:t>
            </a:r>
            <a:r>
              <a:rPr lang="it-IT" sz="3600" dirty="0" smtClean="0"/>
              <a:t> </a:t>
            </a:r>
            <a:r>
              <a:rPr lang="it-IT" sz="3600" b="1" i="1" dirty="0" smtClean="0">
                <a:solidFill>
                  <a:srgbClr val="0000FF"/>
                </a:solidFill>
              </a:rPr>
              <a:t>Perché, dunque, aspettare? Consulta il nostro sito il blog, venite a trovarci in sede… o ti aggiungiamo nella nostra mailing list… o partecipa al nostro primo incontro del corso gratuitamente… o…</a:t>
            </a:r>
            <a:endParaRPr lang="it-IT" sz="3600" b="1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53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</TotalTime>
  <Words>730</Words>
  <Application>Microsoft Office PowerPoint</Application>
  <PresentationFormat>Widescreen</PresentationFormat>
  <Paragraphs>110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4" baseType="lpstr">
      <vt:lpstr>Arial</vt:lpstr>
      <vt:lpstr>Arial Black</vt:lpstr>
      <vt:lpstr>Arial Rounded MT Bold</vt:lpstr>
      <vt:lpstr>Calibri</vt:lpstr>
      <vt:lpstr>Calibri Light</vt:lpstr>
      <vt:lpstr>Comic Sans MS</vt:lpstr>
      <vt:lpstr>Copperplate Gothic Bold</vt:lpstr>
      <vt:lpstr>Tema di Office</vt:lpstr>
      <vt:lpstr>Presentazione standard di PowerPoint</vt:lpstr>
      <vt:lpstr>DI COSA PARLEREMO OGGI?</vt:lpstr>
      <vt:lpstr>1. COME MUOVERSI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RIEPILOGO</vt:lpstr>
      <vt:lpstr>ESERCIZIO A CASA: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105</cp:revision>
  <dcterms:created xsi:type="dcterms:W3CDTF">2019-02-23T18:40:13Z</dcterms:created>
  <dcterms:modified xsi:type="dcterms:W3CDTF">2019-03-10T11:43:04Z</dcterms:modified>
</cp:coreProperties>
</file>