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57" r:id="rId8"/>
    <p:sldId id="267" r:id="rId9"/>
    <p:sldId id="268" r:id="rId10"/>
    <p:sldId id="258" r:id="rId11"/>
    <p:sldId id="269" r:id="rId12"/>
    <p:sldId id="266" r:id="rId13"/>
    <p:sldId id="270" r:id="rId14"/>
    <p:sldId id="265" r:id="rId1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200"/>
    <a:srgbClr val="FF0066"/>
    <a:srgbClr val="FF99CC"/>
    <a:srgbClr val="CC0066"/>
    <a:srgbClr val="FFE5FF"/>
    <a:srgbClr val="FFCCFF"/>
    <a:srgbClr val="FFFFFF"/>
    <a:srgbClr val="FFFF99"/>
    <a:srgbClr val="FF9933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3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37D3-E4A6-422F-9494-4B21934439C4}" type="datetimeFigureOut">
              <a:rPr lang="it-IT" smtClean="0"/>
              <a:t>13/04/2019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DC35-C80E-4E5B-A9D9-769B55A43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3767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37D3-E4A6-422F-9494-4B21934439C4}" type="datetimeFigureOut">
              <a:rPr lang="it-IT" smtClean="0"/>
              <a:t>13/04/2019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DC35-C80E-4E5B-A9D9-769B55A43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52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37D3-E4A6-422F-9494-4B21934439C4}" type="datetimeFigureOut">
              <a:rPr lang="it-IT" smtClean="0"/>
              <a:t>13/04/2019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DC35-C80E-4E5B-A9D9-769B55A43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2852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37D3-E4A6-422F-9494-4B21934439C4}" type="datetimeFigureOut">
              <a:rPr lang="it-IT" smtClean="0"/>
              <a:t>13/04/2019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DC35-C80E-4E5B-A9D9-769B55A43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5828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37D3-E4A6-422F-9494-4B21934439C4}" type="datetimeFigureOut">
              <a:rPr lang="it-IT" smtClean="0"/>
              <a:t>13/04/2019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DC35-C80E-4E5B-A9D9-769B55A43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6298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37D3-E4A6-422F-9494-4B21934439C4}" type="datetimeFigureOut">
              <a:rPr lang="it-IT" smtClean="0"/>
              <a:t>13/04/2019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DC35-C80E-4E5B-A9D9-769B55A43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4762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37D3-E4A6-422F-9494-4B21934439C4}" type="datetimeFigureOut">
              <a:rPr lang="it-IT" smtClean="0"/>
              <a:t>13/04/2019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DC35-C80E-4E5B-A9D9-769B55A43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6301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37D3-E4A6-422F-9494-4B21934439C4}" type="datetimeFigureOut">
              <a:rPr lang="it-IT" smtClean="0"/>
              <a:t>13/04/2019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DC35-C80E-4E5B-A9D9-769B55A43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1188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37D3-E4A6-422F-9494-4B21934439C4}" type="datetimeFigureOut">
              <a:rPr lang="it-IT" smtClean="0"/>
              <a:t>13/04/2019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DC35-C80E-4E5B-A9D9-769B55A43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6015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37D3-E4A6-422F-9494-4B21934439C4}" type="datetimeFigureOut">
              <a:rPr lang="it-IT" smtClean="0"/>
              <a:t>13/04/2019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DC35-C80E-4E5B-A9D9-769B55A43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8738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37D3-E4A6-422F-9494-4B21934439C4}" type="datetimeFigureOut">
              <a:rPr lang="it-IT" smtClean="0"/>
              <a:t>13/04/2019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DC35-C80E-4E5B-A9D9-769B55A43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4646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F637D3-E4A6-422F-9494-4B21934439C4}" type="datetimeFigureOut">
              <a:rPr lang="it-IT" smtClean="0"/>
              <a:t>13/04/2019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EDC35-C80E-4E5B-A9D9-769B55A435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8093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6672263" y="471488"/>
            <a:ext cx="434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 smtClean="0">
                <a:solidFill>
                  <a:srgbClr val="FF0000"/>
                </a:solidFill>
              </a:rPr>
              <a:t>7</a:t>
            </a:r>
            <a:r>
              <a:rPr lang="it-IT" sz="5400" b="1" dirty="0" smtClean="0"/>
              <a:t> </a:t>
            </a:r>
            <a:r>
              <a:rPr lang="it-IT" sz="5400" b="1" dirty="0" smtClean="0">
                <a:solidFill>
                  <a:srgbClr val="002060"/>
                </a:solidFill>
              </a:rPr>
              <a:t>INCONTRO</a:t>
            </a:r>
            <a:endParaRPr lang="it-IT" sz="5400" b="1" dirty="0">
              <a:solidFill>
                <a:srgbClr val="00206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6529388" y="3114674"/>
            <a:ext cx="53721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5400" b="1" dirty="0" smtClean="0">
                <a:solidFill>
                  <a:srgbClr val="552579"/>
                </a:solidFill>
              </a:rPr>
              <a:t>PUBLIC SPEAKING</a:t>
            </a:r>
            <a:endParaRPr lang="it-IT" sz="5400" b="1" dirty="0">
              <a:solidFill>
                <a:srgbClr val="5525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037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83000">
              <a:srgbClr val="CCFF99"/>
            </a:gs>
            <a:gs pos="47808">
              <a:srgbClr val="FFFF99"/>
            </a:gs>
            <a:gs pos="59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30219" y="299978"/>
            <a:ext cx="2198756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70C0"/>
                </a:solidFill>
              </a:rPr>
              <a:t>SCARSITÀ</a:t>
            </a:r>
            <a:endParaRPr lang="it-IT" sz="3200" b="1" dirty="0">
              <a:solidFill>
                <a:srgbClr val="0070C0"/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96" y="2079574"/>
            <a:ext cx="3132000" cy="313200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268649" y="950654"/>
            <a:ext cx="37218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i="1" dirty="0" smtClean="0">
                <a:solidFill>
                  <a:srgbClr val="0070C0"/>
                </a:solidFill>
              </a:rPr>
              <a:t>Diamo più valore </a:t>
            </a:r>
          </a:p>
          <a:p>
            <a:pPr algn="ctr"/>
            <a:r>
              <a:rPr lang="it-IT" sz="2800" b="1" i="1" dirty="0" smtClean="0">
                <a:solidFill>
                  <a:srgbClr val="0070C0"/>
                </a:solidFill>
              </a:rPr>
              <a:t>a cose poco disponibili</a:t>
            </a:r>
            <a:endParaRPr lang="it-IT" sz="2800" b="1" i="1" dirty="0">
              <a:solidFill>
                <a:srgbClr val="0070C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68649" y="5486401"/>
            <a:ext cx="39175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i="1" dirty="0" smtClean="0"/>
              <a:t>Quanto vi diciamo non si trova facilmente in giro</a:t>
            </a:r>
            <a:endParaRPr lang="it-IT" sz="2800" b="1" i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7400925" y="365879"/>
            <a:ext cx="3943349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FF0000"/>
                </a:solidFill>
              </a:rPr>
              <a:t>RIPROVA SOCIALE</a:t>
            </a:r>
            <a:endParaRPr lang="it-IT" sz="3200" b="1" dirty="0">
              <a:solidFill>
                <a:srgbClr val="FF000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7665240" y="1012236"/>
            <a:ext cx="34147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i="1" dirty="0" smtClean="0">
                <a:solidFill>
                  <a:srgbClr val="FF0000"/>
                </a:solidFill>
              </a:rPr>
              <a:t>Seguiamo la massa in</a:t>
            </a:r>
          </a:p>
          <a:p>
            <a:pPr algn="ctr"/>
            <a:r>
              <a:rPr lang="it-IT" sz="2800" b="1" i="1" dirty="0" smtClean="0">
                <a:solidFill>
                  <a:srgbClr val="FF0000"/>
                </a:solidFill>
              </a:rPr>
              <a:t>caso di dubbio</a:t>
            </a:r>
            <a:endParaRPr lang="it-IT" sz="2800" b="1" i="1" dirty="0">
              <a:solidFill>
                <a:srgbClr val="FF0000"/>
              </a:solidFill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8" t="1283" r="15738" b="17948"/>
          <a:stretch/>
        </p:blipFill>
        <p:spPr>
          <a:xfrm>
            <a:off x="7299164" y="1966343"/>
            <a:ext cx="4146863" cy="2952000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7065163" y="5179952"/>
            <a:ext cx="46148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i="1" dirty="0" smtClean="0"/>
              <a:t>Molti hanno messo in pratica quanto vi abbiamo presentato, con buoni risultati</a:t>
            </a:r>
            <a:endParaRPr lang="it-IT" sz="2800" b="1" i="1" dirty="0"/>
          </a:p>
        </p:txBody>
      </p:sp>
    </p:spTree>
    <p:extLst>
      <p:ext uri="{BB962C8B-B14F-4D97-AF65-F5344CB8AC3E}">
        <p14:creationId xmlns:p14="http://schemas.microsoft.com/office/powerpoint/2010/main" val="7443428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50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550319" y="599069"/>
            <a:ext cx="7315200" cy="1323439"/>
          </a:xfrm>
          <a:prstGeom prst="rect">
            <a:avLst/>
          </a:prstGeom>
          <a:solidFill>
            <a:srgbClr val="FFE5FF"/>
          </a:solidFill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CC0066"/>
                </a:solidFill>
              </a:rPr>
              <a:t>UHM… EHM... AHM…</a:t>
            </a:r>
          </a:p>
          <a:p>
            <a:pPr algn="ctr"/>
            <a:r>
              <a:rPr lang="it-IT" sz="4000" b="1" dirty="0" smtClean="0">
                <a:solidFill>
                  <a:srgbClr val="FF0066"/>
                </a:solidFill>
              </a:rPr>
              <a:t>COME GESTIRE GLI INTERCALARI</a:t>
            </a:r>
            <a:endParaRPr lang="it-IT" sz="4000" b="1" dirty="0">
              <a:solidFill>
                <a:srgbClr val="FF0066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84040" y="2817822"/>
            <a:ext cx="3652838" cy="3323987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solidFill>
                  <a:srgbClr val="FF0066"/>
                </a:solidFill>
              </a:rPr>
              <a:t>1.</a:t>
            </a:r>
            <a:r>
              <a:rPr lang="it-IT" sz="4400" b="1" dirty="0" smtClean="0"/>
              <a:t> </a:t>
            </a:r>
          </a:p>
          <a:p>
            <a:pPr algn="ctr"/>
            <a:r>
              <a:rPr lang="it-IT" sz="4200" b="1" dirty="0" smtClean="0"/>
              <a:t>Conta e prendi </a:t>
            </a:r>
          </a:p>
          <a:p>
            <a:pPr algn="ctr"/>
            <a:r>
              <a:rPr lang="it-IT" sz="4200" b="1" dirty="0" smtClean="0"/>
              <a:t>consapevolezza di quanti</a:t>
            </a:r>
          </a:p>
          <a:p>
            <a:pPr algn="ctr"/>
            <a:r>
              <a:rPr lang="it-IT" sz="4200" b="1" dirty="0" smtClean="0"/>
              <a:t>intercalari usi</a:t>
            </a:r>
            <a:endParaRPr lang="it-IT" sz="4200" b="1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475894" y="2817821"/>
            <a:ext cx="3164682" cy="3323987"/>
          </a:xfrm>
          <a:prstGeom prst="rect">
            <a:avLst/>
          </a:prstGeom>
          <a:solidFill>
            <a:srgbClr val="FFCC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solidFill>
                  <a:srgbClr val="FF0066"/>
                </a:solidFill>
              </a:rPr>
              <a:t>2.</a:t>
            </a:r>
            <a:r>
              <a:rPr lang="it-IT" sz="4400" b="1" dirty="0" smtClean="0"/>
              <a:t> </a:t>
            </a:r>
            <a:r>
              <a:rPr lang="it-IT" sz="4200" b="1" dirty="0" smtClean="0"/>
              <a:t>Sostituiscili </a:t>
            </a:r>
          </a:p>
          <a:p>
            <a:pPr algn="ctr"/>
            <a:r>
              <a:rPr lang="it-IT" sz="4200" b="1" dirty="0" smtClean="0"/>
              <a:t>con</a:t>
            </a:r>
          </a:p>
          <a:p>
            <a:pPr algn="ctr"/>
            <a:r>
              <a:rPr lang="it-IT" sz="4200" b="1" dirty="0" smtClean="0"/>
              <a:t>le pause</a:t>
            </a:r>
          </a:p>
          <a:p>
            <a:pPr algn="ctr"/>
            <a:endParaRPr lang="it-IT" sz="42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8179592" y="2817821"/>
            <a:ext cx="3690938" cy="3354765"/>
          </a:xfrm>
          <a:prstGeom prst="rect">
            <a:avLst/>
          </a:prstGeom>
          <a:solidFill>
            <a:srgbClr val="FF99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solidFill>
                  <a:srgbClr val="7030A0"/>
                </a:solidFill>
              </a:rPr>
              <a:t>3.</a:t>
            </a:r>
            <a:r>
              <a:rPr lang="it-IT" sz="4200" b="1" dirty="0" smtClean="0"/>
              <a:t> </a:t>
            </a:r>
          </a:p>
          <a:p>
            <a:pPr algn="ctr"/>
            <a:r>
              <a:rPr lang="it-IT" sz="4200" b="1" dirty="0" smtClean="0"/>
              <a:t>Vai avanti e</a:t>
            </a:r>
          </a:p>
          <a:p>
            <a:pPr algn="ctr"/>
            <a:r>
              <a:rPr lang="it-IT" sz="4200" b="1" dirty="0" smtClean="0"/>
              <a:t>spiegati meglio nella</a:t>
            </a:r>
          </a:p>
          <a:p>
            <a:pPr algn="ctr"/>
            <a:r>
              <a:rPr lang="it-IT" sz="4200" b="1" dirty="0" smtClean="0"/>
              <a:t>frase successiva</a:t>
            </a:r>
            <a:endParaRPr lang="it-IT" sz="4200" b="1" dirty="0"/>
          </a:p>
        </p:txBody>
      </p:sp>
    </p:spTree>
    <p:extLst>
      <p:ext uri="{BB962C8B-B14F-4D97-AF65-F5344CB8AC3E}">
        <p14:creationId xmlns:p14="http://schemas.microsoft.com/office/powerpoint/2010/main" val="15009289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83000">
              <a:srgbClr val="CCFF99"/>
            </a:gs>
            <a:gs pos="47808">
              <a:srgbClr val="FFFF99"/>
            </a:gs>
            <a:gs pos="59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52539" y="1648771"/>
            <a:ext cx="3235570" cy="2862322"/>
          </a:xfrm>
          <a:prstGeom prst="rect">
            <a:avLst/>
          </a:prstGeom>
          <a:solidFill>
            <a:srgbClr val="FF3300"/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it-IT" sz="4000" b="1" dirty="0" smtClean="0">
                <a:solidFill>
                  <a:srgbClr val="FFFFFF"/>
                </a:solidFill>
              </a:rPr>
              <a:t>   </a:t>
            </a:r>
            <a:r>
              <a:rPr lang="it-IT" sz="4400" b="1" dirty="0" smtClean="0">
                <a:solidFill>
                  <a:srgbClr val="002060"/>
                </a:solidFill>
              </a:rPr>
              <a:t>SEDERSI</a:t>
            </a:r>
          </a:p>
          <a:p>
            <a:r>
              <a:rPr lang="it-IT" sz="4400" b="1" dirty="0" smtClean="0">
                <a:solidFill>
                  <a:srgbClr val="002060"/>
                </a:solidFill>
              </a:rPr>
              <a:t>INTORNO A</a:t>
            </a:r>
          </a:p>
          <a:p>
            <a:r>
              <a:rPr lang="it-IT" sz="4400" b="1" dirty="0" smtClean="0">
                <a:solidFill>
                  <a:srgbClr val="002060"/>
                </a:solidFill>
              </a:rPr>
              <a:t>UN TAVOLO</a:t>
            </a:r>
          </a:p>
          <a:p>
            <a:pPr algn="ctr"/>
            <a:endParaRPr lang="it-IT" sz="4800" b="1" i="1" dirty="0">
              <a:solidFill>
                <a:schemeClr val="bg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316143" y="1768261"/>
            <a:ext cx="3488454" cy="4339650"/>
          </a:xfrm>
          <a:prstGeom prst="rect">
            <a:avLst/>
          </a:prstGeom>
          <a:solidFill>
            <a:srgbClr val="66FF33"/>
          </a:solidFill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chemeClr val="bg1"/>
                </a:solidFill>
              </a:rPr>
              <a:t>2.</a:t>
            </a:r>
            <a:r>
              <a:rPr lang="it-IT" sz="4000" dirty="0" smtClean="0">
                <a:solidFill>
                  <a:srgbClr val="002060"/>
                </a:solidFill>
              </a:rPr>
              <a:t> </a:t>
            </a:r>
            <a:r>
              <a:rPr lang="it-IT" sz="4000" b="1" dirty="0" smtClean="0">
                <a:solidFill>
                  <a:srgbClr val="002060"/>
                </a:solidFill>
              </a:rPr>
              <a:t>DISCORSO</a:t>
            </a:r>
          </a:p>
          <a:p>
            <a:r>
              <a:rPr lang="it-IT" sz="4000" b="1" dirty="0" smtClean="0">
                <a:solidFill>
                  <a:srgbClr val="002060"/>
                </a:solidFill>
              </a:rPr>
              <a:t>CONVINCENTE:</a:t>
            </a:r>
          </a:p>
          <a:p>
            <a:endParaRPr lang="it-IT" sz="4000" b="1" dirty="0">
              <a:solidFill>
                <a:srgbClr val="002060"/>
              </a:solidFill>
            </a:endParaRPr>
          </a:p>
          <a:p>
            <a:r>
              <a:rPr lang="it-IT" sz="4000" b="1" dirty="0" smtClean="0">
                <a:solidFill>
                  <a:srgbClr val="002060"/>
                </a:solidFill>
              </a:rPr>
              <a:t>I </a:t>
            </a:r>
            <a:r>
              <a:rPr lang="it-IT" sz="4000" b="1" dirty="0" smtClean="0">
                <a:solidFill>
                  <a:schemeClr val="bg1"/>
                </a:solidFill>
              </a:rPr>
              <a:t>6</a:t>
            </a:r>
            <a:r>
              <a:rPr lang="it-IT" sz="4000" b="1" dirty="0" smtClean="0">
                <a:solidFill>
                  <a:srgbClr val="002060"/>
                </a:solidFill>
              </a:rPr>
              <a:t> PRINCIPI DELLA </a:t>
            </a:r>
          </a:p>
          <a:p>
            <a:r>
              <a:rPr lang="it-IT" sz="4000" b="1" dirty="0" smtClean="0">
                <a:solidFill>
                  <a:srgbClr val="002060"/>
                </a:solidFill>
              </a:rPr>
              <a:t>PERSUASIONE</a:t>
            </a:r>
          </a:p>
          <a:p>
            <a:pPr algn="ctr"/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8332631" y="2618267"/>
            <a:ext cx="3457481" cy="3785652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rgbClr val="FF3399"/>
                </a:solidFill>
              </a:rPr>
              <a:t>3.</a:t>
            </a:r>
            <a:r>
              <a:rPr lang="it-IT" sz="4000" b="1" dirty="0" smtClean="0">
                <a:solidFill>
                  <a:srgbClr val="FF0000"/>
                </a:solidFill>
              </a:rPr>
              <a:t> </a:t>
            </a:r>
            <a:r>
              <a:rPr lang="it-IT" sz="4000" b="1" dirty="0" smtClean="0">
                <a:solidFill>
                  <a:srgbClr val="002060"/>
                </a:solidFill>
              </a:rPr>
              <a:t>GLI INTERCALARI</a:t>
            </a:r>
          </a:p>
          <a:p>
            <a:r>
              <a:rPr lang="it-IT" sz="4000" b="1" dirty="0" smtClean="0">
                <a:solidFill>
                  <a:srgbClr val="002060"/>
                </a:solidFill>
              </a:rPr>
              <a:t>NEL DISCORSO:</a:t>
            </a:r>
          </a:p>
          <a:p>
            <a:endParaRPr lang="it-IT" sz="4000" b="1" dirty="0" smtClean="0">
              <a:solidFill>
                <a:srgbClr val="002060"/>
              </a:solidFill>
            </a:endParaRPr>
          </a:p>
          <a:p>
            <a:pPr algn="ctr"/>
            <a:r>
              <a:rPr lang="it-IT" sz="4000" b="1" dirty="0" smtClean="0">
                <a:solidFill>
                  <a:srgbClr val="D60093"/>
                </a:solidFill>
              </a:rPr>
              <a:t>COME</a:t>
            </a:r>
          </a:p>
          <a:p>
            <a:pPr algn="ctr"/>
            <a:r>
              <a:rPr lang="it-IT" sz="4000" b="1" dirty="0" smtClean="0">
                <a:solidFill>
                  <a:srgbClr val="D60093"/>
                </a:solidFill>
              </a:rPr>
              <a:t>GESTIRLI</a:t>
            </a:r>
            <a:endParaRPr lang="it-IT" sz="4000" dirty="0" smtClean="0"/>
          </a:p>
        </p:txBody>
      </p: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838200" y="210380"/>
            <a:ext cx="10515600" cy="816561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it-IT" b="1" dirty="0">
                <a:solidFill>
                  <a:srgbClr val="C0000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RIEPILOGO</a:t>
            </a:r>
          </a:p>
        </p:txBody>
      </p:sp>
    </p:spTree>
    <p:extLst>
      <p:ext uri="{BB962C8B-B14F-4D97-AF65-F5344CB8AC3E}">
        <p14:creationId xmlns:p14="http://schemas.microsoft.com/office/powerpoint/2010/main" val="949993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700089" y="1179674"/>
            <a:ext cx="4743449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003399"/>
                </a:solidFill>
              </a:rPr>
              <a:t>ESERCIZIO PER CASA</a:t>
            </a:r>
            <a:endParaRPr lang="it-IT" sz="4000" b="1" dirty="0">
              <a:solidFill>
                <a:srgbClr val="003399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700089" y="3202614"/>
            <a:ext cx="8057545" cy="2123658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it-IT" sz="4400" b="1" dirty="0" smtClean="0">
                <a:solidFill>
                  <a:srgbClr val="002060"/>
                </a:solidFill>
              </a:rPr>
              <a:t>Usa i </a:t>
            </a:r>
            <a:r>
              <a:rPr lang="it-IT" sz="4400" b="1" dirty="0" smtClean="0">
                <a:solidFill>
                  <a:srgbClr val="FF0000"/>
                </a:solidFill>
              </a:rPr>
              <a:t>6 principi della persuasione</a:t>
            </a:r>
            <a:r>
              <a:rPr lang="it-IT" sz="4400" b="1" dirty="0" smtClean="0">
                <a:solidFill>
                  <a:srgbClr val="002060"/>
                </a:solidFill>
              </a:rPr>
              <a:t>,</a:t>
            </a:r>
          </a:p>
          <a:p>
            <a:r>
              <a:rPr lang="it-IT" sz="4400" b="1" dirty="0" smtClean="0">
                <a:solidFill>
                  <a:srgbClr val="002060"/>
                </a:solidFill>
              </a:rPr>
              <a:t>uno per volta,</a:t>
            </a:r>
          </a:p>
          <a:p>
            <a:r>
              <a:rPr lang="it-IT" sz="4400" b="1" dirty="0" smtClean="0">
                <a:solidFill>
                  <a:srgbClr val="002060"/>
                </a:solidFill>
              </a:rPr>
              <a:t>solo per l’inizio di un tuo discorso</a:t>
            </a:r>
            <a:endParaRPr lang="it-IT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674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471489" y="342901"/>
            <a:ext cx="790098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b="1" dirty="0" smtClean="0">
                <a:solidFill>
                  <a:srgbClr val="002060"/>
                </a:solidFill>
              </a:rPr>
              <a:t>Ogni «verità» </a:t>
            </a:r>
          </a:p>
          <a:p>
            <a:r>
              <a:rPr lang="it-IT" sz="4800" b="1" dirty="0" smtClean="0">
                <a:solidFill>
                  <a:srgbClr val="002060"/>
                </a:solidFill>
              </a:rPr>
              <a:t>per essere creduta </a:t>
            </a:r>
          </a:p>
          <a:p>
            <a:r>
              <a:rPr lang="it-IT" sz="4800" b="1" dirty="0" smtClean="0">
                <a:solidFill>
                  <a:srgbClr val="002060"/>
                </a:solidFill>
              </a:rPr>
              <a:t>necessita </a:t>
            </a:r>
          </a:p>
          <a:p>
            <a:r>
              <a:rPr lang="it-IT" sz="4800" b="1" dirty="0" smtClean="0">
                <a:solidFill>
                  <a:srgbClr val="002060"/>
                </a:solidFill>
              </a:rPr>
              <a:t>di essere trasmessa </a:t>
            </a:r>
          </a:p>
          <a:p>
            <a:r>
              <a:rPr lang="it-IT" sz="4800" b="1" dirty="0" smtClean="0">
                <a:solidFill>
                  <a:srgbClr val="002060"/>
                </a:solidFill>
              </a:rPr>
              <a:t>in maniera persuasiva   </a:t>
            </a:r>
          </a:p>
          <a:p>
            <a:endParaRPr lang="it-IT" sz="4400" b="1" dirty="0"/>
          </a:p>
          <a:p>
            <a:pPr algn="r"/>
            <a:r>
              <a:rPr lang="it-IT" sz="4000" b="1" dirty="0" smtClean="0">
                <a:solidFill>
                  <a:schemeClr val="bg1"/>
                </a:solidFill>
              </a:rPr>
              <a:t>(Giorgio </a:t>
            </a:r>
            <a:r>
              <a:rPr lang="it-IT" sz="4000" b="1" dirty="0" err="1" smtClean="0">
                <a:solidFill>
                  <a:schemeClr val="bg1"/>
                </a:solidFill>
              </a:rPr>
              <a:t>Nardone</a:t>
            </a:r>
            <a:r>
              <a:rPr lang="it-IT" sz="4000" b="1" dirty="0" smtClean="0">
                <a:solidFill>
                  <a:schemeClr val="bg1"/>
                </a:solidFill>
              </a:rPr>
              <a:t>)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933004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83000">
              <a:srgbClr val="CCFF99"/>
            </a:gs>
            <a:gs pos="47808">
              <a:srgbClr val="FFFF99"/>
            </a:gs>
            <a:gs pos="59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52539" y="1591621"/>
            <a:ext cx="3235570" cy="3539430"/>
          </a:xfrm>
          <a:prstGeom prst="rect">
            <a:avLst/>
          </a:prstGeom>
          <a:solidFill>
            <a:srgbClr val="FF3300"/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it-IT" sz="4000" b="1" dirty="0" smtClean="0">
                <a:solidFill>
                  <a:srgbClr val="FFFFFF"/>
                </a:solidFill>
              </a:rPr>
              <a:t> </a:t>
            </a:r>
            <a:r>
              <a:rPr lang="it-IT" sz="4400" b="1" dirty="0" smtClean="0">
                <a:solidFill>
                  <a:srgbClr val="002060"/>
                </a:solidFill>
              </a:rPr>
              <a:t>SEDERSI:</a:t>
            </a:r>
          </a:p>
          <a:p>
            <a:endParaRPr lang="it-IT" sz="4400" b="1" dirty="0" smtClean="0">
              <a:solidFill>
                <a:srgbClr val="002060"/>
              </a:solidFill>
            </a:endParaRPr>
          </a:p>
          <a:p>
            <a:pPr algn="ctr"/>
            <a:r>
              <a:rPr lang="it-IT" sz="4400" b="1" dirty="0" smtClean="0">
                <a:solidFill>
                  <a:srgbClr val="002060"/>
                </a:solidFill>
              </a:rPr>
              <a:t>INTORNO A</a:t>
            </a:r>
          </a:p>
          <a:p>
            <a:pPr algn="ctr"/>
            <a:r>
              <a:rPr lang="it-IT" sz="4400" b="1" dirty="0" smtClean="0">
                <a:solidFill>
                  <a:srgbClr val="002060"/>
                </a:solidFill>
              </a:rPr>
              <a:t>UN TAVOLO</a:t>
            </a:r>
          </a:p>
          <a:p>
            <a:pPr algn="ctr"/>
            <a:endParaRPr lang="it-IT" sz="4800" b="1" i="1" dirty="0">
              <a:solidFill>
                <a:schemeClr val="bg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316143" y="1868274"/>
            <a:ext cx="3488454" cy="4401205"/>
          </a:xfrm>
          <a:prstGeom prst="rect">
            <a:avLst/>
          </a:prstGeom>
          <a:solidFill>
            <a:srgbClr val="66FF33"/>
          </a:solidFill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chemeClr val="bg1"/>
                </a:solidFill>
              </a:rPr>
              <a:t>2.</a:t>
            </a:r>
            <a:r>
              <a:rPr lang="it-IT" sz="4000" dirty="0" smtClean="0">
                <a:solidFill>
                  <a:srgbClr val="002060"/>
                </a:solidFill>
              </a:rPr>
              <a:t> </a:t>
            </a:r>
            <a:r>
              <a:rPr lang="it-IT" sz="4000" b="1" dirty="0" smtClean="0">
                <a:solidFill>
                  <a:srgbClr val="002060"/>
                </a:solidFill>
              </a:rPr>
              <a:t>DISCORSO</a:t>
            </a:r>
          </a:p>
          <a:p>
            <a:r>
              <a:rPr lang="it-IT" sz="4000" b="1" dirty="0" smtClean="0">
                <a:solidFill>
                  <a:srgbClr val="002060"/>
                </a:solidFill>
              </a:rPr>
              <a:t>CONVINCENTE:</a:t>
            </a:r>
          </a:p>
          <a:p>
            <a:endParaRPr lang="it-IT" sz="4000" b="1" dirty="0">
              <a:solidFill>
                <a:srgbClr val="002060"/>
              </a:solidFill>
            </a:endParaRPr>
          </a:p>
          <a:p>
            <a:pPr algn="ctr"/>
            <a:r>
              <a:rPr lang="it-IT" sz="4000" b="1" dirty="0" smtClean="0">
                <a:solidFill>
                  <a:srgbClr val="FF0000"/>
                </a:solidFill>
              </a:rPr>
              <a:t>I </a:t>
            </a:r>
            <a:r>
              <a:rPr lang="it-IT" sz="4400" b="1" dirty="0" smtClean="0">
                <a:solidFill>
                  <a:srgbClr val="002060"/>
                </a:solidFill>
              </a:rPr>
              <a:t>6</a:t>
            </a:r>
            <a:r>
              <a:rPr lang="it-IT" sz="4000" b="1" dirty="0" smtClean="0">
                <a:solidFill>
                  <a:srgbClr val="FF0000"/>
                </a:solidFill>
              </a:rPr>
              <a:t> PRINCIPI DELLA </a:t>
            </a:r>
          </a:p>
          <a:p>
            <a:pPr algn="ctr"/>
            <a:r>
              <a:rPr lang="it-IT" sz="4000" b="1" dirty="0" smtClean="0">
                <a:solidFill>
                  <a:srgbClr val="FF0000"/>
                </a:solidFill>
              </a:rPr>
              <a:t>PERSUASIONE</a:t>
            </a:r>
          </a:p>
          <a:p>
            <a:pPr algn="ctr"/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8332631" y="2632555"/>
            <a:ext cx="3457481" cy="3785652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rgbClr val="FF3399"/>
                </a:solidFill>
              </a:rPr>
              <a:t>3.</a:t>
            </a:r>
            <a:r>
              <a:rPr lang="it-IT" sz="4000" b="1" dirty="0" smtClean="0">
                <a:solidFill>
                  <a:srgbClr val="FF0000"/>
                </a:solidFill>
              </a:rPr>
              <a:t> </a:t>
            </a:r>
            <a:r>
              <a:rPr lang="it-IT" sz="4000" b="1" dirty="0" smtClean="0">
                <a:solidFill>
                  <a:srgbClr val="002060"/>
                </a:solidFill>
              </a:rPr>
              <a:t>GLI INTERCALARI</a:t>
            </a:r>
          </a:p>
          <a:p>
            <a:r>
              <a:rPr lang="it-IT" sz="4000" b="1" dirty="0" smtClean="0">
                <a:solidFill>
                  <a:srgbClr val="002060"/>
                </a:solidFill>
              </a:rPr>
              <a:t>NEL DISCORSO:</a:t>
            </a:r>
          </a:p>
          <a:p>
            <a:endParaRPr lang="it-IT" sz="4000" b="1" dirty="0" smtClean="0">
              <a:solidFill>
                <a:srgbClr val="002060"/>
              </a:solidFill>
            </a:endParaRPr>
          </a:p>
          <a:p>
            <a:pPr algn="ctr"/>
            <a:r>
              <a:rPr lang="it-IT" sz="4000" b="1" dirty="0" smtClean="0">
                <a:solidFill>
                  <a:srgbClr val="D60093"/>
                </a:solidFill>
              </a:rPr>
              <a:t>COME</a:t>
            </a:r>
          </a:p>
          <a:p>
            <a:pPr algn="ctr"/>
            <a:r>
              <a:rPr lang="it-IT" sz="4000" b="1" dirty="0" smtClean="0">
                <a:solidFill>
                  <a:srgbClr val="D60093"/>
                </a:solidFill>
              </a:rPr>
              <a:t>GESTIRLI</a:t>
            </a:r>
            <a:endParaRPr lang="it-IT" sz="4000" dirty="0" smtClean="0"/>
          </a:p>
        </p:txBody>
      </p: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802570" y="167517"/>
            <a:ext cx="10515600" cy="816561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it-IT" b="1" dirty="0" smtClean="0">
                <a:solidFill>
                  <a:srgbClr val="C0000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DI COSA PARLEREMO OGGI?</a:t>
            </a:r>
            <a:endParaRPr lang="it-IT" b="1" dirty="0">
              <a:solidFill>
                <a:srgbClr val="C00000"/>
              </a:solidFill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6747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000">
              <a:schemeClr val="accent1">
                <a:lumMod val="5000"/>
                <a:lumOff val="95000"/>
              </a:schemeClr>
            </a:gs>
            <a:gs pos="47808">
              <a:srgbClr val="FFFF99"/>
            </a:gs>
            <a:gs pos="68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6216471" y="882910"/>
            <a:ext cx="581501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000" b="1" dirty="0" smtClean="0"/>
              <a:t>Il posto in cui ci sediamo può essere usato </a:t>
            </a:r>
            <a:r>
              <a:rPr lang="it-IT" sz="4000" b="1" i="1" dirty="0" smtClean="0">
                <a:solidFill>
                  <a:srgbClr val="FF0000"/>
                </a:solidFill>
              </a:rPr>
              <a:t>per indurre gli altri a collaborare</a:t>
            </a:r>
          </a:p>
          <a:p>
            <a:endParaRPr lang="it-IT" sz="4000" b="1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000" b="1" dirty="0" smtClean="0"/>
              <a:t>per dedurre </a:t>
            </a:r>
            <a:r>
              <a:rPr lang="it-IT" sz="4000" b="1" i="1" dirty="0" smtClean="0">
                <a:solidFill>
                  <a:srgbClr val="FF0000"/>
                </a:solidFill>
              </a:rPr>
              <a:t>l’atteggiamento dell’interlocutore nei nostri confronti</a:t>
            </a:r>
            <a:endParaRPr lang="it-IT" sz="4000" b="1" i="1" dirty="0">
              <a:solidFill>
                <a:srgbClr val="FF0000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832833" y="221898"/>
            <a:ext cx="50536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rgbClr val="002060"/>
                </a:solidFill>
              </a:rPr>
              <a:t>1.</a:t>
            </a:r>
            <a:r>
              <a:rPr lang="it-IT" sz="4000" b="1" dirty="0" smtClean="0">
                <a:solidFill>
                  <a:srgbClr val="FF0000"/>
                </a:solidFill>
              </a:rPr>
              <a:t> IL POSTO INTORNO AL TAVOLO</a:t>
            </a:r>
            <a:endParaRPr lang="it-IT" sz="4000" b="1" dirty="0">
              <a:solidFill>
                <a:srgbClr val="FF0000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5" t="473" r="6489" b="6132"/>
          <a:stretch/>
        </p:blipFill>
        <p:spPr>
          <a:xfrm>
            <a:off x="73927" y="1659637"/>
            <a:ext cx="6142544" cy="37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075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573817" y="2329365"/>
            <a:ext cx="5243512" cy="2543175"/>
          </a:xfrm>
          <a:prstGeom prst="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orda 4"/>
          <p:cNvSpPr/>
          <p:nvPr/>
        </p:nvSpPr>
        <p:spPr>
          <a:xfrm rot="5400000">
            <a:off x="3431107" y="1654537"/>
            <a:ext cx="857250" cy="720000"/>
          </a:xfrm>
          <a:prstGeom prst="chord">
            <a:avLst>
              <a:gd name="adj1" fmla="val 2700000"/>
              <a:gd name="adj2" fmla="val 1878314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orda 5"/>
          <p:cNvSpPr/>
          <p:nvPr/>
        </p:nvSpPr>
        <p:spPr>
          <a:xfrm rot="5400000">
            <a:off x="8046675" y="1669330"/>
            <a:ext cx="857250" cy="720000"/>
          </a:xfrm>
          <a:prstGeom prst="chord">
            <a:avLst>
              <a:gd name="adj1" fmla="val 2700000"/>
              <a:gd name="adj2" fmla="val 187831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b="1" dirty="0"/>
          </a:p>
        </p:txBody>
      </p:sp>
      <p:sp>
        <p:nvSpPr>
          <p:cNvPr id="7" name="Corda 6"/>
          <p:cNvSpPr/>
          <p:nvPr/>
        </p:nvSpPr>
        <p:spPr>
          <a:xfrm>
            <a:off x="2800205" y="3104822"/>
            <a:ext cx="944303" cy="796420"/>
          </a:xfrm>
          <a:prstGeom prst="chord">
            <a:avLst>
              <a:gd name="adj1" fmla="val 2700000"/>
              <a:gd name="adj2" fmla="val 187479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orda 9"/>
          <p:cNvSpPr/>
          <p:nvPr/>
        </p:nvSpPr>
        <p:spPr>
          <a:xfrm rot="16200000">
            <a:off x="8086726" y="4782995"/>
            <a:ext cx="857250" cy="720000"/>
          </a:xfrm>
          <a:prstGeom prst="chord">
            <a:avLst>
              <a:gd name="adj1" fmla="val 2700000"/>
              <a:gd name="adj2" fmla="val 187831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orda 11"/>
          <p:cNvSpPr/>
          <p:nvPr/>
        </p:nvSpPr>
        <p:spPr>
          <a:xfrm rot="16200000">
            <a:off x="3456101" y="4779423"/>
            <a:ext cx="839389" cy="719999"/>
          </a:xfrm>
          <a:prstGeom prst="chord">
            <a:avLst>
              <a:gd name="adj1" fmla="val 2700000"/>
              <a:gd name="adj2" fmla="val 187831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3658301" y="1701731"/>
            <a:ext cx="402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A</a:t>
            </a:r>
            <a:endParaRPr lang="it-IT" sz="3200" b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8138024" y="1701729"/>
            <a:ext cx="697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B2</a:t>
            </a:r>
            <a:endParaRPr lang="it-IT" sz="3200" b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3541333" y="4885819"/>
            <a:ext cx="7171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B3</a:t>
            </a:r>
            <a:endParaRPr lang="it-IT" sz="3200" b="1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8190619" y="4974342"/>
            <a:ext cx="697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B4</a:t>
            </a:r>
            <a:endParaRPr lang="it-IT" sz="3200" b="1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2960102" y="3290620"/>
            <a:ext cx="642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/>
              <a:t>B1</a:t>
            </a:r>
            <a:endParaRPr lang="it-IT" sz="2800" b="1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161033" y="1550014"/>
            <a:ext cx="304417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FF0000"/>
                </a:solidFill>
              </a:rPr>
              <a:t>Posizione d’angolo</a:t>
            </a:r>
          </a:p>
          <a:p>
            <a:r>
              <a:rPr lang="it-IT" sz="2800" b="1" i="1" dirty="0" smtClean="0"/>
              <a:t>conversazione</a:t>
            </a:r>
          </a:p>
          <a:p>
            <a:r>
              <a:rPr lang="it-IT" sz="2800" b="1" i="1" dirty="0" smtClean="0"/>
              <a:t>amichevole,</a:t>
            </a:r>
          </a:p>
          <a:p>
            <a:r>
              <a:rPr lang="it-IT" sz="2800" b="1" i="1" dirty="0" smtClean="0"/>
              <a:t>informale</a:t>
            </a:r>
            <a:endParaRPr lang="it-IT" sz="2800" b="1" i="1" dirty="0"/>
          </a:p>
        </p:txBody>
      </p:sp>
      <p:cxnSp>
        <p:nvCxnSpPr>
          <p:cNvPr id="25" name="Connettore 2 24"/>
          <p:cNvCxnSpPr/>
          <p:nvPr/>
        </p:nvCxnSpPr>
        <p:spPr>
          <a:xfrm flipH="1">
            <a:off x="2432056" y="2523160"/>
            <a:ext cx="437617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ttangolo 25"/>
          <p:cNvSpPr/>
          <p:nvPr/>
        </p:nvSpPr>
        <p:spPr>
          <a:xfrm>
            <a:off x="9501442" y="1532296"/>
            <a:ext cx="236236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</a:rPr>
              <a:t>Posizione </a:t>
            </a:r>
            <a:r>
              <a:rPr lang="it-IT" sz="2800" b="1" dirty="0" smtClean="0">
                <a:solidFill>
                  <a:srgbClr val="FF0000"/>
                </a:solidFill>
              </a:rPr>
              <a:t>di</a:t>
            </a:r>
            <a:endParaRPr lang="it-IT" sz="2800" b="1" dirty="0">
              <a:solidFill>
                <a:srgbClr val="FF0000"/>
              </a:solidFill>
            </a:endParaRPr>
          </a:p>
          <a:p>
            <a:r>
              <a:rPr lang="it-IT" sz="2800" b="1" dirty="0" smtClean="0">
                <a:solidFill>
                  <a:srgbClr val="FF0000"/>
                </a:solidFill>
              </a:rPr>
              <a:t>collaborazione </a:t>
            </a:r>
            <a:r>
              <a:rPr lang="it-IT" sz="2800" b="1" i="1" dirty="0" smtClean="0"/>
              <a:t>e rapporto paritario</a:t>
            </a:r>
            <a:endParaRPr lang="it-IT" sz="2800" b="1" i="1" dirty="0"/>
          </a:p>
        </p:txBody>
      </p:sp>
      <p:cxnSp>
        <p:nvCxnSpPr>
          <p:cNvPr id="28" name="Connettore 2 27"/>
          <p:cNvCxnSpPr/>
          <p:nvPr/>
        </p:nvCxnSpPr>
        <p:spPr>
          <a:xfrm flipV="1">
            <a:off x="8887895" y="2014537"/>
            <a:ext cx="560952" cy="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/>
          <p:nvPr/>
        </p:nvCxnSpPr>
        <p:spPr>
          <a:xfrm flipH="1">
            <a:off x="2432056" y="5139422"/>
            <a:ext cx="106767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ttangolo 31"/>
          <p:cNvSpPr/>
          <p:nvPr/>
        </p:nvSpPr>
        <p:spPr>
          <a:xfrm>
            <a:off x="249847" y="4600322"/>
            <a:ext cx="284428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 smtClean="0">
                <a:solidFill>
                  <a:srgbClr val="FF0000"/>
                </a:solidFill>
              </a:rPr>
              <a:t>Posizione</a:t>
            </a:r>
          </a:p>
          <a:p>
            <a:r>
              <a:rPr lang="it-IT" sz="2800" b="1" dirty="0" smtClean="0">
                <a:solidFill>
                  <a:srgbClr val="FF0000"/>
                </a:solidFill>
              </a:rPr>
              <a:t>competitiva/</a:t>
            </a:r>
          </a:p>
          <a:p>
            <a:r>
              <a:rPr lang="it-IT" sz="2800" b="1" dirty="0" smtClean="0">
                <a:solidFill>
                  <a:srgbClr val="FF0000"/>
                </a:solidFill>
              </a:rPr>
              <a:t>difensiva</a:t>
            </a:r>
          </a:p>
          <a:p>
            <a:r>
              <a:rPr lang="it-IT" sz="2800" b="1" i="1" dirty="0" smtClean="0"/>
              <a:t>mette le distanze</a:t>
            </a:r>
            <a:endParaRPr lang="it-IT" sz="2800" b="1" i="1" dirty="0"/>
          </a:p>
        </p:txBody>
      </p:sp>
      <p:sp>
        <p:nvSpPr>
          <p:cNvPr id="35" name="Rettangolo 34"/>
          <p:cNvSpPr/>
          <p:nvPr/>
        </p:nvSpPr>
        <p:spPr>
          <a:xfrm>
            <a:off x="9501442" y="4562653"/>
            <a:ext cx="239681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</a:rPr>
              <a:t>Posizione </a:t>
            </a:r>
            <a:endParaRPr lang="it-IT" sz="2800" b="1" dirty="0" smtClean="0">
              <a:solidFill>
                <a:srgbClr val="FF0000"/>
              </a:solidFill>
            </a:endParaRPr>
          </a:p>
          <a:p>
            <a:r>
              <a:rPr lang="it-IT" sz="2800" b="1" dirty="0" smtClean="0">
                <a:solidFill>
                  <a:srgbClr val="FF0000"/>
                </a:solidFill>
              </a:rPr>
              <a:t>indipendente</a:t>
            </a:r>
            <a:endParaRPr lang="it-IT" sz="2800" b="1" dirty="0">
              <a:solidFill>
                <a:srgbClr val="FF0000"/>
              </a:solidFill>
            </a:endParaRPr>
          </a:p>
          <a:p>
            <a:r>
              <a:rPr lang="it-IT" sz="2800" b="1" i="1" dirty="0" smtClean="0"/>
              <a:t>stare per conto proprio</a:t>
            </a:r>
            <a:endParaRPr lang="it-IT" sz="2800" b="1" i="1" dirty="0"/>
          </a:p>
        </p:txBody>
      </p:sp>
      <p:cxnSp>
        <p:nvCxnSpPr>
          <p:cNvPr id="49" name="Connettore 2 48"/>
          <p:cNvCxnSpPr/>
          <p:nvPr/>
        </p:nvCxnSpPr>
        <p:spPr>
          <a:xfrm flipV="1">
            <a:off x="3899926" y="2572002"/>
            <a:ext cx="0" cy="202832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2 51"/>
          <p:cNvCxnSpPr/>
          <p:nvPr/>
        </p:nvCxnSpPr>
        <p:spPr>
          <a:xfrm flipH="1" flipV="1">
            <a:off x="4176536" y="2572002"/>
            <a:ext cx="4310126" cy="202832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2 53"/>
          <p:cNvCxnSpPr/>
          <p:nvPr/>
        </p:nvCxnSpPr>
        <p:spPr>
          <a:xfrm>
            <a:off x="4400550" y="1900489"/>
            <a:ext cx="33147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Arco 55"/>
          <p:cNvSpPr/>
          <p:nvPr/>
        </p:nvSpPr>
        <p:spPr>
          <a:xfrm rot="5400000" flipH="1" flipV="1">
            <a:off x="2933732" y="2070142"/>
            <a:ext cx="1109277" cy="1254085"/>
          </a:xfrm>
          <a:prstGeom prst="arc">
            <a:avLst>
              <a:gd name="adj1" fmla="val 14051857"/>
              <a:gd name="adj2" fmla="val 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CasellaDiTesto 56"/>
          <p:cNvSpPr txBox="1"/>
          <p:nvPr/>
        </p:nvSpPr>
        <p:spPr>
          <a:xfrm>
            <a:off x="2114550" y="187506"/>
            <a:ext cx="78867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FF0000"/>
                </a:solidFill>
              </a:rPr>
              <a:t>ESEMPI DI POSIZIONI INTORNO AL TAVOLO</a:t>
            </a:r>
            <a:endParaRPr lang="it-IT" sz="3200" b="1" dirty="0">
              <a:solidFill>
                <a:srgbClr val="FF0000"/>
              </a:solidFill>
            </a:endParaRPr>
          </a:p>
        </p:txBody>
      </p:sp>
      <p:cxnSp>
        <p:nvCxnSpPr>
          <p:cNvPr id="59" name="Connettore 2 58"/>
          <p:cNvCxnSpPr/>
          <p:nvPr/>
        </p:nvCxnSpPr>
        <p:spPr>
          <a:xfrm flipV="1">
            <a:off x="8940490" y="5149052"/>
            <a:ext cx="560952" cy="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8085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547476" y="1077102"/>
            <a:ext cx="2524259" cy="2421228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Ovale 2"/>
          <p:cNvSpPr/>
          <p:nvPr/>
        </p:nvSpPr>
        <p:spPr>
          <a:xfrm>
            <a:off x="7946868" y="1077102"/>
            <a:ext cx="2700000" cy="26280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5525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orda 3"/>
          <p:cNvSpPr/>
          <p:nvPr/>
        </p:nvSpPr>
        <p:spPr>
          <a:xfrm rot="1443150">
            <a:off x="982760" y="1988130"/>
            <a:ext cx="748320" cy="677522"/>
          </a:xfrm>
          <a:prstGeom prst="chor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orda 4"/>
          <p:cNvSpPr/>
          <p:nvPr/>
        </p:nvSpPr>
        <p:spPr>
          <a:xfrm rot="12025090">
            <a:off x="3892385" y="1967096"/>
            <a:ext cx="730056" cy="670046"/>
          </a:xfrm>
          <a:prstGeom prst="chord">
            <a:avLst>
              <a:gd name="adj1" fmla="val 3069757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orda 6"/>
          <p:cNvSpPr/>
          <p:nvPr/>
        </p:nvSpPr>
        <p:spPr>
          <a:xfrm rot="6868424">
            <a:off x="2466502" y="554781"/>
            <a:ext cx="687127" cy="679467"/>
          </a:xfrm>
          <a:prstGeom prst="chord">
            <a:avLst>
              <a:gd name="adj1" fmla="val 2700000"/>
              <a:gd name="adj2" fmla="val 160050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orda 7"/>
          <p:cNvSpPr/>
          <p:nvPr/>
        </p:nvSpPr>
        <p:spPr>
          <a:xfrm rot="17591864">
            <a:off x="2495842" y="3371597"/>
            <a:ext cx="682538" cy="665115"/>
          </a:xfrm>
          <a:prstGeom prst="chor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0" name="Connettore 1 9"/>
          <p:cNvCxnSpPr/>
          <p:nvPr/>
        </p:nvCxnSpPr>
        <p:spPr>
          <a:xfrm>
            <a:off x="1649838" y="1126170"/>
            <a:ext cx="2421897" cy="235189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 flipV="1">
            <a:off x="1593841" y="1137229"/>
            <a:ext cx="2431527" cy="23297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/>
          <p:cNvSpPr txBox="1"/>
          <p:nvPr/>
        </p:nvSpPr>
        <p:spPr>
          <a:xfrm>
            <a:off x="681908" y="4558607"/>
            <a:ext cx="43576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/>
              <a:t>Tutti siedono sia nella posizione competitiva</a:t>
            </a:r>
          </a:p>
          <a:p>
            <a:r>
              <a:rPr lang="it-IT" sz="3600" b="1" dirty="0" smtClean="0"/>
              <a:t>sia in quella d’angolo</a:t>
            </a:r>
            <a:endParaRPr lang="it-IT" sz="3600" b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7544105" y="4165365"/>
            <a:ext cx="498633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/>
              <a:t>Crea un’atmosfera rilassata e informale; </a:t>
            </a:r>
          </a:p>
          <a:p>
            <a:r>
              <a:rPr lang="it-IT" sz="3600" b="1" dirty="0" smtClean="0"/>
              <a:t>si usa per convincere l’interlocutore</a:t>
            </a:r>
          </a:p>
          <a:p>
            <a:endParaRPr lang="it-IT" sz="3200" b="1" dirty="0"/>
          </a:p>
        </p:txBody>
      </p:sp>
      <p:sp>
        <p:nvSpPr>
          <p:cNvPr id="20" name="Corda 19"/>
          <p:cNvSpPr/>
          <p:nvPr/>
        </p:nvSpPr>
        <p:spPr>
          <a:xfrm rot="4243548">
            <a:off x="7811541" y="1123420"/>
            <a:ext cx="585787" cy="562141"/>
          </a:xfrm>
          <a:prstGeom prst="chor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orda 20"/>
          <p:cNvSpPr/>
          <p:nvPr/>
        </p:nvSpPr>
        <p:spPr>
          <a:xfrm rot="6619466">
            <a:off x="9013656" y="560458"/>
            <a:ext cx="529506" cy="563414"/>
          </a:xfrm>
          <a:prstGeom prst="chor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Corda 21"/>
          <p:cNvSpPr/>
          <p:nvPr/>
        </p:nvSpPr>
        <p:spPr>
          <a:xfrm rot="10202581">
            <a:off x="10081960" y="1091319"/>
            <a:ext cx="648584" cy="573361"/>
          </a:xfrm>
          <a:prstGeom prst="chord">
            <a:avLst>
              <a:gd name="adj1" fmla="val 2700000"/>
              <a:gd name="adj2" fmla="val 146976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Corda 22"/>
          <p:cNvSpPr/>
          <p:nvPr/>
        </p:nvSpPr>
        <p:spPr>
          <a:xfrm rot="1245612">
            <a:off x="7460960" y="2255491"/>
            <a:ext cx="559546" cy="500062"/>
          </a:xfrm>
          <a:prstGeom prst="chor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Corda 23"/>
          <p:cNvSpPr/>
          <p:nvPr/>
        </p:nvSpPr>
        <p:spPr>
          <a:xfrm rot="20070541">
            <a:off x="7985072" y="3279201"/>
            <a:ext cx="494711" cy="504916"/>
          </a:xfrm>
          <a:prstGeom prst="chor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Corda 24"/>
          <p:cNvSpPr/>
          <p:nvPr/>
        </p:nvSpPr>
        <p:spPr>
          <a:xfrm rot="12196010">
            <a:off x="10569131" y="2175788"/>
            <a:ext cx="526833" cy="512634"/>
          </a:xfrm>
          <a:prstGeom prst="chor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orda 25"/>
          <p:cNvSpPr/>
          <p:nvPr/>
        </p:nvSpPr>
        <p:spPr>
          <a:xfrm rot="17193212">
            <a:off x="9038796" y="3640868"/>
            <a:ext cx="572077" cy="546442"/>
          </a:xfrm>
          <a:prstGeom prst="chord">
            <a:avLst>
              <a:gd name="adj1" fmla="val 3356101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Corda 26"/>
          <p:cNvSpPr/>
          <p:nvPr/>
        </p:nvSpPr>
        <p:spPr>
          <a:xfrm rot="15196665">
            <a:off x="10204348" y="3207565"/>
            <a:ext cx="580883" cy="541005"/>
          </a:xfrm>
          <a:prstGeom prst="chor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9" name="Connettore 1 8"/>
          <p:cNvCxnSpPr/>
          <p:nvPr/>
        </p:nvCxnSpPr>
        <p:spPr>
          <a:xfrm>
            <a:off x="9296869" y="1077102"/>
            <a:ext cx="0" cy="2628000"/>
          </a:xfrm>
          <a:prstGeom prst="line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>
            <a:off x="7972626" y="2403980"/>
            <a:ext cx="2700000" cy="0"/>
          </a:xfrm>
          <a:prstGeom prst="line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5729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" t="8425" r="-444" b="19191"/>
          <a:stretch/>
        </p:blipFill>
        <p:spPr>
          <a:xfrm>
            <a:off x="3992761" y="935435"/>
            <a:ext cx="8065890" cy="2736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3386139" y="3857625"/>
            <a:ext cx="8672512" cy="2808000"/>
          </a:xfrm>
          <a:prstGeom prst="rect">
            <a:avLst/>
          </a:prstGeom>
          <a:solidFill>
            <a:srgbClr val="FF3399"/>
          </a:solidFill>
        </p:spPr>
        <p:txBody>
          <a:bodyPr wrap="square" rtlCol="0">
            <a:spAutoFit/>
          </a:bodyPr>
          <a:lstStyle/>
          <a:p>
            <a:pPr algn="ctr"/>
            <a:endParaRPr lang="it-IT" sz="3600" b="1" dirty="0" smtClean="0">
              <a:solidFill>
                <a:schemeClr val="bg1"/>
              </a:solidFill>
            </a:endParaRPr>
          </a:p>
          <a:p>
            <a:pPr algn="ctr"/>
            <a:r>
              <a:rPr lang="it-IT" sz="3600" b="1" dirty="0" smtClean="0">
                <a:solidFill>
                  <a:schemeClr val="bg1"/>
                </a:solidFill>
              </a:rPr>
              <a:t>"LA PERSUASIONE È L’ABILITÀ CHE ABBIAMO </a:t>
            </a:r>
          </a:p>
          <a:p>
            <a:pPr algn="ctr"/>
            <a:r>
              <a:rPr lang="it-IT" sz="3600" b="1" dirty="0" smtClean="0">
                <a:solidFill>
                  <a:schemeClr val="bg1"/>
                </a:solidFill>
              </a:rPr>
              <a:t>DI AVVICINARE QUALCUNO </a:t>
            </a:r>
          </a:p>
          <a:p>
            <a:pPr algn="ctr"/>
            <a:r>
              <a:rPr lang="it-IT" sz="3600" b="1" dirty="0" smtClean="0">
                <a:solidFill>
                  <a:schemeClr val="bg1"/>
                </a:solidFill>
              </a:rPr>
              <a:t>ALLA NOSTRA VISIONE DELLE COSE".</a:t>
            </a:r>
          </a:p>
          <a:p>
            <a:pPr algn="ctr"/>
            <a:r>
              <a:rPr lang="it-IT" sz="2400" b="1" dirty="0" smtClean="0">
                <a:solidFill>
                  <a:srgbClr val="00FF00"/>
                </a:solidFill>
              </a:rPr>
              <a:t>R. Cialdini</a:t>
            </a:r>
          </a:p>
          <a:p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571502" y="163860"/>
            <a:ext cx="1471612" cy="66941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300" b="1" dirty="0" smtClean="0">
                <a:solidFill>
                  <a:srgbClr val="002060"/>
                </a:solidFill>
                <a:latin typeface="Cooper Black" panose="0208090404030B020404" pitchFamily="18" charset="0"/>
              </a:rPr>
              <a:t>LA</a:t>
            </a:r>
          </a:p>
          <a:p>
            <a:pPr algn="ctr"/>
            <a:endParaRPr lang="it-IT" sz="3300" b="1" dirty="0" smtClean="0">
              <a:solidFill>
                <a:srgbClr val="002060"/>
              </a:solidFill>
              <a:latin typeface="Cooper Black" panose="0208090404030B020404" pitchFamily="18" charset="0"/>
            </a:endParaRPr>
          </a:p>
          <a:p>
            <a:pPr algn="ctr"/>
            <a:r>
              <a:rPr lang="it-IT" sz="3300" b="1" dirty="0" smtClean="0">
                <a:solidFill>
                  <a:srgbClr val="002060"/>
                </a:solidFill>
                <a:latin typeface="Cooper Black" panose="0208090404030B020404" pitchFamily="18" charset="0"/>
              </a:rPr>
              <a:t>P</a:t>
            </a:r>
          </a:p>
          <a:p>
            <a:pPr algn="ctr"/>
            <a:r>
              <a:rPr lang="it-IT" sz="3300" b="1" dirty="0" smtClean="0">
                <a:solidFill>
                  <a:srgbClr val="002060"/>
                </a:solidFill>
                <a:latin typeface="Cooper Black" panose="0208090404030B020404" pitchFamily="18" charset="0"/>
              </a:rPr>
              <a:t>E</a:t>
            </a:r>
          </a:p>
          <a:p>
            <a:pPr algn="ctr"/>
            <a:r>
              <a:rPr lang="it-IT" sz="3300" b="1" dirty="0" smtClean="0">
                <a:solidFill>
                  <a:srgbClr val="002060"/>
                </a:solidFill>
                <a:latin typeface="Cooper Black" panose="0208090404030B020404" pitchFamily="18" charset="0"/>
              </a:rPr>
              <a:t>R</a:t>
            </a:r>
          </a:p>
          <a:p>
            <a:pPr algn="ctr"/>
            <a:r>
              <a:rPr lang="it-IT" sz="3300" b="1" dirty="0" smtClean="0">
                <a:solidFill>
                  <a:srgbClr val="002060"/>
                </a:solidFill>
                <a:latin typeface="Cooper Black" panose="0208090404030B020404" pitchFamily="18" charset="0"/>
              </a:rPr>
              <a:t>S</a:t>
            </a:r>
          </a:p>
          <a:p>
            <a:pPr algn="ctr"/>
            <a:r>
              <a:rPr lang="it-IT" sz="3300" b="1" dirty="0" smtClean="0">
                <a:solidFill>
                  <a:srgbClr val="002060"/>
                </a:solidFill>
                <a:latin typeface="Cooper Black" panose="0208090404030B020404" pitchFamily="18" charset="0"/>
              </a:rPr>
              <a:t>U</a:t>
            </a:r>
          </a:p>
          <a:p>
            <a:pPr algn="ctr"/>
            <a:r>
              <a:rPr lang="it-IT" sz="3300" b="1" dirty="0" smtClean="0">
                <a:solidFill>
                  <a:srgbClr val="002060"/>
                </a:solidFill>
                <a:latin typeface="Cooper Black" panose="0208090404030B020404" pitchFamily="18" charset="0"/>
              </a:rPr>
              <a:t>A</a:t>
            </a:r>
          </a:p>
          <a:p>
            <a:pPr algn="ctr"/>
            <a:r>
              <a:rPr lang="it-IT" sz="3300" b="1" dirty="0" smtClean="0">
                <a:solidFill>
                  <a:srgbClr val="002060"/>
                </a:solidFill>
                <a:latin typeface="Cooper Black" panose="0208090404030B020404" pitchFamily="18" charset="0"/>
              </a:rPr>
              <a:t>S</a:t>
            </a:r>
          </a:p>
          <a:p>
            <a:pPr algn="ctr"/>
            <a:r>
              <a:rPr lang="it-IT" sz="3300" b="1" dirty="0" smtClean="0">
                <a:solidFill>
                  <a:srgbClr val="002060"/>
                </a:solidFill>
                <a:latin typeface="Cooper Black" panose="0208090404030B020404" pitchFamily="18" charset="0"/>
              </a:rPr>
              <a:t>I</a:t>
            </a:r>
          </a:p>
          <a:p>
            <a:pPr algn="ctr"/>
            <a:r>
              <a:rPr lang="it-IT" sz="3300" b="1" dirty="0" smtClean="0">
                <a:solidFill>
                  <a:srgbClr val="002060"/>
                </a:solidFill>
                <a:latin typeface="Cooper Black" panose="0208090404030B020404" pitchFamily="18" charset="0"/>
              </a:rPr>
              <a:t>O</a:t>
            </a:r>
          </a:p>
          <a:p>
            <a:pPr algn="ctr"/>
            <a:r>
              <a:rPr lang="it-IT" sz="3300" b="1" dirty="0" smtClean="0">
                <a:solidFill>
                  <a:srgbClr val="002060"/>
                </a:solidFill>
                <a:latin typeface="Cooper Black" panose="0208090404030B020404" pitchFamily="18" charset="0"/>
              </a:rPr>
              <a:t>N</a:t>
            </a:r>
          </a:p>
          <a:p>
            <a:pPr algn="ctr"/>
            <a:r>
              <a:rPr lang="it-IT" sz="3300" b="1" dirty="0">
                <a:solidFill>
                  <a:srgbClr val="002060"/>
                </a:solidFill>
                <a:latin typeface="Cooper Black" panose="0208090404030B020404" pitchFamily="18" charset="0"/>
              </a:rPr>
              <a:t>E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292894" y="20985"/>
            <a:ext cx="8358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 smtClean="0">
                <a:solidFill>
                  <a:srgbClr val="FF0066"/>
                </a:solidFill>
                <a:latin typeface="Cooper Black" panose="0208090404030B020404" pitchFamily="18" charset="0"/>
              </a:rPr>
              <a:t>2.</a:t>
            </a:r>
            <a:endParaRPr lang="it-IT" sz="4400" b="1" dirty="0">
              <a:solidFill>
                <a:srgbClr val="FF0066"/>
              </a:solidFill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6510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795476" y="2509242"/>
            <a:ext cx="4611006" cy="1323439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pPr algn="ctr"/>
            <a:r>
              <a:rPr lang="it-IT" sz="4000" b="1" dirty="0">
                <a:solidFill>
                  <a:srgbClr val="002060"/>
                </a:solidFill>
              </a:rPr>
              <a:t>I </a:t>
            </a:r>
            <a:r>
              <a:rPr lang="it-IT" sz="4000" b="1" dirty="0">
                <a:solidFill>
                  <a:srgbClr val="FF0066"/>
                </a:solidFill>
              </a:rPr>
              <a:t>6</a:t>
            </a:r>
            <a:r>
              <a:rPr lang="it-IT" sz="4000" b="1" dirty="0">
                <a:solidFill>
                  <a:srgbClr val="002060"/>
                </a:solidFill>
              </a:rPr>
              <a:t> PRINCIPI </a:t>
            </a:r>
            <a:endParaRPr lang="it-IT" sz="4000" b="1" dirty="0" smtClean="0">
              <a:solidFill>
                <a:srgbClr val="002060"/>
              </a:solidFill>
            </a:endParaRPr>
          </a:p>
          <a:p>
            <a:pPr algn="ctr"/>
            <a:r>
              <a:rPr lang="it-IT" sz="4000" b="1" dirty="0" smtClean="0">
                <a:solidFill>
                  <a:srgbClr val="002060"/>
                </a:solidFill>
              </a:rPr>
              <a:t>DELLA </a:t>
            </a:r>
            <a:r>
              <a:rPr lang="it-IT" sz="4000" b="1" dirty="0">
                <a:solidFill>
                  <a:srgbClr val="002060"/>
                </a:solidFill>
              </a:rPr>
              <a:t>PERSUASIONE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4772243" y="696438"/>
            <a:ext cx="2657475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CC0066"/>
                </a:solidFill>
              </a:rPr>
              <a:t>COERENZA</a:t>
            </a:r>
            <a:endParaRPr lang="it-IT" sz="3600" b="1" dirty="0">
              <a:solidFill>
                <a:srgbClr val="CC0066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130268" y="5162312"/>
            <a:ext cx="3941423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>RIPROVA SOCIALE</a:t>
            </a:r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728661" y="1878328"/>
            <a:ext cx="2371725" cy="646331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chemeClr val="bg1"/>
                </a:solidFill>
              </a:rPr>
              <a:t>AUTORITÀ</a:t>
            </a:r>
            <a:endParaRPr lang="it-IT" sz="3600" b="1" dirty="0">
              <a:solidFill>
                <a:schemeClr val="bg1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728662" y="4300538"/>
            <a:ext cx="2371725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chemeClr val="tx2">
                    <a:lumMod val="50000"/>
                  </a:schemeClr>
                </a:solidFill>
              </a:rPr>
              <a:t>SCARSITÀ</a:t>
            </a:r>
            <a:r>
              <a:rPr lang="it-IT" sz="3600" b="1" dirty="0" smtClean="0"/>
              <a:t> </a:t>
            </a:r>
            <a:endParaRPr lang="it-IT" sz="36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9101574" y="4300537"/>
            <a:ext cx="2857061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FF0066"/>
                </a:solidFill>
              </a:rPr>
              <a:t>RECIPROCITÀ</a:t>
            </a:r>
            <a:endParaRPr lang="it-IT" sz="3600" dirty="0">
              <a:solidFill>
                <a:srgbClr val="FF0066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9344242" y="1862911"/>
            <a:ext cx="2371726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FFFF00"/>
                </a:solidFill>
              </a:rPr>
              <a:t>SIMPATIA</a:t>
            </a:r>
            <a:endParaRPr lang="it-IT" sz="3600" b="1" dirty="0">
              <a:solidFill>
                <a:srgbClr val="FFFF00"/>
              </a:solidFill>
            </a:endParaRPr>
          </a:p>
        </p:txBody>
      </p:sp>
      <p:cxnSp>
        <p:nvCxnSpPr>
          <p:cNvPr id="13" name="Connettore 1 12"/>
          <p:cNvCxnSpPr/>
          <p:nvPr/>
        </p:nvCxnSpPr>
        <p:spPr>
          <a:xfrm flipV="1">
            <a:off x="8406482" y="2186076"/>
            <a:ext cx="808956" cy="32316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 flipH="1" flipV="1">
            <a:off x="3161053" y="2186076"/>
            <a:ext cx="634423" cy="33858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 flipH="1">
            <a:off x="3161054" y="3832681"/>
            <a:ext cx="634422" cy="46785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1 19"/>
          <p:cNvCxnSpPr/>
          <p:nvPr/>
        </p:nvCxnSpPr>
        <p:spPr>
          <a:xfrm>
            <a:off x="8406482" y="3832681"/>
            <a:ext cx="634422" cy="43088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1 22"/>
          <p:cNvCxnSpPr/>
          <p:nvPr/>
        </p:nvCxnSpPr>
        <p:spPr>
          <a:xfrm>
            <a:off x="6100979" y="1402813"/>
            <a:ext cx="0" cy="96026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1 24"/>
          <p:cNvCxnSpPr/>
          <p:nvPr/>
        </p:nvCxnSpPr>
        <p:spPr>
          <a:xfrm>
            <a:off x="6100979" y="3832681"/>
            <a:ext cx="0" cy="111418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7638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83000">
              <a:srgbClr val="CCFF99"/>
            </a:gs>
            <a:gs pos="47808">
              <a:srgbClr val="FFFF99"/>
            </a:gs>
            <a:gs pos="59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233487" y="295451"/>
            <a:ext cx="2143125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CC0066"/>
                </a:solidFill>
              </a:rPr>
              <a:t>COERENZA</a:t>
            </a:r>
            <a:endParaRPr lang="it-IT" sz="3200" b="1" dirty="0">
              <a:solidFill>
                <a:srgbClr val="CC0066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61961" y="1077186"/>
            <a:ext cx="368617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i="1" dirty="0" smtClean="0">
                <a:solidFill>
                  <a:srgbClr val="CC0066"/>
                </a:solidFill>
              </a:rPr>
              <a:t>con </a:t>
            </a:r>
            <a:r>
              <a:rPr lang="it-IT" sz="3200" b="1" i="1" dirty="0">
                <a:solidFill>
                  <a:srgbClr val="CC0066"/>
                </a:solidFill>
              </a:rPr>
              <a:t>quello </a:t>
            </a:r>
            <a:r>
              <a:rPr lang="it-IT" sz="3200" b="1" i="1" dirty="0" smtClean="0">
                <a:solidFill>
                  <a:srgbClr val="CC0066"/>
                </a:solidFill>
              </a:rPr>
              <a:t>che </a:t>
            </a:r>
            <a:r>
              <a:rPr lang="it-IT" sz="3200" b="1" i="1" dirty="0">
                <a:solidFill>
                  <a:srgbClr val="CC0066"/>
                </a:solidFill>
              </a:rPr>
              <a:t>abbiamo detto e fatto </a:t>
            </a:r>
            <a:r>
              <a:rPr lang="it-IT" sz="3200" b="1" i="1" dirty="0" smtClean="0">
                <a:solidFill>
                  <a:srgbClr val="CC0066"/>
                </a:solidFill>
              </a:rPr>
              <a:t>prima</a:t>
            </a:r>
            <a:endParaRPr lang="it-IT" sz="3200" b="1" dirty="0">
              <a:solidFill>
                <a:srgbClr val="CC0066"/>
              </a:solidFill>
            </a:endParaRPr>
          </a:p>
          <a:p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2763450"/>
            <a:ext cx="3960000" cy="19800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401231" y="4965655"/>
            <a:ext cx="420528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i="1" dirty="0" smtClean="0"/>
              <a:t>…ho </a:t>
            </a:r>
            <a:r>
              <a:rPr lang="it-IT" sz="3200" b="1" i="1" dirty="0"/>
              <a:t>voluto proseguire l'argomento così come lo avevo </a:t>
            </a:r>
            <a:r>
              <a:rPr lang="it-IT" sz="3200" b="1" i="1" dirty="0" smtClean="0"/>
              <a:t>iniziato</a:t>
            </a:r>
            <a:endParaRPr lang="it-IT" sz="3200" b="1" dirty="0"/>
          </a:p>
          <a:p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8327518" y="295451"/>
            <a:ext cx="1814344" cy="584775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pPr algn="ctr"/>
            <a:r>
              <a:rPr lang="it-IT" sz="3200" b="1" dirty="0">
                <a:solidFill>
                  <a:srgbClr val="FFFF00"/>
                </a:solidFill>
              </a:rPr>
              <a:t>SIMPATIA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41" r="95"/>
          <a:stretch/>
        </p:blipFill>
        <p:spPr>
          <a:xfrm>
            <a:off x="7790637" y="2261990"/>
            <a:ext cx="2888109" cy="2664000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7099899" y="1032499"/>
            <a:ext cx="42695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i="1" dirty="0" smtClean="0">
                <a:solidFill>
                  <a:srgbClr val="00B050"/>
                </a:solidFill>
              </a:rPr>
              <a:t>seguiamo di più </a:t>
            </a:r>
          </a:p>
          <a:p>
            <a:pPr algn="ctr"/>
            <a:r>
              <a:rPr lang="it-IT" sz="3200" b="1" i="1" dirty="0" smtClean="0">
                <a:solidFill>
                  <a:srgbClr val="00B050"/>
                </a:solidFill>
              </a:rPr>
              <a:t>chi ci è più simpatico</a:t>
            </a:r>
            <a:endParaRPr lang="it-IT" sz="3200" b="1" i="1" dirty="0">
              <a:solidFill>
                <a:srgbClr val="00B050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7099899" y="5078263"/>
            <a:ext cx="44158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i="1" dirty="0" smtClean="0"/>
              <a:t>…la ringrazio e ho piacere di essere </a:t>
            </a:r>
          </a:p>
          <a:p>
            <a:pPr algn="ctr"/>
            <a:r>
              <a:rPr lang="it-IT" sz="3200" b="1" i="1" dirty="0" smtClean="0"/>
              <a:t>qui con voi</a:t>
            </a:r>
            <a:endParaRPr lang="it-IT" sz="3200" b="1" i="1" dirty="0"/>
          </a:p>
        </p:txBody>
      </p:sp>
    </p:spTree>
    <p:extLst>
      <p:ext uri="{BB962C8B-B14F-4D97-AF65-F5344CB8AC3E}">
        <p14:creationId xmlns:p14="http://schemas.microsoft.com/office/powerpoint/2010/main" val="2867705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83000">
              <a:srgbClr val="CCFF99"/>
            </a:gs>
            <a:gs pos="47808">
              <a:srgbClr val="FFFF99"/>
            </a:gs>
            <a:gs pos="59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89418" y="264385"/>
            <a:ext cx="2207421" cy="523220"/>
          </a:xfrm>
          <a:prstGeom prst="rect">
            <a:avLst/>
          </a:prstGeom>
          <a:solidFill>
            <a:srgbClr val="3333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chemeClr val="bg1"/>
                </a:solidFill>
              </a:rPr>
              <a:t>AUTORITÀ</a:t>
            </a:r>
            <a:endParaRPr lang="it-IT" sz="2800" b="1" dirty="0">
              <a:solidFill>
                <a:schemeClr val="bg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57210" y="833011"/>
            <a:ext cx="32718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i="1" dirty="0" smtClean="0">
                <a:solidFill>
                  <a:srgbClr val="7030A0"/>
                </a:solidFill>
              </a:rPr>
              <a:t>Seguiamo di più una persona autorevole </a:t>
            </a:r>
          </a:p>
          <a:p>
            <a:pPr algn="ctr"/>
            <a:r>
              <a:rPr lang="it-IT" sz="2800" b="1" i="1" dirty="0" smtClean="0">
                <a:solidFill>
                  <a:srgbClr val="7030A0"/>
                </a:solidFill>
              </a:rPr>
              <a:t>in un dato campo</a:t>
            </a:r>
            <a:endParaRPr lang="it-IT" sz="2800" b="1" i="1" dirty="0">
              <a:solidFill>
                <a:srgbClr val="7030A0"/>
              </a:solidFill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07" y="2427633"/>
            <a:ext cx="3599368" cy="2484000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214102" y="5072064"/>
            <a:ext cx="41290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i="1" dirty="0" smtClean="0"/>
              <a:t>…ho supportato quanto dicevo con note ricerche dello psicologo/scienziato</a:t>
            </a:r>
            <a:endParaRPr lang="it-IT" sz="2800" b="1" i="1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8088511" y="270166"/>
            <a:ext cx="2782488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0066"/>
                </a:solidFill>
              </a:rPr>
              <a:t>RECIPROCITÀ</a:t>
            </a:r>
            <a:endParaRPr lang="it-IT" sz="2800" b="1" dirty="0">
              <a:solidFill>
                <a:srgbClr val="FF0066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7458075" y="887768"/>
            <a:ext cx="38004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i="1" dirty="0" smtClean="0">
                <a:solidFill>
                  <a:srgbClr val="FF0066"/>
                </a:solidFill>
              </a:rPr>
              <a:t>Ci sentiamo obbligati a ricambiare un favore ricevuto</a:t>
            </a:r>
            <a:endParaRPr lang="it-IT" sz="2800" b="1" i="1" dirty="0">
              <a:solidFill>
                <a:srgbClr val="FF0066"/>
              </a:solidFill>
            </a:endParaRP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034" y="2418861"/>
            <a:ext cx="3225444" cy="2376000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7343774" y="5072063"/>
            <a:ext cx="42719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i="1" dirty="0" smtClean="0"/>
              <a:t>La ringrazio di quanto </a:t>
            </a:r>
          </a:p>
          <a:p>
            <a:pPr algn="ctr"/>
            <a:r>
              <a:rPr lang="it-IT" sz="2800" b="1" i="1" dirty="0" smtClean="0"/>
              <a:t>dice perché </a:t>
            </a:r>
          </a:p>
          <a:p>
            <a:pPr algn="ctr"/>
            <a:r>
              <a:rPr lang="it-IT" sz="2800" b="1" i="1" dirty="0" smtClean="0"/>
              <a:t>ci si arricchisce a vicenda</a:t>
            </a:r>
            <a:endParaRPr lang="it-IT" sz="2800" b="1" i="1" dirty="0"/>
          </a:p>
        </p:txBody>
      </p:sp>
    </p:spTree>
    <p:extLst>
      <p:ext uri="{BB962C8B-B14F-4D97-AF65-F5344CB8AC3E}">
        <p14:creationId xmlns:p14="http://schemas.microsoft.com/office/powerpoint/2010/main" val="24199407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939</TotalTime>
  <Words>386</Words>
  <Application>Microsoft Office PowerPoint</Application>
  <PresentationFormat>Widescreen</PresentationFormat>
  <Paragraphs>134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0" baseType="lpstr">
      <vt:lpstr>Arial</vt:lpstr>
      <vt:lpstr>Arial Rounded MT Bold</vt:lpstr>
      <vt:lpstr>Calibri</vt:lpstr>
      <vt:lpstr>Calibri Light</vt:lpstr>
      <vt:lpstr>Cooper Black</vt:lpstr>
      <vt:lpstr>Tema di Office</vt:lpstr>
      <vt:lpstr>Presentazione standard di PowerPoint</vt:lpstr>
      <vt:lpstr>DI COSA PARLEREMO OGGI?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RIEPILOGO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87</cp:revision>
  <dcterms:created xsi:type="dcterms:W3CDTF">2019-04-02T15:01:16Z</dcterms:created>
  <dcterms:modified xsi:type="dcterms:W3CDTF">2019-04-13T13:15:27Z</dcterms:modified>
</cp:coreProperties>
</file>