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59" r:id="rId5"/>
    <p:sldId id="262" r:id="rId6"/>
    <p:sldId id="264" r:id="rId7"/>
    <p:sldId id="266" r:id="rId8"/>
    <p:sldId id="265" r:id="rId9"/>
    <p:sldId id="267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0000CC"/>
    <a:srgbClr val="FF0000"/>
    <a:srgbClr val="CCFF66"/>
    <a:srgbClr val="CCFF33"/>
    <a:srgbClr val="CC0066"/>
    <a:srgbClr val="006600"/>
    <a:srgbClr val="FF3399"/>
    <a:srgbClr val="FFC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1C2DE-5299-4762-8E2E-3C0ECF395933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DDCC-6B8A-4145-ABC6-30C4F706A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3511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1C2DE-5299-4762-8E2E-3C0ECF395933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DDCC-6B8A-4145-ABC6-30C4F706A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4994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1C2DE-5299-4762-8E2E-3C0ECF395933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DDCC-6B8A-4145-ABC6-30C4F706A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2081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1C2DE-5299-4762-8E2E-3C0ECF395933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DDCC-6B8A-4145-ABC6-30C4F706A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4270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1C2DE-5299-4762-8E2E-3C0ECF395933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DDCC-6B8A-4145-ABC6-30C4F706A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9652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1C2DE-5299-4762-8E2E-3C0ECF395933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DDCC-6B8A-4145-ABC6-30C4F706A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7241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1C2DE-5299-4762-8E2E-3C0ECF395933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DDCC-6B8A-4145-ABC6-30C4F706A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9361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1C2DE-5299-4762-8E2E-3C0ECF395933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DDCC-6B8A-4145-ABC6-30C4F706A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17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1C2DE-5299-4762-8E2E-3C0ECF395933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DDCC-6B8A-4145-ABC6-30C4F706A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8152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1C2DE-5299-4762-8E2E-3C0ECF395933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DDCC-6B8A-4145-ABC6-30C4F706A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3192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1C2DE-5299-4762-8E2E-3C0ECF395933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DDCC-6B8A-4145-ABC6-30C4F706A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170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C2DE-5299-4762-8E2E-3C0ECF395933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4DDCC-6B8A-4145-ABC6-30C4F706A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8922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B8TB1CFd2kc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4107766" y="0"/>
            <a:ext cx="42765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FF0000"/>
                </a:solidFill>
              </a:rPr>
              <a:t>8°</a:t>
            </a:r>
          </a:p>
          <a:p>
            <a:pPr algn="ctr"/>
            <a:r>
              <a:rPr lang="it-IT" sz="4400" b="1" dirty="0" smtClean="0">
                <a:solidFill>
                  <a:schemeClr val="bg1"/>
                </a:solidFill>
              </a:rPr>
              <a:t>INCONTRO</a:t>
            </a:r>
            <a:endParaRPr lang="it-IT" sz="4400" b="1" dirty="0">
              <a:solidFill>
                <a:schemeClr val="bg1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291840" y="3516921"/>
            <a:ext cx="2405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chemeClr val="bg1"/>
                </a:solidFill>
              </a:rPr>
              <a:t>PUBLIC</a:t>
            </a:r>
            <a:endParaRPr lang="it-IT" sz="4400" b="1" dirty="0">
              <a:solidFill>
                <a:schemeClr val="bg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639951" y="3516922"/>
            <a:ext cx="26728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chemeClr val="bg1"/>
                </a:solidFill>
              </a:rPr>
              <a:t>SPEAKING</a:t>
            </a:r>
            <a:endParaRPr lang="it-IT" sz="4400" b="1" dirty="0">
              <a:solidFill>
                <a:schemeClr val="bg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7976381" y="6033569"/>
            <a:ext cx="411714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3600" b="1" dirty="0" err="1" smtClean="0">
                <a:solidFill>
                  <a:srgbClr val="002060"/>
                </a:solidFill>
              </a:rPr>
              <a:t>incambiamento.blog</a:t>
            </a:r>
            <a:endParaRPr lang="it-IT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11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20000">
              <a:srgbClr val="FFFFFF"/>
            </a:gs>
            <a:gs pos="38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52539" y="1380606"/>
            <a:ext cx="3235570" cy="3539430"/>
          </a:xfrm>
          <a:prstGeom prst="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sz="4000" b="1" dirty="0" smtClean="0">
                <a:solidFill>
                  <a:srgbClr val="FFFFFF"/>
                </a:solidFill>
              </a:rPr>
              <a:t> </a:t>
            </a:r>
            <a:r>
              <a:rPr lang="it-IT" sz="4400" b="1" dirty="0" smtClean="0">
                <a:solidFill>
                  <a:srgbClr val="002060"/>
                </a:solidFill>
              </a:rPr>
              <a:t>LE PAUSE:</a:t>
            </a:r>
          </a:p>
          <a:p>
            <a:endParaRPr lang="it-IT" sz="4400" b="1" dirty="0" smtClean="0">
              <a:solidFill>
                <a:srgbClr val="002060"/>
              </a:solidFill>
            </a:endParaRPr>
          </a:p>
          <a:p>
            <a:pPr algn="ctr"/>
            <a:r>
              <a:rPr lang="it-IT" sz="4400" b="1" dirty="0" smtClean="0">
                <a:solidFill>
                  <a:srgbClr val="002060"/>
                </a:solidFill>
              </a:rPr>
              <a:t>TIPI DI PAUSE</a:t>
            </a:r>
          </a:p>
          <a:p>
            <a:pPr algn="ctr"/>
            <a:endParaRPr lang="it-IT" sz="4800" b="1" i="1" dirty="0">
              <a:solidFill>
                <a:schemeClr val="bg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154364" y="1826070"/>
            <a:ext cx="3488454" cy="4339650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chemeClr val="bg1"/>
                </a:solidFill>
              </a:rPr>
              <a:t>2.</a:t>
            </a:r>
            <a:r>
              <a:rPr lang="it-IT" sz="4000" dirty="0" smtClean="0">
                <a:solidFill>
                  <a:srgbClr val="002060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UN</a:t>
            </a:r>
            <a:r>
              <a:rPr lang="it-IT" sz="4000" dirty="0" smtClean="0">
                <a:solidFill>
                  <a:srgbClr val="002060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DISCORSO</a:t>
            </a:r>
          </a:p>
          <a:p>
            <a:pPr algn="ctr"/>
            <a:r>
              <a:rPr lang="it-IT" sz="4000" b="1" dirty="0" smtClean="0">
                <a:solidFill>
                  <a:srgbClr val="002060"/>
                </a:solidFill>
              </a:rPr>
              <a:t>PERSUASIVO:</a:t>
            </a:r>
          </a:p>
          <a:p>
            <a:endParaRPr lang="it-IT" sz="4000" b="1" dirty="0">
              <a:solidFill>
                <a:srgbClr val="002060"/>
              </a:solidFill>
            </a:endParaRPr>
          </a:p>
          <a:p>
            <a:pPr algn="ctr"/>
            <a:r>
              <a:rPr lang="it-IT" sz="4000" b="1" dirty="0" smtClean="0">
                <a:solidFill>
                  <a:srgbClr val="FF0000"/>
                </a:solidFill>
              </a:rPr>
              <a:t>IL DISCORSO POLITICO</a:t>
            </a:r>
          </a:p>
          <a:p>
            <a:pPr algn="ctr"/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009073" y="2238660"/>
            <a:ext cx="4070385" cy="3170099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FF3399"/>
                </a:solidFill>
              </a:rPr>
              <a:t>3.</a:t>
            </a:r>
            <a:r>
              <a:rPr lang="it-IT" sz="4000" b="1" dirty="0" smtClean="0">
                <a:solidFill>
                  <a:srgbClr val="FF0000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RIEPILOGO e</a:t>
            </a:r>
          </a:p>
          <a:p>
            <a:r>
              <a:rPr lang="it-IT" sz="4000" b="1" dirty="0" smtClean="0">
                <a:solidFill>
                  <a:srgbClr val="002060"/>
                </a:solidFill>
              </a:rPr>
              <a:t>VISUALIZZAZIONE</a:t>
            </a:r>
          </a:p>
          <a:p>
            <a:pPr algn="ctr"/>
            <a:r>
              <a:rPr lang="it-IT" sz="4000" b="1" dirty="0" smtClean="0">
                <a:solidFill>
                  <a:srgbClr val="002060"/>
                </a:solidFill>
              </a:rPr>
              <a:t>per la</a:t>
            </a:r>
          </a:p>
          <a:p>
            <a:pPr algn="ctr"/>
            <a:r>
              <a:rPr lang="it-IT" sz="4000" b="1" dirty="0" smtClean="0">
                <a:solidFill>
                  <a:srgbClr val="D60093"/>
                </a:solidFill>
              </a:rPr>
              <a:t>PERFORMANCE</a:t>
            </a:r>
          </a:p>
          <a:p>
            <a:pPr algn="ctr"/>
            <a:r>
              <a:rPr lang="it-IT" sz="4000" b="1" dirty="0" smtClean="0">
                <a:solidFill>
                  <a:srgbClr val="D60093"/>
                </a:solidFill>
              </a:rPr>
              <a:t>FINALE</a:t>
            </a:r>
            <a:endParaRPr lang="it-IT" sz="4000" dirty="0" smtClean="0"/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802570" y="167517"/>
            <a:ext cx="10515600" cy="816561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it-IT" b="1" dirty="0" smtClean="0">
                <a:solidFill>
                  <a:srgbClr val="C0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DI COSA PARLEREMO OGGI?</a:t>
            </a:r>
            <a:endParaRPr lang="it-IT" b="1" dirty="0">
              <a:solidFill>
                <a:srgbClr val="C00000"/>
              </a:solidFill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657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5000"/>
            <a:lum/>
          </a:blip>
          <a:srcRect/>
          <a:stretch>
            <a:fillRect l="-22000" r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65759" y="2810040"/>
            <a:ext cx="171625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4400" b="1" dirty="0" smtClean="0">
                <a:solidFill>
                  <a:srgbClr val="FF0000"/>
                </a:solidFill>
              </a:rPr>
              <a:t>3</a:t>
            </a:r>
            <a:r>
              <a:rPr lang="it-IT" sz="4400" b="1" dirty="0" smtClean="0">
                <a:solidFill>
                  <a:srgbClr val="3333CC"/>
                </a:solidFill>
              </a:rPr>
              <a:t> TIPI</a:t>
            </a:r>
            <a:endParaRPr lang="it-IT" sz="4400" b="1" dirty="0">
              <a:solidFill>
                <a:srgbClr val="3333CC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137093" y="247620"/>
            <a:ext cx="707585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1. </a:t>
            </a:r>
            <a:r>
              <a:rPr lang="it-IT" sz="3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LE PAUSE NEL DISCORSO</a:t>
            </a:r>
            <a:endParaRPr lang="it-IT" sz="3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137093" y="1573684"/>
            <a:ext cx="7695027" cy="64633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just"/>
            <a:r>
              <a:rPr lang="it-IT" sz="3200" b="1" dirty="0" smtClean="0"/>
              <a:t>PAUSA DEL </a:t>
            </a:r>
            <a:r>
              <a:rPr lang="it-IT" sz="3600" b="1" dirty="0" smtClean="0">
                <a:solidFill>
                  <a:srgbClr val="FF0000"/>
                </a:solidFill>
              </a:rPr>
              <a:t>LEADER</a:t>
            </a:r>
            <a:r>
              <a:rPr lang="it-IT" sz="3200" b="1" dirty="0" smtClean="0"/>
              <a:t>: </a:t>
            </a:r>
            <a:r>
              <a:rPr lang="it-IT" sz="3600" b="1" dirty="0" smtClean="0">
                <a:solidFill>
                  <a:srgbClr val="FF0000"/>
                </a:solidFill>
              </a:rPr>
              <a:t>ti dà autorevolezza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137093" y="2933150"/>
            <a:ext cx="7695027" cy="64633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just"/>
            <a:r>
              <a:rPr lang="it-IT" sz="3200" b="1" dirty="0" smtClean="0"/>
              <a:t>PAUSA </a:t>
            </a:r>
            <a:r>
              <a:rPr lang="it-IT" sz="3600" b="1" dirty="0" smtClean="0">
                <a:solidFill>
                  <a:srgbClr val="00B0F0"/>
                </a:solidFill>
              </a:rPr>
              <a:t>UMORISTICA</a:t>
            </a:r>
            <a:r>
              <a:rPr lang="it-IT" sz="3200" b="1" dirty="0" smtClean="0"/>
              <a:t>: </a:t>
            </a:r>
            <a:r>
              <a:rPr lang="it-IT" sz="3600" b="1" dirty="0" smtClean="0">
                <a:solidFill>
                  <a:srgbClr val="00B0F0"/>
                </a:solidFill>
              </a:rPr>
              <a:t>fa scattare la risata</a:t>
            </a:r>
            <a:endParaRPr lang="it-IT" sz="3600" b="1" dirty="0">
              <a:solidFill>
                <a:srgbClr val="00B0F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137093" y="4399841"/>
            <a:ext cx="7695027" cy="1200329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just"/>
            <a:r>
              <a:rPr lang="it-IT" sz="3200" b="1" dirty="0" smtClean="0"/>
              <a:t>PAUSA DI </a:t>
            </a:r>
            <a:r>
              <a:rPr lang="it-IT" sz="3600" b="1" dirty="0" smtClean="0">
                <a:solidFill>
                  <a:srgbClr val="3333CC"/>
                </a:solidFill>
              </a:rPr>
              <a:t>RIFLESSIONE</a:t>
            </a:r>
            <a:r>
              <a:rPr lang="it-IT" sz="3200" b="1" dirty="0" smtClean="0"/>
              <a:t>: </a:t>
            </a:r>
            <a:r>
              <a:rPr lang="it-IT" sz="3600" b="1" dirty="0" smtClean="0">
                <a:solidFill>
                  <a:srgbClr val="3333CC"/>
                </a:solidFill>
              </a:rPr>
              <a:t>fa metabolizzare quello che hai detto</a:t>
            </a:r>
            <a:endParaRPr lang="it-IT" sz="3600" b="1" dirty="0">
              <a:solidFill>
                <a:srgbClr val="3333CC"/>
              </a:solidFill>
            </a:endParaRPr>
          </a:p>
        </p:txBody>
      </p:sp>
      <p:cxnSp>
        <p:nvCxnSpPr>
          <p:cNvPr id="3" name="Connettore 2 2"/>
          <p:cNvCxnSpPr/>
          <p:nvPr/>
        </p:nvCxnSpPr>
        <p:spPr>
          <a:xfrm flipV="1">
            <a:off x="2202287" y="1873878"/>
            <a:ext cx="772732" cy="66326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>
            <a:off x="2292439" y="3194760"/>
            <a:ext cx="65464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>
            <a:off x="2082018" y="3825025"/>
            <a:ext cx="751334" cy="87576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9305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651738" y="268573"/>
            <a:ext cx="5261317" cy="6771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800" b="1" dirty="0" smtClean="0">
                <a:solidFill>
                  <a:srgbClr val="FF0000"/>
                </a:solidFill>
              </a:rPr>
              <a:t>2. IL DISCORSO POLITICO</a:t>
            </a:r>
            <a:endParaRPr lang="it-IT" sz="3800" b="1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798254" y="965564"/>
            <a:ext cx="296828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FF0000"/>
                </a:solidFill>
              </a:rPr>
              <a:t>7 REGOLE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26608" y="2198129"/>
            <a:ext cx="4867422" cy="2800767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it-IT" sz="4400" b="1" dirty="0" smtClean="0">
                <a:solidFill>
                  <a:srgbClr val="FF0000"/>
                </a:solidFill>
              </a:rPr>
              <a:t>1</a:t>
            </a:r>
            <a:r>
              <a:rPr lang="it-IT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ª</a:t>
            </a:r>
            <a:r>
              <a:rPr lang="it-IT" sz="4400" b="1" dirty="0" smtClean="0"/>
              <a:t>: </a:t>
            </a:r>
            <a:r>
              <a:rPr lang="it-IT" sz="4400" b="1" i="1" dirty="0" smtClean="0"/>
              <a:t>Corpo </a:t>
            </a:r>
            <a:r>
              <a:rPr lang="it-IT" sz="4400" b="1" i="1" dirty="0"/>
              <a:t>e voce</a:t>
            </a:r>
            <a:endParaRPr lang="it-IT" sz="4400" b="1" dirty="0"/>
          </a:p>
          <a:p>
            <a:pPr lvl="0"/>
            <a:r>
              <a:rPr lang="it-IT" sz="4400" b="1" dirty="0" smtClean="0">
                <a:solidFill>
                  <a:srgbClr val="FFC000"/>
                </a:solidFill>
              </a:rPr>
              <a:t>2</a:t>
            </a:r>
            <a:r>
              <a:rPr lang="it-IT" sz="4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ª</a:t>
            </a:r>
            <a:r>
              <a:rPr lang="it-IT" sz="4400" b="1" dirty="0" smtClean="0"/>
              <a:t>: </a:t>
            </a:r>
            <a:r>
              <a:rPr lang="it-IT" sz="4400" b="1" i="1" dirty="0" smtClean="0"/>
              <a:t>Terreno </a:t>
            </a:r>
            <a:r>
              <a:rPr lang="it-IT" sz="4400" b="1" i="1" dirty="0"/>
              <a:t>comune</a:t>
            </a:r>
            <a:endParaRPr lang="it-IT" sz="4400" b="1" dirty="0"/>
          </a:p>
          <a:p>
            <a:pPr lvl="0"/>
            <a:r>
              <a:rPr lang="it-IT" sz="4400" b="1" dirty="0" smtClean="0">
                <a:solidFill>
                  <a:srgbClr val="C00000"/>
                </a:solidFill>
              </a:rPr>
              <a:t>3</a:t>
            </a:r>
            <a:r>
              <a:rPr lang="it-IT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ª</a:t>
            </a:r>
            <a:r>
              <a:rPr lang="it-IT" sz="4400" b="1" dirty="0" smtClean="0"/>
              <a:t>: </a:t>
            </a:r>
            <a:r>
              <a:rPr lang="it-IT" sz="4400" b="1" i="1" dirty="0" smtClean="0"/>
              <a:t>Cuore </a:t>
            </a:r>
            <a:r>
              <a:rPr lang="it-IT" sz="4400" b="1" i="1" dirty="0"/>
              <a:t>e mente</a:t>
            </a:r>
            <a:endParaRPr lang="it-IT" sz="4400" b="1" dirty="0"/>
          </a:p>
          <a:p>
            <a:endParaRPr lang="it-IT" sz="44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802922" y="3259958"/>
            <a:ext cx="6220265" cy="3477875"/>
          </a:xfrm>
          <a:prstGeom prst="rect">
            <a:avLst/>
          </a:prstGeom>
          <a:solidFill>
            <a:schemeClr val="bg1">
              <a:alpha val="78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it-IT" sz="4400" b="1" dirty="0" smtClean="0">
                <a:solidFill>
                  <a:srgbClr val="7030A0"/>
                </a:solidFill>
              </a:rPr>
              <a:t>4</a:t>
            </a:r>
            <a:r>
              <a:rPr lang="it-IT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ª</a:t>
            </a:r>
            <a:r>
              <a:rPr lang="it-IT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4400" b="1" i="1" dirty="0" smtClean="0"/>
              <a:t>Trasmettere la visione</a:t>
            </a:r>
            <a:endParaRPr lang="it-IT" sz="4400" b="1" dirty="0" smtClean="0"/>
          </a:p>
          <a:p>
            <a:pPr lvl="0"/>
            <a:r>
              <a:rPr lang="it-IT" sz="4400" b="1" dirty="0" smtClean="0">
                <a:solidFill>
                  <a:srgbClr val="FF0066"/>
                </a:solidFill>
              </a:rPr>
              <a:t>5</a:t>
            </a:r>
            <a:r>
              <a:rPr lang="it-IT" sz="4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ª</a:t>
            </a:r>
            <a:r>
              <a:rPr lang="it-IT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4400" b="1" i="1" dirty="0" smtClean="0"/>
              <a:t>Parlare dei punti del programma</a:t>
            </a:r>
            <a:endParaRPr lang="it-IT" sz="4400" b="1" dirty="0" smtClean="0"/>
          </a:p>
          <a:p>
            <a:pPr lvl="0"/>
            <a:r>
              <a:rPr lang="it-IT" sz="4400" b="1" dirty="0" smtClean="0">
                <a:solidFill>
                  <a:srgbClr val="FF6699"/>
                </a:solidFill>
              </a:rPr>
              <a:t>6</a:t>
            </a:r>
            <a:r>
              <a:rPr lang="it-IT" sz="4400" b="1" dirty="0" smtClean="0">
                <a:solidFill>
                  <a:srgbClr val="FF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ª</a:t>
            </a:r>
            <a:r>
              <a:rPr lang="it-IT" sz="4400" b="1" dirty="0" smtClean="0"/>
              <a:t>: </a:t>
            </a:r>
            <a:r>
              <a:rPr lang="it-IT" sz="4400" b="1" i="1" dirty="0" smtClean="0"/>
              <a:t>Ripetere e sottolineare</a:t>
            </a:r>
            <a:endParaRPr lang="it-IT" sz="4400" b="1" dirty="0" smtClean="0"/>
          </a:p>
          <a:p>
            <a:pPr lvl="0"/>
            <a:r>
              <a:rPr lang="it-IT" sz="4400" b="1" dirty="0" smtClean="0">
                <a:solidFill>
                  <a:srgbClr val="FF66FF"/>
                </a:solidFill>
              </a:rPr>
              <a:t>7</a:t>
            </a:r>
            <a:r>
              <a:rPr lang="it-IT" sz="4400" b="1" dirty="0" smtClean="0">
                <a:solidFill>
                  <a:srgbClr val="FF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ª</a:t>
            </a:r>
            <a:r>
              <a:rPr lang="it-IT" sz="4400" b="1" dirty="0" smtClean="0"/>
              <a:t>: </a:t>
            </a:r>
            <a:r>
              <a:rPr lang="it-IT" sz="4400" b="1" i="1" dirty="0" smtClean="0"/>
              <a:t>L’ultima impressione</a:t>
            </a:r>
            <a:endParaRPr lang="it-IT" sz="4400" b="1" dirty="0"/>
          </a:p>
        </p:txBody>
      </p:sp>
    </p:spTree>
    <p:extLst>
      <p:ext uri="{BB962C8B-B14F-4D97-AF65-F5344CB8AC3E}">
        <p14:creationId xmlns:p14="http://schemas.microsoft.com/office/powerpoint/2010/main" val="7889812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506434" y="1159182"/>
            <a:ext cx="334811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INTRODUZIONE</a:t>
            </a:r>
            <a:endParaRPr lang="it-IT" sz="3600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797082" y="605185"/>
            <a:ext cx="6217920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it-IT" sz="3600" b="1" dirty="0" smtClean="0">
                <a:solidFill>
                  <a:srgbClr val="002060"/>
                </a:solidFill>
              </a:rPr>
              <a:t>corpo e voce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it-IT" sz="3600" b="1" dirty="0" smtClean="0">
                <a:solidFill>
                  <a:srgbClr val="002060"/>
                </a:solidFill>
              </a:rPr>
              <a:t>terreno comune 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it-IT" sz="3600" b="1" dirty="0" smtClean="0">
                <a:solidFill>
                  <a:srgbClr val="002060"/>
                </a:solidFill>
              </a:rPr>
              <a:t>mente e cuore</a:t>
            </a:r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724482" y="3123394"/>
            <a:ext cx="2264899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002060"/>
                </a:solidFill>
              </a:rPr>
              <a:t>CORPO</a:t>
            </a:r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689314" y="5044772"/>
            <a:ext cx="2982354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002060"/>
                </a:solidFill>
              </a:rPr>
              <a:t>CONCLUSIONE</a:t>
            </a:r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4797082" y="2815618"/>
            <a:ext cx="6949441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600" b="1" dirty="0" smtClean="0">
                <a:solidFill>
                  <a:srgbClr val="006600"/>
                </a:solidFill>
              </a:rPr>
              <a:t>trasmettere la visione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600" b="1" dirty="0" smtClean="0">
                <a:solidFill>
                  <a:srgbClr val="006600"/>
                </a:solidFill>
              </a:rPr>
              <a:t>parlare dei punti del programma</a:t>
            </a:r>
            <a:endParaRPr lang="it-IT" sz="3600" b="1" dirty="0">
              <a:solidFill>
                <a:srgbClr val="006600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4797082" y="4736994"/>
            <a:ext cx="541606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it-IT" sz="3600" b="1" dirty="0" smtClean="0">
                <a:solidFill>
                  <a:srgbClr val="FF0000"/>
                </a:solidFill>
              </a:rPr>
              <a:t>ripetere e sottolineare ultima impressione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4937759" y="5565007"/>
            <a:ext cx="126611" cy="12907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67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5000"/>
            <a:lum/>
          </a:blip>
          <a:srcRect/>
          <a:stretch>
            <a:fillRect t="-1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133515" y="3319974"/>
            <a:ext cx="5711481" cy="2165978"/>
          </a:xfrm>
          <a:prstGeom prst="rect">
            <a:avLst/>
          </a:prstGeom>
          <a:solidFill>
            <a:srgbClr val="CCFF66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4800" b="1" dirty="0" smtClean="0">
                <a:solidFill>
                  <a:schemeClr val="bg2">
                    <a:lumMod val="25000"/>
                  </a:schemeClr>
                </a:solidFill>
                <a:latin typeface="Arial Rounded MT Bold" panose="020F0704030504030204" pitchFamily="34" charset="0"/>
              </a:rPr>
              <a:t>E ORA… </a:t>
            </a:r>
          </a:p>
          <a:p>
            <a:pPr>
              <a:lnSpc>
                <a:spcPct val="150000"/>
              </a:lnSpc>
            </a:pPr>
            <a:r>
              <a:rPr lang="it-IT" sz="4800" b="1" dirty="0" smtClean="0">
                <a:solidFill>
                  <a:schemeClr val="bg2">
                    <a:lumMod val="25000"/>
                  </a:schemeClr>
                </a:solidFill>
                <a:latin typeface="Arial Rounded MT Bold" panose="020F0704030504030204" pitchFamily="34" charset="0"/>
              </a:rPr>
              <a:t>RILASSAMENTO</a:t>
            </a:r>
            <a:endParaRPr lang="it-IT" sz="4800" b="1" dirty="0">
              <a:solidFill>
                <a:schemeClr val="bg2">
                  <a:lumMod val="25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237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6820">
              <a:srgbClr val="FFFFFF"/>
            </a:gs>
            <a:gs pos="62000">
              <a:srgbClr val="FFFFFF"/>
            </a:gs>
            <a:gs pos="20000">
              <a:srgbClr val="FFFFFF"/>
            </a:gs>
            <a:gs pos="15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52539" y="1380606"/>
            <a:ext cx="3235570" cy="3539430"/>
          </a:xfrm>
          <a:prstGeom prst="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sz="4000" b="1" dirty="0" smtClean="0">
                <a:solidFill>
                  <a:srgbClr val="FFFFFF"/>
                </a:solidFill>
              </a:rPr>
              <a:t> </a:t>
            </a:r>
            <a:r>
              <a:rPr lang="it-IT" sz="4400" b="1" dirty="0" smtClean="0">
                <a:solidFill>
                  <a:srgbClr val="002060"/>
                </a:solidFill>
              </a:rPr>
              <a:t>LE PAUSE:</a:t>
            </a:r>
          </a:p>
          <a:p>
            <a:endParaRPr lang="it-IT" sz="4400" b="1" dirty="0" smtClean="0">
              <a:solidFill>
                <a:srgbClr val="002060"/>
              </a:solidFill>
            </a:endParaRPr>
          </a:p>
          <a:p>
            <a:pPr algn="ctr"/>
            <a:r>
              <a:rPr lang="it-IT" sz="4400" b="1" dirty="0" smtClean="0">
                <a:solidFill>
                  <a:srgbClr val="002060"/>
                </a:solidFill>
              </a:rPr>
              <a:t>TIPI DI PAUSE</a:t>
            </a:r>
          </a:p>
          <a:p>
            <a:pPr algn="ctr"/>
            <a:endParaRPr lang="it-IT" sz="4800" b="1" i="1" dirty="0">
              <a:solidFill>
                <a:schemeClr val="bg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154364" y="1826070"/>
            <a:ext cx="3488454" cy="4339650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chemeClr val="bg1"/>
                </a:solidFill>
              </a:rPr>
              <a:t>2.</a:t>
            </a:r>
            <a:r>
              <a:rPr lang="it-IT" sz="4000" dirty="0" smtClean="0">
                <a:solidFill>
                  <a:srgbClr val="002060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UN</a:t>
            </a:r>
            <a:r>
              <a:rPr lang="it-IT" sz="4000" dirty="0" smtClean="0">
                <a:solidFill>
                  <a:srgbClr val="002060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DISCORSO</a:t>
            </a:r>
          </a:p>
          <a:p>
            <a:pPr algn="ctr"/>
            <a:r>
              <a:rPr lang="it-IT" sz="4000" b="1" dirty="0" smtClean="0">
                <a:solidFill>
                  <a:srgbClr val="002060"/>
                </a:solidFill>
              </a:rPr>
              <a:t>PERSUASIVO:</a:t>
            </a:r>
          </a:p>
          <a:p>
            <a:endParaRPr lang="it-IT" sz="4000" b="1" dirty="0">
              <a:solidFill>
                <a:srgbClr val="002060"/>
              </a:solidFill>
            </a:endParaRPr>
          </a:p>
          <a:p>
            <a:pPr algn="ctr"/>
            <a:r>
              <a:rPr lang="it-IT" sz="4000" b="1" dirty="0" smtClean="0">
                <a:solidFill>
                  <a:srgbClr val="FF0000"/>
                </a:solidFill>
              </a:rPr>
              <a:t>IL DISCORSO POLITICO</a:t>
            </a:r>
          </a:p>
          <a:p>
            <a:pPr algn="ctr"/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009073" y="2238660"/>
            <a:ext cx="4070385" cy="3170099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FF3399"/>
                </a:solidFill>
              </a:rPr>
              <a:t>3.</a:t>
            </a:r>
            <a:r>
              <a:rPr lang="it-IT" sz="4000" b="1" dirty="0" smtClean="0">
                <a:solidFill>
                  <a:srgbClr val="FF0000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RIEPILOGO e</a:t>
            </a:r>
          </a:p>
          <a:p>
            <a:r>
              <a:rPr lang="it-IT" sz="4000" b="1" dirty="0" smtClean="0">
                <a:solidFill>
                  <a:srgbClr val="002060"/>
                </a:solidFill>
              </a:rPr>
              <a:t>VISUALIZZAZIONE</a:t>
            </a:r>
          </a:p>
          <a:p>
            <a:pPr algn="ctr"/>
            <a:r>
              <a:rPr lang="it-IT" sz="4000" b="1" dirty="0" smtClean="0">
                <a:solidFill>
                  <a:srgbClr val="002060"/>
                </a:solidFill>
              </a:rPr>
              <a:t>per la</a:t>
            </a:r>
          </a:p>
          <a:p>
            <a:pPr algn="ctr"/>
            <a:r>
              <a:rPr lang="it-IT" sz="4000" b="1" dirty="0" smtClean="0">
                <a:solidFill>
                  <a:srgbClr val="D60093"/>
                </a:solidFill>
              </a:rPr>
              <a:t>PERFORMANCE</a:t>
            </a:r>
          </a:p>
          <a:p>
            <a:pPr algn="ctr"/>
            <a:r>
              <a:rPr lang="it-IT" sz="4000" b="1" dirty="0" smtClean="0">
                <a:solidFill>
                  <a:srgbClr val="D60093"/>
                </a:solidFill>
              </a:rPr>
              <a:t>FINALE</a:t>
            </a:r>
            <a:endParaRPr lang="it-IT" sz="4000" dirty="0" smtClean="0"/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802570" y="167517"/>
            <a:ext cx="10515600" cy="816561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it-IT" b="1" dirty="0" smtClean="0">
                <a:solidFill>
                  <a:srgbClr val="C0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RIEPILOGO</a:t>
            </a:r>
            <a:endParaRPr lang="it-IT" b="1" dirty="0">
              <a:solidFill>
                <a:srgbClr val="C00000"/>
              </a:solidFill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171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5000"/>
            <a:lum/>
          </a:blip>
          <a:srcRect/>
          <a:stretch>
            <a:fillRect t="-37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2360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313645" y="1571223"/>
            <a:ext cx="93114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LINK VIDEO VISIONATO A LEZIONE:</a:t>
            </a:r>
          </a:p>
          <a:p>
            <a:endParaRPr lang="it-IT" sz="2800" dirty="0"/>
          </a:p>
          <a:p>
            <a:r>
              <a:rPr lang="it-IT" sz="2800" dirty="0">
                <a:hlinkClick r:id="rId2"/>
              </a:rPr>
              <a:t>https://</a:t>
            </a:r>
            <a:r>
              <a:rPr lang="it-IT" sz="2800" dirty="0" smtClean="0">
                <a:hlinkClick r:id="rId2"/>
              </a:rPr>
              <a:t>www.youtube.com/watch?v=B8TB1CFd2kc</a:t>
            </a:r>
            <a:endParaRPr lang="it-IT" sz="2800" dirty="0" smtClean="0"/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1354916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173</Words>
  <Application>Microsoft Office PowerPoint</Application>
  <PresentationFormat>Widescreen</PresentationFormat>
  <Paragraphs>59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7" baseType="lpstr">
      <vt:lpstr>Arial</vt:lpstr>
      <vt:lpstr>Arial Rounded MT Bold</vt:lpstr>
      <vt:lpstr>Calibri</vt:lpstr>
      <vt:lpstr>Calibri Light</vt:lpstr>
      <vt:lpstr>Comic Sans MS</vt:lpstr>
      <vt:lpstr>Times New Roman</vt:lpstr>
      <vt:lpstr>Wingdings</vt:lpstr>
      <vt:lpstr>Tema di Office</vt:lpstr>
      <vt:lpstr>Presentazione standard di PowerPoint</vt:lpstr>
      <vt:lpstr>DI COSA PARLEREMO OGGI?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RIEPILOGO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43</cp:revision>
  <dcterms:created xsi:type="dcterms:W3CDTF">2019-05-03T15:35:46Z</dcterms:created>
  <dcterms:modified xsi:type="dcterms:W3CDTF">2020-06-23T15:56:49Z</dcterms:modified>
</cp:coreProperties>
</file>