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media1.mp3" ContentType="audio/unknown"/>
  <Override PartName="/ppt/media/media1.m4a" ContentType="audio/unknown"/>
  <Override PartName="/ppt/media/image9.jpeg" ContentType="image/jpeg"/>
  <Override PartName="/ppt/media/image10.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b="def" i="def"/>
      <a:tcStyle>
        <a:tcBdr/>
        <a:fill>
          <a:solidFill>
            <a:srgbClr val="E9EFF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1" name="Shape 91"/>
          <p:cNvSpPr/>
          <p:nvPr>
            <p:ph type="sldImg"/>
          </p:nvPr>
        </p:nvSpPr>
        <p:spPr>
          <a:xfrm>
            <a:off x="1143000" y="685800"/>
            <a:ext cx="4572000" cy="3429000"/>
          </a:xfrm>
          <a:prstGeom prst="rect">
            <a:avLst/>
          </a:prstGeom>
        </p:spPr>
        <p:txBody>
          <a:bodyPr/>
          <a:lstStyle/>
          <a:p>
            <a:pPr/>
          </a:p>
        </p:txBody>
      </p:sp>
      <p:sp>
        <p:nvSpPr>
          <p:cNvPr id="92" name="Shape 9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Diapositiva titolo">
    <p:spTree>
      <p:nvGrpSpPr>
        <p:cNvPr id="1" name=""/>
        <p:cNvGrpSpPr/>
        <p:nvPr/>
      </p:nvGrpSpPr>
      <p:grpSpPr>
        <a:xfrm>
          <a:off x="0" y="0"/>
          <a:ext cx="0" cy="0"/>
          <a:chOff x="0" y="0"/>
          <a:chExt cx="0" cy="0"/>
        </a:xfrm>
      </p:grpSpPr>
      <p:sp>
        <p:nvSpPr>
          <p:cNvPr id="11" name="Titolo Testo"/>
          <p:cNvSpPr txBox="1"/>
          <p:nvPr>
            <p:ph type="title"/>
          </p:nvPr>
        </p:nvSpPr>
        <p:spPr>
          <a:xfrm>
            <a:off x="1524000" y="1122362"/>
            <a:ext cx="9144000" cy="2387601"/>
          </a:xfrm>
          <a:prstGeom prst="rect">
            <a:avLst/>
          </a:prstGeom>
        </p:spPr>
        <p:txBody>
          <a:bodyPr anchor="b"/>
          <a:lstStyle>
            <a:lvl1pPr algn="ctr">
              <a:defRPr sz="6000"/>
            </a:lvl1pPr>
          </a:lstStyle>
          <a:p>
            <a:pPr/>
            <a:r>
              <a:t>Titolo Testo</a:t>
            </a:r>
          </a:p>
        </p:txBody>
      </p:sp>
      <p:sp>
        <p:nvSpPr>
          <p:cNvPr id="12" name="Corpo livello uno…"/>
          <p:cNvSpPr txBox="1"/>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pPr/>
            <a:r>
              <a:t>Corpo livello uno</a:t>
            </a:r>
          </a:p>
          <a:p>
            <a:pPr lvl="1"/>
            <a:r>
              <a:t>Corpo livello due</a:t>
            </a:r>
          </a:p>
          <a:p>
            <a:pPr lvl="2"/>
            <a:r>
              <a:t>Corpo livello tre</a:t>
            </a:r>
          </a:p>
          <a:p>
            <a:pPr lvl="3"/>
            <a:r>
              <a:t>Corpo livello quattro</a:t>
            </a:r>
          </a:p>
          <a:p>
            <a:pPr lvl="4"/>
            <a:r>
              <a:t>Corpo livello cinque</a:t>
            </a:r>
          </a:p>
        </p:txBody>
      </p:sp>
      <p:sp>
        <p:nvSpPr>
          <p:cNvPr id="13"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e contenuto">
    <p:spTree>
      <p:nvGrpSpPr>
        <p:cNvPr id="1" name=""/>
        <p:cNvGrpSpPr/>
        <p:nvPr/>
      </p:nvGrpSpPr>
      <p:grpSpPr>
        <a:xfrm>
          <a:off x="0" y="0"/>
          <a:ext cx="0" cy="0"/>
          <a:chOff x="0" y="0"/>
          <a:chExt cx="0" cy="0"/>
        </a:xfrm>
      </p:grpSpPr>
      <p:sp>
        <p:nvSpPr>
          <p:cNvPr id="20" name="Titolo Testo"/>
          <p:cNvSpPr txBox="1"/>
          <p:nvPr>
            <p:ph type="title"/>
          </p:nvPr>
        </p:nvSpPr>
        <p:spPr>
          <a:prstGeom prst="rect">
            <a:avLst/>
          </a:prstGeom>
        </p:spPr>
        <p:txBody>
          <a:bodyPr/>
          <a:lstStyle/>
          <a:p>
            <a:pPr/>
            <a:r>
              <a:t>Titolo Testo</a:t>
            </a:r>
          </a:p>
        </p:txBody>
      </p:sp>
      <p:sp>
        <p:nvSpPr>
          <p:cNvPr id="21" name="Corpo livello uno…"/>
          <p:cNvSpPr txBox="1"/>
          <p:nvPr>
            <p:ph type="body" idx="1"/>
          </p:nvPr>
        </p:nvSpPr>
        <p:spPr>
          <a:prstGeom prst="rect">
            <a:avLst/>
          </a:prstGeom>
        </p:spPr>
        <p:txBody>
          <a:bodyPr/>
          <a:lstStyle/>
          <a:p>
            <a:pPr/>
            <a:r>
              <a:t>Corpo livello uno</a:t>
            </a:r>
          </a:p>
          <a:p>
            <a:pPr lvl="1"/>
            <a:r>
              <a:t>Corpo livello due</a:t>
            </a:r>
          </a:p>
          <a:p>
            <a:pPr lvl="2"/>
            <a:r>
              <a:t>Corpo livello tre</a:t>
            </a:r>
          </a:p>
          <a:p>
            <a:pPr lvl="3"/>
            <a:r>
              <a:t>Corpo livello quattro</a:t>
            </a:r>
          </a:p>
          <a:p>
            <a:pPr lvl="4"/>
            <a:r>
              <a:t>Corpo livello cinque</a:t>
            </a:r>
          </a:p>
        </p:txBody>
      </p:sp>
      <p:sp>
        <p:nvSpPr>
          <p:cNvPr id="22"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estazione sezione">
    <p:spTree>
      <p:nvGrpSpPr>
        <p:cNvPr id="1" name=""/>
        <p:cNvGrpSpPr/>
        <p:nvPr/>
      </p:nvGrpSpPr>
      <p:grpSpPr>
        <a:xfrm>
          <a:off x="0" y="0"/>
          <a:ext cx="0" cy="0"/>
          <a:chOff x="0" y="0"/>
          <a:chExt cx="0" cy="0"/>
        </a:xfrm>
      </p:grpSpPr>
      <p:sp>
        <p:nvSpPr>
          <p:cNvPr id="29" name="Titolo Testo"/>
          <p:cNvSpPr txBox="1"/>
          <p:nvPr>
            <p:ph type="title"/>
          </p:nvPr>
        </p:nvSpPr>
        <p:spPr>
          <a:xfrm>
            <a:off x="831850" y="1709738"/>
            <a:ext cx="10515600" cy="2852737"/>
          </a:xfrm>
          <a:prstGeom prst="rect">
            <a:avLst/>
          </a:prstGeom>
        </p:spPr>
        <p:txBody>
          <a:bodyPr anchor="b"/>
          <a:lstStyle>
            <a:lvl1pPr>
              <a:defRPr sz="6000"/>
            </a:lvl1pPr>
          </a:lstStyle>
          <a:p>
            <a:pPr/>
            <a:r>
              <a:t>Titolo Testo</a:t>
            </a:r>
          </a:p>
        </p:txBody>
      </p:sp>
      <p:sp>
        <p:nvSpPr>
          <p:cNvPr id="30" name="Corpo livello uno…"/>
          <p:cNvSpPr txBox="1"/>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31"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ue contenuti">
    <p:spTree>
      <p:nvGrpSpPr>
        <p:cNvPr id="1" name=""/>
        <p:cNvGrpSpPr/>
        <p:nvPr/>
      </p:nvGrpSpPr>
      <p:grpSpPr>
        <a:xfrm>
          <a:off x="0" y="0"/>
          <a:ext cx="0" cy="0"/>
          <a:chOff x="0" y="0"/>
          <a:chExt cx="0" cy="0"/>
        </a:xfrm>
      </p:grpSpPr>
      <p:sp>
        <p:nvSpPr>
          <p:cNvPr id="38" name="Titolo Testo"/>
          <p:cNvSpPr txBox="1"/>
          <p:nvPr>
            <p:ph type="title"/>
          </p:nvPr>
        </p:nvSpPr>
        <p:spPr>
          <a:prstGeom prst="rect">
            <a:avLst/>
          </a:prstGeom>
        </p:spPr>
        <p:txBody>
          <a:bodyPr/>
          <a:lstStyle/>
          <a:p>
            <a:pPr/>
            <a:r>
              <a:t>Titolo Testo</a:t>
            </a:r>
          </a:p>
        </p:txBody>
      </p:sp>
      <p:sp>
        <p:nvSpPr>
          <p:cNvPr id="39" name="Corpo livello uno…"/>
          <p:cNvSpPr txBox="1"/>
          <p:nvPr>
            <p:ph type="body" sz="half" idx="1"/>
          </p:nvPr>
        </p:nvSpPr>
        <p:spPr>
          <a:xfrm>
            <a:off x="838200" y="1825625"/>
            <a:ext cx="5181600" cy="4351338"/>
          </a:xfrm>
          <a:prstGeom prst="rect">
            <a:avLst/>
          </a:prstGeom>
        </p:spPr>
        <p:txBody>
          <a:bodyPr/>
          <a:lstStyle/>
          <a:p>
            <a:pPr/>
            <a:r>
              <a:t>Corpo livello uno</a:t>
            </a:r>
          </a:p>
          <a:p>
            <a:pPr lvl="1"/>
            <a:r>
              <a:t>Corpo livello due</a:t>
            </a:r>
          </a:p>
          <a:p>
            <a:pPr lvl="2"/>
            <a:r>
              <a:t>Corpo livello tre</a:t>
            </a:r>
          </a:p>
          <a:p>
            <a:pPr lvl="3"/>
            <a:r>
              <a:t>Corpo livello quattro</a:t>
            </a:r>
          </a:p>
          <a:p>
            <a:pPr lvl="4"/>
            <a:r>
              <a:t>Corpo livello cinque</a:t>
            </a:r>
          </a:p>
        </p:txBody>
      </p:sp>
      <p:sp>
        <p:nvSpPr>
          <p:cNvPr id="40"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fronto">
    <p:spTree>
      <p:nvGrpSpPr>
        <p:cNvPr id="1" name=""/>
        <p:cNvGrpSpPr/>
        <p:nvPr/>
      </p:nvGrpSpPr>
      <p:grpSpPr>
        <a:xfrm>
          <a:off x="0" y="0"/>
          <a:ext cx="0" cy="0"/>
          <a:chOff x="0" y="0"/>
          <a:chExt cx="0" cy="0"/>
        </a:xfrm>
      </p:grpSpPr>
      <p:sp>
        <p:nvSpPr>
          <p:cNvPr id="47" name="Titolo Testo"/>
          <p:cNvSpPr txBox="1"/>
          <p:nvPr>
            <p:ph type="title"/>
          </p:nvPr>
        </p:nvSpPr>
        <p:spPr>
          <a:xfrm>
            <a:off x="839787" y="365125"/>
            <a:ext cx="10515601" cy="1325563"/>
          </a:xfrm>
          <a:prstGeom prst="rect">
            <a:avLst/>
          </a:prstGeom>
        </p:spPr>
        <p:txBody>
          <a:bodyPr/>
          <a:lstStyle/>
          <a:p>
            <a:pPr/>
            <a:r>
              <a:t>Titolo Testo</a:t>
            </a:r>
          </a:p>
        </p:txBody>
      </p:sp>
      <p:sp>
        <p:nvSpPr>
          <p:cNvPr id="48" name="Corpo livello uno…"/>
          <p:cNvSpPr txBox="1"/>
          <p:nvPr>
            <p:ph type="body" sz="quarter" idx="1"/>
          </p:nvPr>
        </p:nvSpPr>
        <p:spPr>
          <a:xfrm>
            <a:off x="839787" y="1681163"/>
            <a:ext cx="5157789" cy="823913"/>
          </a:xfrm>
          <a:prstGeom prst="rect">
            <a:avLst/>
          </a:prstGeom>
        </p:spPr>
        <p:txBody>
          <a:bodyPr anchor="b"/>
          <a:lstStyle>
            <a:lvl1pPr marL="0" indent="0">
              <a:buSzTx/>
              <a:buFontTx/>
              <a:buNone/>
              <a:defRPr b="1" sz="2400"/>
            </a:lvl1pPr>
            <a:lvl2pPr marL="0" indent="457200">
              <a:buSzTx/>
              <a:buFontTx/>
              <a:buNone/>
              <a:defRPr b="1" sz="2400"/>
            </a:lvl2pPr>
            <a:lvl3pPr marL="0" indent="914400">
              <a:buSzTx/>
              <a:buFontTx/>
              <a:buNone/>
              <a:defRPr b="1" sz="2400"/>
            </a:lvl3pPr>
            <a:lvl4pPr marL="0" indent="1371600">
              <a:buSzTx/>
              <a:buFontTx/>
              <a:buNone/>
              <a:defRPr b="1" sz="2400"/>
            </a:lvl4pPr>
            <a:lvl5pPr marL="0" indent="1828800">
              <a:buSzTx/>
              <a:buFontTx/>
              <a:buNone/>
              <a:defRPr b="1" sz="2400"/>
            </a:lvl5pPr>
          </a:lstStyle>
          <a:p>
            <a:pPr/>
            <a:r>
              <a:t>Corpo livello uno</a:t>
            </a:r>
          </a:p>
          <a:p>
            <a:pPr lvl="1"/>
            <a:r>
              <a:t>Corpo livello due</a:t>
            </a:r>
          </a:p>
          <a:p>
            <a:pPr lvl="2"/>
            <a:r>
              <a:t>Corpo livello tre</a:t>
            </a:r>
          </a:p>
          <a:p>
            <a:pPr lvl="3"/>
            <a:r>
              <a:t>Corpo livello quattro</a:t>
            </a:r>
          </a:p>
          <a:p>
            <a:pPr lvl="4"/>
            <a:r>
              <a:t>Corpo livello cinque</a:t>
            </a:r>
          </a:p>
        </p:txBody>
      </p:sp>
      <p:sp>
        <p:nvSpPr>
          <p:cNvPr id="49" name="Segnaposto testo 4"/>
          <p:cNvSpPr/>
          <p:nvPr>
            <p:ph type="body" sz="quarter" idx="13"/>
          </p:nvPr>
        </p:nvSpPr>
        <p:spPr>
          <a:xfrm>
            <a:off x="6172200" y="1681163"/>
            <a:ext cx="5183188" cy="823913"/>
          </a:xfrm>
          <a:prstGeom prst="rect">
            <a:avLst/>
          </a:prstGeom>
        </p:spPr>
        <p:txBody>
          <a:bodyPr anchor="b"/>
          <a:lstStyle/>
          <a:p>
            <a:pPr marL="0" indent="0">
              <a:buSzTx/>
              <a:buFontTx/>
              <a:buNone/>
              <a:defRPr b="1" sz="2400"/>
            </a:pPr>
          </a:p>
        </p:txBody>
      </p:sp>
      <p:sp>
        <p:nvSpPr>
          <p:cNvPr id="50"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olo titolo">
    <p:spTree>
      <p:nvGrpSpPr>
        <p:cNvPr id="1" name=""/>
        <p:cNvGrpSpPr/>
        <p:nvPr/>
      </p:nvGrpSpPr>
      <p:grpSpPr>
        <a:xfrm>
          <a:off x="0" y="0"/>
          <a:ext cx="0" cy="0"/>
          <a:chOff x="0" y="0"/>
          <a:chExt cx="0" cy="0"/>
        </a:xfrm>
      </p:grpSpPr>
      <p:sp>
        <p:nvSpPr>
          <p:cNvPr id="57" name="Titolo Testo"/>
          <p:cNvSpPr txBox="1"/>
          <p:nvPr>
            <p:ph type="title"/>
          </p:nvPr>
        </p:nvSpPr>
        <p:spPr>
          <a:prstGeom prst="rect">
            <a:avLst/>
          </a:prstGeom>
        </p:spPr>
        <p:txBody>
          <a:bodyPr/>
          <a:lstStyle/>
          <a:p>
            <a:pPr/>
            <a:r>
              <a:t>Titolo Testo</a:t>
            </a:r>
          </a:p>
        </p:txBody>
      </p:sp>
      <p:sp>
        <p:nvSpPr>
          <p:cNvPr id="58"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uota">
    <p:spTree>
      <p:nvGrpSpPr>
        <p:cNvPr id="1" name=""/>
        <p:cNvGrpSpPr/>
        <p:nvPr/>
      </p:nvGrpSpPr>
      <p:grpSpPr>
        <a:xfrm>
          <a:off x="0" y="0"/>
          <a:ext cx="0" cy="0"/>
          <a:chOff x="0" y="0"/>
          <a:chExt cx="0" cy="0"/>
        </a:xfrm>
      </p:grpSpPr>
      <p:sp>
        <p:nvSpPr>
          <p:cNvPr id="65"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uto con didascalia">
    <p:spTree>
      <p:nvGrpSpPr>
        <p:cNvPr id="1" name=""/>
        <p:cNvGrpSpPr/>
        <p:nvPr/>
      </p:nvGrpSpPr>
      <p:grpSpPr>
        <a:xfrm>
          <a:off x="0" y="0"/>
          <a:ext cx="0" cy="0"/>
          <a:chOff x="0" y="0"/>
          <a:chExt cx="0" cy="0"/>
        </a:xfrm>
      </p:grpSpPr>
      <p:sp>
        <p:nvSpPr>
          <p:cNvPr id="72" name="Titolo Testo"/>
          <p:cNvSpPr txBox="1"/>
          <p:nvPr>
            <p:ph type="title"/>
          </p:nvPr>
        </p:nvSpPr>
        <p:spPr>
          <a:xfrm>
            <a:off x="839787" y="457200"/>
            <a:ext cx="3932239" cy="1600200"/>
          </a:xfrm>
          <a:prstGeom prst="rect">
            <a:avLst/>
          </a:prstGeom>
        </p:spPr>
        <p:txBody>
          <a:bodyPr anchor="b"/>
          <a:lstStyle>
            <a:lvl1pPr>
              <a:defRPr sz="3200"/>
            </a:lvl1pPr>
          </a:lstStyle>
          <a:p>
            <a:pPr/>
            <a:r>
              <a:t>Titolo Testo</a:t>
            </a:r>
          </a:p>
        </p:txBody>
      </p:sp>
      <p:sp>
        <p:nvSpPr>
          <p:cNvPr id="73" name="Corpo livello uno…"/>
          <p:cNvSpPr txBox="1"/>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pPr/>
            <a:r>
              <a:t>Corpo livello uno</a:t>
            </a:r>
          </a:p>
          <a:p>
            <a:pPr lvl="1"/>
            <a:r>
              <a:t>Corpo livello due</a:t>
            </a:r>
          </a:p>
          <a:p>
            <a:pPr lvl="2"/>
            <a:r>
              <a:t>Corpo livello tre</a:t>
            </a:r>
          </a:p>
          <a:p>
            <a:pPr lvl="3"/>
            <a:r>
              <a:t>Corpo livello quattro</a:t>
            </a:r>
          </a:p>
          <a:p>
            <a:pPr lvl="4"/>
            <a:r>
              <a:t>Corpo livello cinque</a:t>
            </a:r>
          </a:p>
        </p:txBody>
      </p:sp>
      <p:sp>
        <p:nvSpPr>
          <p:cNvPr id="74" name="Segnaposto testo 3"/>
          <p:cNvSpPr/>
          <p:nvPr>
            <p:ph type="body" sz="quarter" idx="13"/>
          </p:nvPr>
        </p:nvSpPr>
        <p:spPr>
          <a:xfrm>
            <a:off x="839787" y="2057400"/>
            <a:ext cx="3932239" cy="3811588"/>
          </a:xfrm>
          <a:prstGeom prst="rect">
            <a:avLst/>
          </a:prstGeom>
        </p:spPr>
        <p:txBody>
          <a:bodyPr/>
          <a:lstStyle/>
          <a:p>
            <a:pPr marL="0" indent="0">
              <a:buSzTx/>
              <a:buFontTx/>
              <a:buNone/>
              <a:defRPr sz="1600"/>
            </a:pPr>
          </a:p>
        </p:txBody>
      </p:sp>
      <p:sp>
        <p:nvSpPr>
          <p:cNvPr id="75"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mmagine con didascalia">
    <p:spTree>
      <p:nvGrpSpPr>
        <p:cNvPr id="1" name=""/>
        <p:cNvGrpSpPr/>
        <p:nvPr/>
      </p:nvGrpSpPr>
      <p:grpSpPr>
        <a:xfrm>
          <a:off x="0" y="0"/>
          <a:ext cx="0" cy="0"/>
          <a:chOff x="0" y="0"/>
          <a:chExt cx="0" cy="0"/>
        </a:xfrm>
      </p:grpSpPr>
      <p:sp>
        <p:nvSpPr>
          <p:cNvPr id="82" name="Titolo Testo"/>
          <p:cNvSpPr txBox="1"/>
          <p:nvPr>
            <p:ph type="title"/>
          </p:nvPr>
        </p:nvSpPr>
        <p:spPr>
          <a:xfrm>
            <a:off x="839787" y="457200"/>
            <a:ext cx="3932239" cy="1600200"/>
          </a:xfrm>
          <a:prstGeom prst="rect">
            <a:avLst/>
          </a:prstGeom>
        </p:spPr>
        <p:txBody>
          <a:bodyPr anchor="b"/>
          <a:lstStyle>
            <a:lvl1pPr>
              <a:defRPr sz="3200"/>
            </a:lvl1pPr>
          </a:lstStyle>
          <a:p>
            <a:pPr/>
            <a:r>
              <a:t>Titolo Testo</a:t>
            </a:r>
          </a:p>
        </p:txBody>
      </p:sp>
      <p:sp>
        <p:nvSpPr>
          <p:cNvPr id="83" name="Segnaposto immagine 2"/>
          <p:cNvSpPr/>
          <p:nvPr>
            <p:ph type="pic" sz="half" idx="13"/>
          </p:nvPr>
        </p:nvSpPr>
        <p:spPr>
          <a:xfrm>
            <a:off x="5183187" y="987425"/>
            <a:ext cx="6172201" cy="4873625"/>
          </a:xfrm>
          <a:prstGeom prst="rect">
            <a:avLst/>
          </a:prstGeom>
        </p:spPr>
        <p:txBody>
          <a:bodyPr lIns="91439" rIns="91439">
            <a:noAutofit/>
          </a:bodyPr>
          <a:lstStyle/>
          <a:p>
            <a:pPr/>
          </a:p>
        </p:txBody>
      </p:sp>
      <p:sp>
        <p:nvSpPr>
          <p:cNvPr id="84" name="Corpo livello uno…"/>
          <p:cNvSpPr txBox="1"/>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pPr/>
            <a:r>
              <a:t>Corpo livello uno</a:t>
            </a:r>
          </a:p>
          <a:p>
            <a:pPr lvl="1"/>
            <a:r>
              <a:t>Corpo livello due</a:t>
            </a:r>
          </a:p>
          <a:p>
            <a:pPr lvl="2"/>
            <a:r>
              <a:t>Corpo livello tre</a:t>
            </a:r>
          </a:p>
          <a:p>
            <a:pPr lvl="3"/>
            <a:r>
              <a:t>Corpo livello quattro</a:t>
            </a:r>
          </a:p>
          <a:p>
            <a:pPr lvl="4"/>
            <a:r>
              <a:t>Corpo livello cinque</a:t>
            </a:r>
          </a:p>
        </p:txBody>
      </p:sp>
      <p:sp>
        <p:nvSpPr>
          <p:cNvPr id="85"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olo Testo"/>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Titolo Testo</a:t>
            </a:r>
          </a:p>
        </p:txBody>
      </p:sp>
      <p:sp>
        <p:nvSpPr>
          <p:cNvPr id="3" name="Corpo livello uno…"/>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Corpo livello uno</a:t>
            </a:r>
          </a:p>
          <a:p>
            <a:pPr lvl="1"/>
            <a:r>
              <a:t>Corpo livello due</a:t>
            </a:r>
          </a:p>
          <a:p>
            <a:pPr lvl="2"/>
            <a:r>
              <a:t>Corpo livello tre</a:t>
            </a:r>
          </a:p>
          <a:p>
            <a:pPr lvl="3"/>
            <a:r>
              <a:t>Corpo livello quattro</a:t>
            </a:r>
          </a:p>
          <a:p>
            <a:pPr lvl="4"/>
            <a:r>
              <a:t>Corpo livello cinque</a:t>
            </a:r>
          </a:p>
        </p:txBody>
      </p:sp>
      <p:sp>
        <p:nvSpPr>
          <p:cNvPr id="4" name="Numero diapositiva"/>
          <p:cNvSpPr txBox="1"/>
          <p:nvPr>
            <p:ph type="sldNum" sz="quarter" idx="2"/>
          </p:nvPr>
        </p:nvSpPr>
        <p:spPr>
          <a:xfrm>
            <a:off x="11095176" y="6404292"/>
            <a:ext cx="258624" cy="269241"/>
          </a:xfrm>
          <a:prstGeom prst="rect">
            <a:avLst/>
          </a:prstGeom>
          <a:ln w="12700">
            <a:miter lim="400000"/>
          </a:ln>
        </p:spPr>
        <p:txBody>
          <a:bodyPr wrap="none" lIns="45719" rIns="45719"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 Id="rId3" Type="http://schemas.openxmlformats.org/officeDocument/2006/relationships/audio" Target="../media/media1.mp3"/><Relationship Id="rId4" Type="http://schemas.microsoft.com/office/2007/relationships/media" Target="../media/media1.mp3"/><Relationship Id="rId5" Type="http://schemas.openxmlformats.org/officeDocument/2006/relationships/image" Target="../media/image3.png"/><Relationship Id="rId6" Type="http://schemas.openxmlformats.org/officeDocument/2006/relationships/audio" Target="../media/media1.m4a"/><Relationship Id="rId7" Type="http://schemas.microsoft.com/office/2007/relationships/media" Target="../media/media1.m4a"/></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94" name="CasellaDiTesto 3"/>
          <p:cNvSpPr txBox="1"/>
          <p:nvPr/>
        </p:nvSpPr>
        <p:spPr>
          <a:xfrm>
            <a:off x="902211" y="567792"/>
            <a:ext cx="3404533" cy="84074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45719" rIns="45719">
            <a:spAutoFit/>
          </a:bodyPr>
          <a:lstStyle/>
          <a:p>
            <a:pPr>
              <a:defRPr b="1" sz="4800">
                <a:solidFill>
                  <a:srgbClr val="92D050"/>
                </a:solidFill>
              </a:defRPr>
            </a:pPr>
            <a:r>
              <a:t>7˚</a:t>
            </a:r>
            <a:r>
              <a:rPr sz="4000">
                <a:solidFill>
                  <a:srgbClr val="000000"/>
                </a:solidFill>
              </a:rPr>
              <a:t> </a:t>
            </a:r>
            <a:r>
              <a:rPr sz="4000">
                <a:solidFill>
                  <a:srgbClr val="002060"/>
                </a:solidFill>
              </a:rPr>
              <a:t>INCONTRO</a:t>
            </a:r>
          </a:p>
        </p:txBody>
      </p:sp>
      <p:sp>
        <p:nvSpPr>
          <p:cNvPr id="95" name="CasellaDiTesto 4"/>
          <p:cNvSpPr txBox="1"/>
          <p:nvPr/>
        </p:nvSpPr>
        <p:spPr>
          <a:xfrm>
            <a:off x="1717843" y="1801147"/>
            <a:ext cx="2456696" cy="71374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45719" rIns="45719">
            <a:spAutoFit/>
          </a:bodyPr>
          <a:lstStyle/>
          <a:p>
            <a:pPr>
              <a:defRPr b="1" sz="4000">
                <a:solidFill>
                  <a:srgbClr val="FF0000"/>
                </a:solidFill>
              </a:defRPr>
            </a:pPr>
            <a:r>
              <a:t>CORSO DI</a:t>
            </a:r>
            <a:r>
              <a:rPr>
                <a:solidFill>
                  <a:srgbClr val="FFFF00"/>
                </a:solidFill>
              </a:rPr>
              <a:t> </a:t>
            </a:r>
            <a:r>
              <a:rPr b="0">
                <a:solidFill>
                  <a:srgbClr val="FFFF00"/>
                </a:solidFill>
              </a:rPr>
              <a:t> </a:t>
            </a:r>
          </a:p>
        </p:txBody>
      </p:sp>
      <p:sp>
        <p:nvSpPr>
          <p:cNvPr id="96" name="CasellaDiTesto 6"/>
          <p:cNvSpPr txBox="1"/>
          <p:nvPr/>
        </p:nvSpPr>
        <p:spPr>
          <a:xfrm>
            <a:off x="2165235" y="2911389"/>
            <a:ext cx="2746868" cy="71374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45719" rIns="45719">
            <a:spAutoFit/>
          </a:bodyPr>
          <a:lstStyle>
            <a:lvl1pPr>
              <a:defRPr b="1" sz="4000">
                <a:solidFill>
                  <a:srgbClr val="00B050"/>
                </a:solidFill>
              </a:defRPr>
            </a:lvl1pPr>
          </a:lstStyle>
          <a:p>
            <a:pPr/>
            <a:r>
              <a:t>COACHING</a:t>
            </a:r>
          </a:p>
        </p:txBody>
      </p:sp>
      <p:sp>
        <p:nvSpPr>
          <p:cNvPr id="97" name="CasellaDiTesto 1"/>
          <p:cNvSpPr txBox="1"/>
          <p:nvPr/>
        </p:nvSpPr>
        <p:spPr>
          <a:xfrm>
            <a:off x="69445" y="6161649"/>
            <a:ext cx="4191581" cy="5359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2800">
                <a:solidFill>
                  <a:srgbClr val="66FF33"/>
                </a:solidFill>
              </a:defRPr>
            </a:lvl1pPr>
          </a:lstStyle>
          <a:p>
            <a:pPr/>
            <a:r>
              <a:t>incambiamento.blog</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3000">
              <a:srgbClr val="FBE5D6"/>
            </a:gs>
            <a:gs pos="7000">
              <a:srgbClr val="FBE5D6"/>
            </a:gs>
            <a:gs pos="26000">
              <a:srgbClr val="FBE5D6"/>
            </a:gs>
            <a:gs pos="54000">
              <a:srgbClr val="F7FAFD"/>
            </a:gs>
            <a:gs pos="63709">
              <a:srgbClr val="FBE5D6"/>
            </a:gs>
            <a:gs pos="74000">
              <a:srgbClr val="FBE5D6"/>
            </a:gs>
            <a:gs pos="85000">
              <a:srgbClr val="FFF2CC"/>
            </a:gs>
          </a:gsLst>
          <a:lin ang="5400000" scaled="0"/>
        </a:gradFill>
      </p:bgPr>
    </p:bg>
    <p:spTree>
      <p:nvGrpSpPr>
        <p:cNvPr id="1" name=""/>
        <p:cNvGrpSpPr/>
        <p:nvPr/>
      </p:nvGrpSpPr>
      <p:grpSpPr>
        <a:xfrm>
          <a:off x="0" y="0"/>
          <a:ext cx="0" cy="0"/>
          <a:chOff x="0" y="0"/>
          <a:chExt cx="0" cy="0"/>
        </a:xfrm>
      </p:grpSpPr>
      <p:sp>
        <p:nvSpPr>
          <p:cNvPr id="139" name="CasellaDiTesto 4"/>
          <p:cNvSpPr txBox="1"/>
          <p:nvPr/>
        </p:nvSpPr>
        <p:spPr>
          <a:xfrm>
            <a:off x="-1" y="-25309"/>
            <a:ext cx="3333195" cy="713741"/>
          </a:xfrm>
          <a:prstGeom prst="rect">
            <a:avLst/>
          </a:prstGeom>
          <a:solidFill>
            <a:srgbClr val="FF5757"/>
          </a:solidFill>
          <a:ln w="12700">
            <a:miter lim="400000"/>
          </a:ln>
          <a:extLst>
            <a:ext uri="{C572A759-6A51-4108-AA02-DFA0A04FC94B}">
              <ma14:wrappingTextBoxFlag xmlns:ma14="http://schemas.microsoft.com/office/mac/drawingml/2011/main" val="1"/>
            </a:ext>
          </a:extLst>
        </p:spPr>
        <p:txBody>
          <a:bodyPr lIns="45719" rIns="45719">
            <a:spAutoFit/>
          </a:bodyPr>
          <a:lstStyle>
            <a:lvl1pPr algn="ctr">
              <a:defRPr b="1" sz="4000">
                <a:solidFill>
                  <a:srgbClr val="FFFFFF"/>
                </a:solidFill>
              </a:defRPr>
            </a:lvl1pPr>
          </a:lstStyle>
          <a:p>
            <a:pPr/>
            <a:r>
              <a:t>RIEPILOGO</a:t>
            </a:r>
          </a:p>
        </p:txBody>
      </p:sp>
      <p:sp>
        <p:nvSpPr>
          <p:cNvPr id="140" name="Freccia a destra 6"/>
          <p:cNvSpPr/>
          <p:nvPr/>
        </p:nvSpPr>
        <p:spPr>
          <a:xfrm rot="5400000">
            <a:off x="5280821" y="2056009"/>
            <a:ext cx="835324" cy="239628"/>
          </a:xfrm>
          <a:prstGeom prst="rightArrow">
            <a:avLst>
              <a:gd name="adj1" fmla="val 50000"/>
              <a:gd name="adj2" fmla="val 50000"/>
            </a:avLst>
          </a:prstGeom>
          <a:solidFill>
            <a:srgbClr val="FF3300"/>
          </a:solidFill>
          <a:ln w="12700">
            <a:solidFill>
              <a:srgbClr val="42719B"/>
            </a:solidFill>
            <a:miter/>
          </a:ln>
        </p:spPr>
        <p:txBody>
          <a:bodyPr lIns="45719" rIns="45719" anchor="ctr"/>
          <a:lstStyle/>
          <a:p>
            <a:pPr algn="ctr">
              <a:defRPr>
                <a:solidFill>
                  <a:srgbClr val="FF0000"/>
                </a:solidFill>
              </a:defRPr>
            </a:pPr>
          </a:p>
        </p:txBody>
      </p:sp>
      <p:sp>
        <p:nvSpPr>
          <p:cNvPr id="141" name="CasellaDiTesto 11"/>
          <p:cNvSpPr txBox="1"/>
          <p:nvPr/>
        </p:nvSpPr>
        <p:spPr>
          <a:xfrm>
            <a:off x="3453003" y="4382549"/>
            <a:ext cx="4730584" cy="659766"/>
          </a:xfrm>
          <a:prstGeom prst="rect">
            <a:avLst/>
          </a:prstGeom>
          <a:solidFill>
            <a:srgbClr val="FFFFFF">
              <a:alpha val="89804"/>
            </a:srgbClr>
          </a:solidFill>
          <a:ln>
            <a:solidFill>
              <a:schemeClr val="accent1"/>
            </a:solidFill>
          </a:ln>
          <a:extLst>
            <a:ext uri="{C572A759-6A51-4108-AA02-DFA0A04FC94B}">
              <ma14:wrappingTextBoxFlag xmlns:ma14="http://schemas.microsoft.com/office/mac/drawingml/2011/main" val="1"/>
            </a:ext>
          </a:extLst>
        </p:spPr>
        <p:txBody>
          <a:bodyPr lIns="45719" rIns="45719">
            <a:spAutoFit/>
          </a:bodyPr>
          <a:lstStyle>
            <a:lvl1pPr algn="ctr">
              <a:defRPr b="1" sz="3600">
                <a:solidFill>
                  <a:srgbClr val="FF0000"/>
                </a:solidFill>
              </a:defRPr>
            </a:lvl1pPr>
          </a:lstStyle>
          <a:p>
            <a:pPr/>
            <a:r>
              <a:t>VISUALIZZAZIONE</a:t>
            </a:r>
          </a:p>
        </p:txBody>
      </p:sp>
      <p:sp>
        <p:nvSpPr>
          <p:cNvPr id="142" name="Freccia a destra 12"/>
          <p:cNvSpPr/>
          <p:nvPr/>
        </p:nvSpPr>
        <p:spPr>
          <a:xfrm rot="5400000">
            <a:off x="5494170" y="3996613"/>
            <a:ext cx="427182" cy="221070"/>
          </a:xfrm>
          <a:prstGeom prst="rightArrow">
            <a:avLst>
              <a:gd name="adj1" fmla="val 50000"/>
              <a:gd name="adj2" fmla="val 50000"/>
            </a:avLst>
          </a:prstGeom>
          <a:solidFill>
            <a:srgbClr val="E20000"/>
          </a:solidFill>
          <a:ln w="12700">
            <a:solidFill>
              <a:schemeClr val="accent1"/>
            </a:solidFill>
            <a:miter/>
          </a:ln>
        </p:spPr>
        <p:txBody>
          <a:bodyPr lIns="45719" rIns="45719" anchor="ctr"/>
          <a:lstStyle/>
          <a:p>
            <a:pPr algn="ctr">
              <a:defRPr>
                <a:solidFill>
                  <a:srgbClr val="FF2525"/>
                </a:solidFill>
              </a:defRPr>
            </a:pPr>
          </a:p>
        </p:txBody>
      </p:sp>
      <p:sp>
        <p:nvSpPr>
          <p:cNvPr id="143" name="CasellaDiTesto 13"/>
          <p:cNvSpPr txBox="1"/>
          <p:nvPr/>
        </p:nvSpPr>
        <p:spPr>
          <a:xfrm>
            <a:off x="2500480" y="2701207"/>
            <a:ext cx="6635630" cy="1091566"/>
          </a:xfrm>
          <a:prstGeom prst="rect">
            <a:avLst/>
          </a:prstGeom>
          <a:solidFill>
            <a:srgbClr val="FFFFFF"/>
          </a:solidFill>
          <a:ln>
            <a:solidFill>
              <a:srgbClr val="C00000"/>
            </a:solidFill>
          </a:ln>
          <a:extLst>
            <a:ext uri="{C572A759-6A51-4108-AA02-DFA0A04FC94B}">
              <ma14:wrappingTextBoxFlag xmlns:ma14="http://schemas.microsoft.com/office/mac/drawingml/2011/main" val="1"/>
            </a:ext>
          </a:extLst>
        </p:spPr>
        <p:txBody>
          <a:bodyPr lIns="45719" rIns="45719">
            <a:spAutoFit/>
          </a:bodyPr>
          <a:lstStyle/>
          <a:p>
            <a:pPr algn="ctr">
              <a:defRPr b="1" sz="3200">
                <a:solidFill>
                  <a:srgbClr val="FF0000"/>
                </a:solidFill>
              </a:defRPr>
            </a:pPr>
            <a:r>
              <a:t>3ª Fase </a:t>
            </a:r>
            <a:r>
              <a:rPr>
                <a:solidFill>
                  <a:srgbClr val="000000"/>
                </a:solidFill>
              </a:rPr>
              <a:t>dell’OMI Model in cui si effettua la</a:t>
            </a:r>
          </a:p>
        </p:txBody>
      </p:sp>
      <p:sp>
        <p:nvSpPr>
          <p:cNvPr id="144" name="CasellaDiTesto 7"/>
          <p:cNvSpPr txBox="1"/>
          <p:nvPr/>
        </p:nvSpPr>
        <p:spPr>
          <a:xfrm>
            <a:off x="3941055" y="989099"/>
            <a:ext cx="3533409" cy="659766"/>
          </a:xfrm>
          <a:prstGeom prst="rect">
            <a:avLst/>
          </a:prstGeom>
          <a:solidFill>
            <a:schemeClr val="accent4"/>
          </a:solidFill>
          <a:ln>
            <a:solidFill>
              <a:srgbClr val="002060"/>
            </a:solidFill>
          </a:ln>
          <a:extLst>
            <a:ext uri="{C572A759-6A51-4108-AA02-DFA0A04FC94B}">
              <ma14:wrappingTextBoxFlag xmlns:ma14="http://schemas.microsoft.com/office/mac/drawingml/2011/main" val="1"/>
            </a:ext>
          </a:extLst>
        </p:spPr>
        <p:txBody>
          <a:bodyPr lIns="45719" rIns="45719">
            <a:spAutoFit/>
          </a:bodyPr>
          <a:lstStyle>
            <a:lvl1pPr algn="ctr">
              <a:defRPr b="1" sz="3600"/>
            </a:lvl1pPr>
          </a:lstStyle>
          <a:p>
            <a:pPr/>
            <a:r>
              <a:t>INSTALLAZIONE</a:t>
            </a:r>
          </a:p>
        </p:txBody>
      </p:sp>
      <p:sp>
        <p:nvSpPr>
          <p:cNvPr id="145" name="CasellaDiTesto 1"/>
          <p:cNvSpPr txBox="1"/>
          <p:nvPr/>
        </p:nvSpPr>
        <p:spPr>
          <a:xfrm>
            <a:off x="2899247" y="5028881"/>
            <a:ext cx="5838095" cy="1091566"/>
          </a:xfrm>
          <a:prstGeom prst="rect">
            <a:avLst/>
          </a:prstGeom>
          <a:ln>
            <a:solidFill>
              <a:schemeClr val="accent1"/>
            </a:solidFill>
          </a:ln>
          <a:extLst>
            <a:ext uri="{C572A759-6A51-4108-AA02-DFA0A04FC94B}">
              <ma14:wrappingTextBoxFlag xmlns:ma14="http://schemas.microsoft.com/office/mac/drawingml/2011/main" val="1"/>
            </a:ext>
          </a:extLst>
        </p:spPr>
        <p:txBody>
          <a:bodyPr lIns="45719" rIns="45719">
            <a:spAutoFit/>
          </a:bodyPr>
          <a:lstStyle/>
          <a:p>
            <a:pPr algn="ctr">
              <a:defRPr b="1" sz="3200"/>
            </a:pPr>
            <a:r>
              <a:t>far vedere il film </a:t>
            </a:r>
          </a:p>
          <a:p>
            <a:pPr algn="ctr">
              <a:defRPr b="1" sz="3200"/>
            </a:pPr>
            <a:r>
              <a:t>dell’obiettivo da raggiungere </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7" name="CasellaDiTesto 1"/>
          <p:cNvSpPr txBox="1"/>
          <p:nvPr/>
        </p:nvSpPr>
        <p:spPr>
          <a:xfrm>
            <a:off x="302991" y="119736"/>
            <a:ext cx="2505859" cy="586741"/>
          </a:xfrm>
          <a:prstGeom prst="rect">
            <a:avLst/>
          </a:prstGeom>
          <a:solidFill>
            <a:srgbClr val="FF2525"/>
          </a:solidFill>
          <a:ln w="12700">
            <a:miter lim="400000"/>
          </a:ln>
          <a:effectLst>
            <a:outerShdw sx="100000" sy="100000" kx="0" ky="0" algn="b" rotWithShape="0" blurRad="114300" dist="12700" dir="5400000">
              <a:srgbClr val="000000"/>
            </a:outerShdw>
          </a:effectLst>
          <a:extLst>
            <a:ext uri="{C572A759-6A51-4108-AA02-DFA0A04FC94B}">
              <ma14:wrappingTextBoxFlag xmlns:ma14="http://schemas.microsoft.com/office/mac/drawingml/2011/main" val="1"/>
            </a:ext>
          </a:extLst>
        </p:spPr>
        <p:txBody>
          <a:bodyPr lIns="45719" rIns="45719">
            <a:spAutoFit/>
          </a:bodyPr>
          <a:lstStyle>
            <a:lvl1pPr algn="ctr">
              <a:defRPr b="1" sz="2800">
                <a:solidFill>
                  <a:srgbClr val="FFFFFF"/>
                </a:solidFill>
                <a:latin typeface="Comic Sans MS"/>
                <a:ea typeface="Comic Sans MS"/>
                <a:cs typeface="Comic Sans MS"/>
                <a:sym typeface="Comic Sans MS"/>
              </a:defRPr>
            </a:lvl1pPr>
          </a:lstStyle>
          <a:p>
            <a:pPr/>
            <a:r>
              <a:t>ESERCIZIO</a:t>
            </a:r>
          </a:p>
        </p:txBody>
      </p:sp>
      <p:sp>
        <p:nvSpPr>
          <p:cNvPr id="148" name="CasellaDiTesto 5"/>
          <p:cNvSpPr txBox="1"/>
          <p:nvPr/>
        </p:nvSpPr>
        <p:spPr>
          <a:xfrm rot="21317150">
            <a:off x="3913293" y="2233865"/>
            <a:ext cx="5104228" cy="308178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3600">
                <a:solidFill>
                  <a:srgbClr val="FF0000"/>
                </a:solidFill>
                <a:latin typeface="Mongolian Baiti"/>
                <a:ea typeface="Mongolian Baiti"/>
                <a:cs typeface="Mongolian Baiti"/>
                <a:sym typeface="Mongolian Baiti"/>
              </a:defRPr>
            </a:pPr>
            <a:r>
              <a:t>Ripetere la visualizzazione </a:t>
            </a:r>
          </a:p>
          <a:p>
            <a:pPr>
              <a:defRPr sz="3600">
                <a:solidFill>
                  <a:srgbClr val="FF0000"/>
                </a:solidFill>
                <a:latin typeface="Mongolian Baiti"/>
                <a:ea typeface="Mongolian Baiti"/>
                <a:cs typeface="Mongolian Baiti"/>
                <a:sym typeface="Mongolian Baiti"/>
              </a:defRPr>
            </a:pPr>
            <a:r>
              <a:t>più volte al giorno </a:t>
            </a:r>
          </a:p>
          <a:p>
            <a:pPr>
              <a:defRPr sz="3600">
                <a:solidFill>
                  <a:srgbClr val="FF0000"/>
                </a:solidFill>
                <a:latin typeface="Mongolian Baiti"/>
                <a:ea typeface="Mongolian Baiti"/>
                <a:cs typeface="Mongolian Baiti"/>
                <a:sym typeface="Mongolian Baiti"/>
              </a:defRPr>
            </a:pPr>
            <a:r>
              <a:t>sino a quando si raggiunge </a:t>
            </a:r>
          </a:p>
          <a:p>
            <a:pPr>
              <a:defRPr sz="3600">
                <a:solidFill>
                  <a:srgbClr val="FF0000"/>
                </a:solidFill>
                <a:latin typeface="Mongolian Baiti"/>
                <a:ea typeface="Mongolian Baiti"/>
                <a:cs typeface="Mongolian Baiti"/>
                <a:sym typeface="Mongolian Baiti"/>
              </a:defRPr>
            </a:pPr>
            <a:r>
              <a:t>l’obiettivo! </a:t>
            </a:r>
          </a:p>
        </p:txBody>
      </p:sp>
      <p:sp>
        <p:nvSpPr>
          <p:cNvPr id="149" name="Rettangolo 2"/>
          <p:cNvSpPr txBox="1"/>
          <p:nvPr/>
        </p:nvSpPr>
        <p:spPr>
          <a:xfrm>
            <a:off x="3192194" y="5525477"/>
            <a:ext cx="6004561" cy="396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2000"/>
            </a:lvl1pPr>
          </a:lstStyle>
          <a:p>
            <a:pPr/>
            <a:r>
              <a:t>N.B.: L'inconscio impara attraverso la ripetizione. </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51" name="Rectangle 2"/>
          <p:cNvSpPr txBox="1"/>
          <p:nvPr/>
        </p:nvSpPr>
        <p:spPr>
          <a:xfrm>
            <a:off x="3991636" y="1465236"/>
            <a:ext cx="8040915" cy="2851732"/>
          </a:xfrm>
          <a:prstGeom prst="rect">
            <a:avLst/>
          </a:prstGeom>
          <a:ln w="12700">
            <a:miter lim="400000"/>
          </a:ln>
          <a:effectLst>
            <a:outerShdw sx="100000" sy="100000" kx="0" ky="0" algn="b" rotWithShape="0" blurRad="50800" dist="38100" dir="16200000">
              <a:srgbClr val="000000">
                <a:alpha val="40000"/>
              </a:srgbClr>
            </a:outerShdw>
          </a:effectLst>
          <a:extLst>
            <a:ext uri="{C572A759-6A51-4108-AA02-DFA0A04FC94B}">
              <ma14:wrappingTextBoxFlag xmlns:ma14="http://schemas.microsoft.com/office/mac/drawingml/2011/main" val="1"/>
            </a:ext>
          </a:extLst>
        </p:spPr>
        <p:txBody>
          <a:bodyPr lIns="45719" rIns="45719" anchor="ctr">
            <a:spAutoFit/>
          </a:bodyPr>
          <a:lstStyle/>
          <a:p>
            <a:pPr>
              <a:defRPr b="1" i="1" sz="3200">
                <a:solidFill>
                  <a:srgbClr val="FFFFFF"/>
                </a:solidFill>
              </a:defRPr>
            </a:pPr>
            <a:r>
              <a:t>L'inconscio realizzerà i cambiamenti desiderati</a:t>
            </a:r>
          </a:p>
          <a:p>
            <a:pPr>
              <a:defRPr b="1" i="1" sz="3200">
                <a:solidFill>
                  <a:srgbClr val="FFFFFF"/>
                </a:solidFill>
              </a:defRPr>
            </a:pPr>
            <a:r>
              <a:t>quando</a:t>
            </a:r>
          </a:p>
          <a:p>
            <a:pPr>
              <a:defRPr b="1" i="1" sz="3200">
                <a:solidFill>
                  <a:srgbClr val="FFFFFF"/>
                </a:solidFill>
              </a:defRPr>
            </a:pPr>
            <a:r>
              <a:t>percepirà che questi cambiamenti </a:t>
            </a:r>
          </a:p>
          <a:p>
            <a:pPr>
              <a:defRPr b="1" i="1" sz="3200">
                <a:solidFill>
                  <a:srgbClr val="FFFFFF"/>
                </a:solidFill>
              </a:defRPr>
            </a:pPr>
            <a:r>
              <a:t>sono veramente </a:t>
            </a:r>
          </a:p>
          <a:p>
            <a:pPr>
              <a:defRPr b="1" i="1" sz="3200">
                <a:solidFill>
                  <a:srgbClr val="FFFFFF"/>
                </a:solidFill>
              </a:defRPr>
            </a:pPr>
            <a:r>
              <a:t>e profondamente desiderati.</a:t>
            </a:r>
          </a:p>
          <a:p>
            <a:pPr algn="r">
              <a:lnSpc>
                <a:spcPct val="150000"/>
              </a:lnSpc>
              <a:defRPr b="1" i="1" sz="2000">
                <a:solidFill>
                  <a:srgbClr val="1F4E79"/>
                </a:solidFill>
                <a:latin typeface="Arial"/>
                <a:ea typeface="Arial"/>
                <a:cs typeface="Arial"/>
                <a:sym typeface="Arial"/>
              </a:defRPr>
            </a:pPr>
            <a:r>
              <a:t>Matteo Mainetti</a:t>
            </a:r>
            <a:r>
              <a:rPr i="0">
                <a:solidFill>
                  <a:srgbClr val="767171"/>
                </a:solidFill>
              </a:rPr>
              <a:t> </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53" name="Rettangolo 1"/>
          <p:cNvSpPr txBox="1"/>
          <p:nvPr/>
        </p:nvSpPr>
        <p:spPr>
          <a:xfrm>
            <a:off x="8710312" y="6090565"/>
            <a:ext cx="3147230" cy="5359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sz="2800">
                <a:solidFill>
                  <a:srgbClr val="0066FF"/>
                </a:solidFill>
              </a:defRPr>
            </a:lvl1pPr>
          </a:lstStyle>
          <a:p>
            <a:pPr/>
            <a:r>
              <a:t>incambiamento.blog</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99" name="CasellaDiTesto 4"/>
          <p:cNvSpPr txBox="1"/>
          <p:nvPr/>
        </p:nvSpPr>
        <p:spPr>
          <a:xfrm>
            <a:off x="156555" y="443344"/>
            <a:ext cx="5020889" cy="62636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sz="2200"/>
            </a:pPr>
            <a:r>
              <a:t>«</a:t>
            </a:r>
            <a:r>
              <a:rPr b="1"/>
              <a:t>Un giovane vuole scalare una montagna. Egli sa che il viaggio può essere lungo e per non partire troppo appesantito, porta con sé il minimo indispensabile. Durante il viaggio incontra diverse difficoltà e sa che deve superarle se vuole raggiungere la meta. Per il giovane superare le difficoltà significa imparare qualcosa di nuovo, così ogni volta che supera una difficoltà, per ricordare ciò che ha appreso, mette una pietra nello zaino. Quando finalmente arriva in cima alla montagna, svuota lo zaino, prende le pietre raccolte, ne fa una piramide e la intitola "</a:t>
            </a:r>
            <a:r>
              <a:rPr b="1" i="1"/>
              <a:t>la piramide del successo</a:t>
            </a:r>
            <a:r>
              <a:rPr b="1"/>
              <a:t>". Successo ottenuto grazie al superamento delle difficoltà».</a:t>
            </a:r>
            <a:endParaRPr b="1"/>
          </a:p>
          <a:p>
            <a:pPr>
              <a:defRPr b="1" sz="2200"/>
            </a:pPr>
          </a:p>
          <a:p>
            <a:pPr algn="r">
              <a:defRPr b="1" sz="2200"/>
            </a:pPr>
            <a:r>
              <a:t>da </a:t>
            </a:r>
            <a:r>
              <a:rPr i="1"/>
              <a:t>Giardinieri, principesse, porcospini</a:t>
            </a:r>
            <a:r>
              <a:t>  </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01" name="CasellaDiTesto 3"/>
          <p:cNvSpPr txBox="1"/>
          <p:nvPr/>
        </p:nvSpPr>
        <p:spPr>
          <a:xfrm>
            <a:off x="3386796" y="239150"/>
            <a:ext cx="5992837" cy="751841"/>
          </a:xfrm>
          <a:prstGeom prst="rect">
            <a:avLst/>
          </a:prstGeom>
          <a:solidFill>
            <a:srgbClr val="FFFFFF"/>
          </a:solidFill>
          <a:ln w="38100">
            <a:solidFill>
              <a:schemeClr val="accent1"/>
            </a:solidFill>
          </a:ln>
          <a:extLst>
            <a:ext uri="{C572A759-6A51-4108-AA02-DFA0A04FC94B}">
              <ma14:wrappingTextBoxFlag xmlns:ma14="http://schemas.microsoft.com/office/mac/drawingml/2011/main" val="1"/>
            </a:ext>
          </a:extLst>
        </p:spPr>
        <p:txBody>
          <a:bodyPr lIns="45719" rIns="45719">
            <a:spAutoFit/>
          </a:bodyPr>
          <a:lstStyle/>
          <a:p>
            <a:pPr algn="ctr">
              <a:defRPr b="1" sz="4000"/>
            </a:pPr>
            <a:r>
              <a:t>I</a:t>
            </a:r>
            <a:r>
              <a:rPr>
                <a:solidFill>
                  <a:srgbClr val="00B050"/>
                </a:solidFill>
              </a:rPr>
              <a:t> 3</a:t>
            </a:r>
            <a:r>
              <a:rPr sz="3200"/>
              <a:t> PUNTI della lezione </a:t>
            </a:r>
          </a:p>
        </p:txBody>
      </p:sp>
      <p:sp>
        <p:nvSpPr>
          <p:cNvPr id="102" name="CasellaDiTesto 4"/>
          <p:cNvSpPr txBox="1"/>
          <p:nvPr/>
        </p:nvSpPr>
        <p:spPr>
          <a:xfrm>
            <a:off x="2722098" y="2040649"/>
            <a:ext cx="8461717" cy="615316"/>
          </a:xfrm>
          <a:prstGeom prst="rect">
            <a:avLst/>
          </a:prstGeom>
          <a:solidFill>
            <a:srgbClr val="FFFFFF"/>
          </a:solidFill>
          <a:ln w="28575">
            <a:solidFill>
              <a:srgbClr val="FFFF00"/>
            </a:solidFill>
          </a:ln>
          <a:extLst>
            <a:ext uri="{C572A759-6A51-4108-AA02-DFA0A04FC94B}">
              <ma14:wrappingTextBoxFlag xmlns:ma14="http://schemas.microsoft.com/office/mac/drawingml/2011/main" val="1"/>
            </a:ext>
          </a:extLst>
        </p:spPr>
        <p:txBody>
          <a:bodyPr lIns="45719" rIns="45719">
            <a:spAutoFit/>
          </a:bodyPr>
          <a:lstStyle/>
          <a:p>
            <a:pPr marL="514350" indent="-514350">
              <a:buClr>
                <a:schemeClr val="accent2"/>
              </a:buClr>
              <a:buSzPct val="100000"/>
              <a:buAutoNum type="arabicPeriod" startAt="1"/>
              <a:defRPr b="1" sz="3200"/>
            </a:pPr>
            <a:r>
              <a:t>Terza fase dell’OMI Model: l’</a:t>
            </a:r>
            <a:r>
              <a:rPr>
                <a:solidFill>
                  <a:srgbClr val="FF9900"/>
                </a:solidFill>
              </a:rPr>
              <a:t>INSTALLAZIONE</a:t>
            </a:r>
          </a:p>
        </p:txBody>
      </p:sp>
      <p:sp>
        <p:nvSpPr>
          <p:cNvPr id="103" name="CasellaDiTesto 5"/>
          <p:cNvSpPr txBox="1"/>
          <p:nvPr/>
        </p:nvSpPr>
        <p:spPr>
          <a:xfrm>
            <a:off x="2722098" y="3092438"/>
            <a:ext cx="7322233" cy="615316"/>
          </a:xfrm>
          <a:prstGeom prst="rect">
            <a:avLst/>
          </a:prstGeom>
          <a:solidFill>
            <a:srgbClr val="FFFFFF"/>
          </a:solidFill>
          <a:ln w="28575">
            <a:solidFill>
              <a:srgbClr val="FFFF00"/>
            </a:solidFill>
          </a:ln>
          <a:extLst>
            <a:ext uri="{C572A759-6A51-4108-AA02-DFA0A04FC94B}">
              <ma14:wrappingTextBoxFlag xmlns:ma14="http://schemas.microsoft.com/office/mac/drawingml/2011/main" val="1"/>
            </a:ext>
          </a:extLst>
        </p:spPr>
        <p:txBody>
          <a:bodyPr lIns="45719" rIns="45719">
            <a:spAutoFit/>
          </a:bodyPr>
          <a:lstStyle/>
          <a:p>
            <a:pPr>
              <a:defRPr b="1" sz="3200">
                <a:solidFill>
                  <a:srgbClr val="FF0000"/>
                </a:solidFill>
              </a:defRPr>
            </a:pPr>
            <a:r>
              <a:t>2.</a:t>
            </a:r>
            <a:r>
              <a:rPr>
                <a:solidFill>
                  <a:srgbClr val="000000"/>
                </a:solidFill>
              </a:rPr>
              <a:t>  La </a:t>
            </a:r>
            <a:r>
              <a:t>VISUALIZZAZIONE</a:t>
            </a:r>
            <a:r>
              <a:rPr>
                <a:solidFill>
                  <a:srgbClr val="000000"/>
                </a:solidFill>
              </a:rPr>
              <a:t>: cos’è e struttura</a:t>
            </a:r>
          </a:p>
        </p:txBody>
      </p:sp>
      <p:sp>
        <p:nvSpPr>
          <p:cNvPr id="104" name="CasellaDiTesto 6"/>
          <p:cNvSpPr txBox="1"/>
          <p:nvPr/>
        </p:nvSpPr>
        <p:spPr>
          <a:xfrm>
            <a:off x="2722097" y="4188309"/>
            <a:ext cx="6281227" cy="615316"/>
          </a:xfrm>
          <a:prstGeom prst="rect">
            <a:avLst/>
          </a:prstGeom>
          <a:solidFill>
            <a:srgbClr val="FFFFFF"/>
          </a:solidFill>
          <a:ln w="28575">
            <a:solidFill>
              <a:srgbClr val="FFFF00"/>
            </a:solidFill>
          </a:ln>
          <a:extLst>
            <a:ext uri="{C572A759-6A51-4108-AA02-DFA0A04FC94B}">
              <ma14:wrappingTextBoxFlag xmlns:ma14="http://schemas.microsoft.com/office/mac/drawingml/2011/main" val="1"/>
            </a:ext>
          </a:extLst>
        </p:spPr>
        <p:txBody>
          <a:bodyPr lIns="45719" rIns="45719">
            <a:spAutoFit/>
          </a:bodyPr>
          <a:lstStyle/>
          <a:p>
            <a:pPr>
              <a:defRPr b="1" sz="3200">
                <a:solidFill>
                  <a:srgbClr val="C00000"/>
                </a:solidFill>
              </a:defRPr>
            </a:pPr>
            <a:r>
              <a:t>3.</a:t>
            </a:r>
            <a:r>
              <a:rPr>
                <a:solidFill>
                  <a:srgbClr val="000000"/>
                </a:solidFill>
              </a:rPr>
              <a:t>  ESEMPIO di </a:t>
            </a:r>
            <a:r>
              <a:rPr>
                <a:solidFill>
                  <a:srgbClr val="FF0000"/>
                </a:solidFill>
              </a:rPr>
              <a:t>VISUALIZZAZIONE</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 name="Connettore 2 5"/>
          <p:cNvSpPr/>
          <p:nvPr/>
        </p:nvSpPr>
        <p:spPr>
          <a:xfrm flipH="1">
            <a:off x="3225042" y="1340271"/>
            <a:ext cx="1837348" cy="699674"/>
          </a:xfrm>
          <a:prstGeom prst="line">
            <a:avLst/>
          </a:prstGeom>
          <a:ln w="38100">
            <a:solidFill>
              <a:schemeClr val="accent1"/>
            </a:solidFill>
            <a:miter/>
            <a:tailEnd type="triangle"/>
          </a:ln>
        </p:spPr>
        <p:txBody>
          <a:bodyPr lIns="45719" rIns="45719"/>
          <a:lstStyle/>
          <a:p>
            <a:pPr/>
          </a:p>
        </p:txBody>
      </p:sp>
      <p:sp>
        <p:nvSpPr>
          <p:cNvPr id="107" name="CasellaDiTesto 6"/>
          <p:cNvSpPr txBox="1"/>
          <p:nvPr/>
        </p:nvSpPr>
        <p:spPr>
          <a:xfrm>
            <a:off x="597944" y="1783019"/>
            <a:ext cx="2602430" cy="545466"/>
          </a:xfrm>
          <a:prstGeom prst="rect">
            <a:avLst/>
          </a:prstGeom>
          <a:solidFill>
            <a:srgbClr val="DEEBF7"/>
          </a:solidFill>
          <a:ln>
            <a:solidFill>
              <a:srgbClr val="203864"/>
            </a:solidFill>
          </a:ln>
          <a:extLst>
            <a:ext uri="{C572A759-6A51-4108-AA02-DFA0A04FC94B}">
              <ma14:wrappingTextBoxFlag xmlns:ma14="http://schemas.microsoft.com/office/mac/drawingml/2011/main" val="1"/>
            </a:ext>
          </a:extLst>
        </p:spPr>
        <p:txBody>
          <a:bodyPr lIns="45719" rIns="45719">
            <a:spAutoFit/>
          </a:bodyPr>
          <a:lstStyle>
            <a:lvl1pPr>
              <a:defRPr b="1" sz="2800"/>
            </a:lvl1pPr>
          </a:lstStyle>
          <a:p>
            <a:pPr/>
            <a:r>
              <a:t>OSSERVAZIONE</a:t>
            </a:r>
          </a:p>
        </p:txBody>
      </p:sp>
      <p:sp>
        <p:nvSpPr>
          <p:cNvPr id="108" name="CasellaDiTesto 7"/>
          <p:cNvSpPr txBox="1"/>
          <p:nvPr/>
        </p:nvSpPr>
        <p:spPr>
          <a:xfrm>
            <a:off x="4565486" y="2131759"/>
            <a:ext cx="2814792" cy="545466"/>
          </a:xfrm>
          <a:prstGeom prst="rect">
            <a:avLst/>
          </a:prstGeom>
          <a:solidFill>
            <a:srgbClr val="FF4F4F"/>
          </a:solidFill>
          <a:ln>
            <a:solidFill>
              <a:srgbClr val="002060"/>
            </a:solidFill>
          </a:ln>
          <a:extLst>
            <a:ext uri="{C572A759-6A51-4108-AA02-DFA0A04FC94B}">
              <ma14:wrappingTextBoxFlag xmlns:ma14="http://schemas.microsoft.com/office/mac/drawingml/2011/main" val="1"/>
            </a:ext>
          </a:extLst>
        </p:spPr>
        <p:txBody>
          <a:bodyPr lIns="45719" rIns="45719">
            <a:spAutoFit/>
          </a:bodyPr>
          <a:lstStyle>
            <a:lvl1pPr>
              <a:defRPr b="1" sz="2800"/>
            </a:lvl1pPr>
          </a:lstStyle>
          <a:p>
            <a:pPr/>
            <a:r>
              <a:t>MODIFICAZIONE</a:t>
            </a:r>
          </a:p>
        </p:txBody>
      </p:sp>
      <p:sp>
        <p:nvSpPr>
          <p:cNvPr id="109" name="CasellaDiTesto 8"/>
          <p:cNvSpPr txBox="1"/>
          <p:nvPr/>
        </p:nvSpPr>
        <p:spPr>
          <a:xfrm>
            <a:off x="8761755" y="1750674"/>
            <a:ext cx="2586162" cy="545466"/>
          </a:xfrm>
          <a:prstGeom prst="rect">
            <a:avLst/>
          </a:prstGeom>
          <a:solidFill>
            <a:schemeClr val="accent4"/>
          </a:solidFill>
          <a:ln>
            <a:solidFill>
              <a:srgbClr val="002060"/>
            </a:solidFill>
          </a:ln>
          <a:extLst>
            <a:ext uri="{C572A759-6A51-4108-AA02-DFA0A04FC94B}">
              <ma14:wrappingTextBoxFlag xmlns:ma14="http://schemas.microsoft.com/office/mac/drawingml/2011/main" val="1"/>
            </a:ext>
          </a:extLst>
        </p:spPr>
        <p:txBody>
          <a:bodyPr lIns="45719" rIns="45719">
            <a:spAutoFit/>
          </a:bodyPr>
          <a:lstStyle>
            <a:lvl1pPr>
              <a:defRPr b="1" sz="2800"/>
            </a:lvl1pPr>
          </a:lstStyle>
          <a:p>
            <a:pPr/>
            <a:r>
              <a:t>INSTALLAZIONE</a:t>
            </a:r>
          </a:p>
        </p:txBody>
      </p:sp>
      <p:sp>
        <p:nvSpPr>
          <p:cNvPr id="110" name="Connettore 2 10"/>
          <p:cNvSpPr/>
          <p:nvPr/>
        </p:nvSpPr>
        <p:spPr>
          <a:xfrm flipH="1">
            <a:off x="5981063" y="1466784"/>
            <a:ext cx="2" cy="659908"/>
          </a:xfrm>
          <a:prstGeom prst="line">
            <a:avLst/>
          </a:prstGeom>
          <a:ln w="38100">
            <a:solidFill>
              <a:schemeClr val="accent1"/>
            </a:solidFill>
            <a:miter/>
            <a:tailEnd type="triangle"/>
          </a:ln>
        </p:spPr>
        <p:txBody>
          <a:bodyPr lIns="45719" rIns="45719"/>
          <a:lstStyle/>
          <a:p>
            <a:pPr/>
          </a:p>
        </p:txBody>
      </p:sp>
      <p:sp>
        <p:nvSpPr>
          <p:cNvPr id="111" name="Connettore 2 12"/>
          <p:cNvSpPr/>
          <p:nvPr/>
        </p:nvSpPr>
        <p:spPr>
          <a:xfrm>
            <a:off x="6730306" y="1313577"/>
            <a:ext cx="2031450" cy="629553"/>
          </a:xfrm>
          <a:prstGeom prst="line">
            <a:avLst/>
          </a:prstGeom>
          <a:ln w="38100">
            <a:solidFill>
              <a:schemeClr val="accent1"/>
            </a:solidFill>
            <a:miter/>
            <a:tailEnd type="triangle"/>
          </a:ln>
        </p:spPr>
        <p:txBody>
          <a:bodyPr lIns="45719" rIns="45719"/>
          <a:lstStyle/>
          <a:p>
            <a:pPr/>
          </a:p>
        </p:txBody>
      </p:sp>
      <p:sp>
        <p:nvSpPr>
          <p:cNvPr id="112" name="CasellaDiTesto 1"/>
          <p:cNvSpPr txBox="1"/>
          <p:nvPr/>
        </p:nvSpPr>
        <p:spPr>
          <a:xfrm>
            <a:off x="290418" y="3804639"/>
            <a:ext cx="2929804" cy="23139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2800"/>
            </a:pPr>
            <a:r>
              <a:t>In questa </a:t>
            </a:r>
            <a:r>
              <a:rPr u="sng">
                <a:solidFill>
                  <a:srgbClr val="0070C0"/>
                </a:solidFill>
              </a:rPr>
              <a:t>1 fase </a:t>
            </a:r>
            <a:r>
              <a:t>occorre: </a:t>
            </a:r>
          </a:p>
          <a:p>
            <a:pPr algn="ctr">
              <a:defRPr b="1" i="1" sz="2800"/>
            </a:pPr>
            <a:r>
              <a:t>osservare</a:t>
            </a:r>
            <a:r>
              <a:rPr i="0"/>
              <a:t> e </a:t>
            </a:r>
            <a:r>
              <a:t>capire il mondo del coachee e il suo SD</a:t>
            </a:r>
          </a:p>
        </p:txBody>
      </p:sp>
      <p:sp>
        <p:nvSpPr>
          <p:cNvPr id="113" name="CasellaDiTesto 11"/>
          <p:cNvSpPr txBox="1"/>
          <p:nvPr/>
        </p:nvSpPr>
        <p:spPr>
          <a:xfrm>
            <a:off x="3847027" y="3830225"/>
            <a:ext cx="4364651" cy="2758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2800"/>
            </a:pPr>
            <a:r>
              <a:t>In questa </a:t>
            </a:r>
            <a:r>
              <a:rPr u="sng">
                <a:solidFill>
                  <a:srgbClr val="FF0000"/>
                </a:solidFill>
              </a:rPr>
              <a:t>2 fase </a:t>
            </a:r>
            <a:r>
              <a:t>si aiuta il coachee a:</a:t>
            </a:r>
          </a:p>
          <a:p>
            <a:pPr algn="ctr">
              <a:defRPr b="1" sz="2800"/>
            </a:pPr>
            <a:r>
              <a:t> </a:t>
            </a:r>
            <a:r>
              <a:rPr i="1"/>
              <a:t>stabilire gli step </a:t>
            </a:r>
            <a:endParaRPr i="1"/>
          </a:p>
          <a:p>
            <a:pPr algn="ctr">
              <a:defRPr b="1" i="1" sz="2800"/>
            </a:pPr>
            <a:r>
              <a:t>dallo SP allo SD, </a:t>
            </a:r>
          </a:p>
          <a:p>
            <a:pPr algn="ctr">
              <a:defRPr b="1" i="1" sz="2800"/>
            </a:pPr>
            <a:r>
              <a:t>attraverso la</a:t>
            </a:r>
          </a:p>
          <a:p>
            <a:pPr algn="ctr">
              <a:defRPr b="1" i="1" sz="2800"/>
            </a:pPr>
            <a:r>
              <a:t>PIRAMIDE DI DILTS</a:t>
            </a:r>
          </a:p>
        </p:txBody>
      </p:sp>
      <p:sp>
        <p:nvSpPr>
          <p:cNvPr id="114" name="CasellaDiTesto 14"/>
          <p:cNvSpPr txBox="1"/>
          <p:nvPr/>
        </p:nvSpPr>
        <p:spPr>
          <a:xfrm>
            <a:off x="8218524" y="3815612"/>
            <a:ext cx="3672624" cy="32029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2800"/>
            </a:pPr>
            <a:r>
              <a:t>In questa </a:t>
            </a:r>
            <a:r>
              <a:rPr u="sng">
                <a:solidFill>
                  <a:srgbClr val="FA9500"/>
                </a:solidFill>
              </a:rPr>
              <a:t>3 fase</a:t>
            </a:r>
            <a:endParaRPr u="sng">
              <a:solidFill>
                <a:srgbClr val="FA9500"/>
              </a:solidFill>
            </a:endParaRPr>
          </a:p>
          <a:p>
            <a:pPr algn="ctr">
              <a:defRPr b="1" sz="2800"/>
            </a:pPr>
            <a:r>
              <a:t>si aiuta il coachee a</a:t>
            </a:r>
          </a:p>
          <a:p>
            <a:pPr algn="ctr">
              <a:defRPr b="1" i="1" sz="2800"/>
            </a:pPr>
            <a:r>
              <a:t>visualizzare:</a:t>
            </a:r>
          </a:p>
          <a:p>
            <a:pPr marL="457200" indent="-457200" algn="ctr">
              <a:buSzPct val="100000"/>
              <a:buFont typeface="Arial"/>
              <a:buChar char="•"/>
              <a:defRPr b="1" i="1" sz="2800"/>
            </a:pPr>
            <a:r>
              <a:t>lo SD già raggiunto o</a:t>
            </a:r>
          </a:p>
          <a:p>
            <a:pPr marL="457200" indent="-457200" algn="ctr">
              <a:buSzPct val="100000"/>
              <a:buFont typeface="Arial"/>
              <a:buChar char="•"/>
              <a:defRPr b="1" i="1" sz="2800"/>
            </a:pPr>
            <a:r>
              <a:t>la realizzazione degli step</a:t>
            </a:r>
          </a:p>
          <a:p>
            <a:pPr>
              <a:defRPr b="1" sz="2800"/>
            </a:pPr>
            <a:r>
              <a:t> </a:t>
            </a:r>
          </a:p>
        </p:txBody>
      </p:sp>
      <p:pic>
        <p:nvPicPr>
          <p:cNvPr id="115" name="Immagine 15" descr="Immagine 15"/>
          <p:cNvPicPr>
            <a:picLocks noChangeAspect="1"/>
          </p:cNvPicPr>
          <p:nvPr/>
        </p:nvPicPr>
        <p:blipFill>
          <a:blip r:embed="rId2">
            <a:extLst/>
          </a:blip>
          <a:stretch>
            <a:fillRect/>
          </a:stretch>
        </p:blipFill>
        <p:spPr>
          <a:xfrm>
            <a:off x="1331607" y="2526726"/>
            <a:ext cx="1057424" cy="1057424"/>
          </a:xfrm>
          <a:prstGeom prst="rect">
            <a:avLst/>
          </a:prstGeom>
          <a:ln w="12700">
            <a:miter lim="400000"/>
          </a:ln>
        </p:spPr>
      </p:pic>
      <p:pic>
        <p:nvPicPr>
          <p:cNvPr id="116" name="Immagine 16" descr="Immagine 16"/>
          <p:cNvPicPr>
            <a:picLocks noChangeAspect="1"/>
          </p:cNvPicPr>
          <p:nvPr/>
        </p:nvPicPr>
        <p:blipFill>
          <a:blip r:embed="rId3">
            <a:extLst/>
          </a:blip>
          <a:stretch>
            <a:fillRect/>
          </a:stretch>
        </p:blipFill>
        <p:spPr>
          <a:xfrm>
            <a:off x="5491931" y="2868320"/>
            <a:ext cx="961906" cy="961906"/>
          </a:xfrm>
          <a:prstGeom prst="rect">
            <a:avLst/>
          </a:prstGeom>
          <a:ln w="12700">
            <a:miter lim="400000"/>
          </a:ln>
        </p:spPr>
      </p:pic>
      <p:pic>
        <p:nvPicPr>
          <p:cNvPr id="117" name="Immagine 2" descr="Immagine 2"/>
          <p:cNvPicPr>
            <a:picLocks noChangeAspect="1"/>
          </p:cNvPicPr>
          <p:nvPr/>
        </p:nvPicPr>
        <p:blipFill>
          <a:blip r:embed="rId4">
            <a:extLst/>
          </a:blip>
          <a:srcRect l="3704" t="25187" r="7407" b="19257"/>
          <a:stretch>
            <a:fillRect/>
          </a:stretch>
        </p:blipFill>
        <p:spPr>
          <a:xfrm>
            <a:off x="9565234" y="2868320"/>
            <a:ext cx="979201" cy="612001"/>
          </a:xfrm>
          <a:prstGeom prst="rect">
            <a:avLst/>
          </a:prstGeom>
          <a:ln w="12700">
            <a:miter lim="400000"/>
          </a:ln>
        </p:spPr>
      </p:pic>
      <p:grpSp>
        <p:nvGrpSpPr>
          <p:cNvPr id="120" name="Rettangolo arrotondato 9"/>
          <p:cNvGrpSpPr/>
          <p:nvPr/>
        </p:nvGrpSpPr>
        <p:grpSpPr>
          <a:xfrm>
            <a:off x="4522856" y="133048"/>
            <a:ext cx="3012995" cy="1209041"/>
            <a:chOff x="0" y="0"/>
            <a:chExt cx="3012993" cy="1209039"/>
          </a:xfrm>
        </p:grpSpPr>
        <p:sp>
          <p:nvSpPr>
            <p:cNvPr id="118" name="Rettangolo arrotondato"/>
            <p:cNvSpPr/>
            <p:nvPr/>
          </p:nvSpPr>
          <p:spPr>
            <a:xfrm>
              <a:off x="0" y="66745"/>
              <a:ext cx="3012994" cy="1075550"/>
            </a:xfrm>
            <a:prstGeom prst="roundRect">
              <a:avLst>
                <a:gd name="adj" fmla="val 16667"/>
              </a:avLst>
            </a:prstGeom>
            <a:solidFill>
              <a:srgbClr val="FFFFFF"/>
            </a:solidFill>
            <a:ln w="12700" cap="flat">
              <a:solidFill>
                <a:schemeClr val="accent6"/>
              </a:solidFill>
              <a:prstDash val="solid"/>
              <a:miter lim="800000"/>
            </a:ln>
            <a:effectLst/>
          </p:spPr>
          <p:txBody>
            <a:bodyPr wrap="square" lIns="45719" tIns="45719" rIns="45719" bIns="45719" numCol="1" anchor="ctr">
              <a:noAutofit/>
            </a:bodyPr>
            <a:lstStyle/>
            <a:p>
              <a:pPr algn="ctr"/>
            </a:p>
          </p:txBody>
        </p:sp>
        <p:sp>
          <p:nvSpPr>
            <p:cNvPr id="119" name="METODO…"/>
            <p:cNvSpPr txBox="1"/>
            <p:nvPr/>
          </p:nvSpPr>
          <p:spPr>
            <a:xfrm>
              <a:off x="98223" y="0"/>
              <a:ext cx="2816548" cy="12090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3600"/>
              </a:pPr>
              <a:r>
                <a:t>METODO </a:t>
              </a:r>
            </a:p>
            <a:p>
              <a:pPr algn="ctr">
                <a:defRPr b="1" sz="3600">
                  <a:solidFill>
                    <a:srgbClr val="0070C0"/>
                  </a:solidFill>
                </a:defRPr>
              </a:pPr>
              <a:r>
                <a:t>O</a:t>
              </a:r>
              <a:r>
                <a:rPr>
                  <a:solidFill>
                    <a:srgbClr val="000000"/>
                  </a:solidFill>
                </a:rPr>
                <a:t> </a:t>
              </a:r>
              <a:r>
                <a:rPr>
                  <a:solidFill>
                    <a:srgbClr val="FF0000"/>
                  </a:solidFill>
                </a:rPr>
                <a:t>M</a:t>
              </a:r>
              <a:r>
                <a:rPr>
                  <a:solidFill>
                    <a:srgbClr val="000000"/>
                  </a:solidFill>
                </a:rPr>
                <a:t> </a:t>
              </a:r>
              <a:r>
                <a:rPr>
                  <a:solidFill>
                    <a:schemeClr val="accent4"/>
                  </a:solidFill>
                </a:rPr>
                <a:t>I</a:t>
              </a:r>
            </a:p>
          </p:txBody>
        </p:sp>
      </p:gr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63000">
              <a:srgbClr val="F7FAFD"/>
            </a:gs>
            <a:gs pos="70000">
              <a:srgbClr val="DEEBF7"/>
            </a:gs>
            <a:gs pos="74000">
              <a:srgbClr val="B5D2EC"/>
            </a:gs>
            <a:gs pos="90000">
              <a:srgbClr val="5BD4FF"/>
            </a:gs>
          </a:gsLst>
          <a:lin ang="5400000" scaled="0"/>
        </a:gradFill>
      </p:bgPr>
    </p:bg>
    <p:spTree>
      <p:nvGrpSpPr>
        <p:cNvPr id="1" name=""/>
        <p:cNvGrpSpPr/>
        <p:nvPr/>
      </p:nvGrpSpPr>
      <p:grpSpPr>
        <a:xfrm>
          <a:off x="0" y="0"/>
          <a:ext cx="0" cy="0"/>
          <a:chOff x="0" y="0"/>
          <a:chExt cx="0" cy="0"/>
        </a:xfrm>
      </p:grpSpPr>
      <p:sp>
        <p:nvSpPr>
          <p:cNvPr id="122" name="CasellaDiTesto 3"/>
          <p:cNvSpPr txBox="1"/>
          <p:nvPr/>
        </p:nvSpPr>
        <p:spPr>
          <a:xfrm>
            <a:off x="4344499" y="635087"/>
            <a:ext cx="3674086" cy="659766"/>
          </a:xfrm>
          <a:prstGeom prst="rect">
            <a:avLst/>
          </a:prstGeom>
          <a:solidFill>
            <a:schemeClr val="accent4"/>
          </a:solidFill>
          <a:ln>
            <a:solidFill>
              <a:srgbClr val="002060"/>
            </a:solidFill>
          </a:ln>
          <a:extLst>
            <a:ext uri="{C572A759-6A51-4108-AA02-DFA0A04FC94B}">
              <ma14:wrappingTextBoxFlag xmlns:ma14="http://schemas.microsoft.com/office/mac/drawingml/2011/main" val="1"/>
            </a:ext>
          </a:extLst>
        </p:spPr>
        <p:txBody>
          <a:bodyPr lIns="45719" rIns="45719">
            <a:spAutoFit/>
          </a:bodyPr>
          <a:lstStyle/>
          <a:p>
            <a:pPr algn="ctr">
              <a:defRPr b="1" sz="3600"/>
            </a:pPr>
            <a:r>
              <a:t>1. </a:t>
            </a:r>
            <a:r>
              <a:rPr>
                <a:solidFill>
                  <a:srgbClr val="FFFFFF"/>
                </a:solidFill>
              </a:rPr>
              <a:t>INSTALLAZIONE</a:t>
            </a:r>
          </a:p>
        </p:txBody>
      </p:sp>
      <p:pic>
        <p:nvPicPr>
          <p:cNvPr id="123" name="Immagine 4" descr="Immagine 4"/>
          <p:cNvPicPr>
            <a:picLocks noChangeAspect="1"/>
          </p:cNvPicPr>
          <p:nvPr/>
        </p:nvPicPr>
        <p:blipFill>
          <a:blip r:embed="rId2">
            <a:extLst/>
          </a:blip>
          <a:srcRect l="3704" t="25187" r="7407" b="19257"/>
          <a:stretch>
            <a:fillRect/>
          </a:stretch>
        </p:blipFill>
        <p:spPr>
          <a:xfrm>
            <a:off x="8273776" y="652253"/>
            <a:ext cx="979201" cy="612001"/>
          </a:xfrm>
          <a:prstGeom prst="rect">
            <a:avLst/>
          </a:prstGeom>
          <a:ln w="12700">
            <a:miter lim="400000"/>
          </a:ln>
        </p:spPr>
      </p:pic>
      <p:sp>
        <p:nvSpPr>
          <p:cNvPr id="124" name="CasellaDiTesto 1"/>
          <p:cNvSpPr txBox="1"/>
          <p:nvPr/>
        </p:nvSpPr>
        <p:spPr>
          <a:xfrm>
            <a:off x="1910976" y="1895373"/>
            <a:ext cx="8841546" cy="2415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b="1" sz="3200"/>
            </a:pPr>
            <a:r>
              <a:t>È la fase in cui si effettua: </a:t>
            </a:r>
          </a:p>
          <a:p>
            <a:pPr marL="457200" indent="-457200" algn="just">
              <a:buSzPct val="100000"/>
              <a:buFont typeface="Arial"/>
              <a:buChar char="•"/>
              <a:defRPr b="1" sz="3600">
                <a:solidFill>
                  <a:srgbClr val="FF0000"/>
                </a:solidFill>
              </a:defRPr>
            </a:pPr>
            <a:r>
              <a:t>la visualizzazione</a:t>
            </a:r>
            <a:r>
              <a:rPr sz="3200"/>
              <a:t>, </a:t>
            </a:r>
            <a:endParaRPr sz="3200"/>
          </a:p>
          <a:p>
            <a:pPr marL="457200" indent="-457200" algn="just">
              <a:buSzPct val="100000"/>
              <a:buFont typeface="Arial"/>
              <a:buChar char="•"/>
              <a:defRPr b="1" sz="3200"/>
            </a:pPr>
            <a:r>
              <a:t>si lavora sulla </a:t>
            </a:r>
            <a:r>
              <a:rPr>
                <a:solidFill>
                  <a:srgbClr val="FF0000"/>
                </a:solidFill>
              </a:rPr>
              <a:t>parte inconscia </a:t>
            </a:r>
            <a:r>
              <a:t>per far provare </a:t>
            </a:r>
          </a:p>
          <a:p>
            <a:pPr algn="just">
              <a:defRPr b="1" sz="3200"/>
            </a:pPr>
            <a:r>
              <a:t>     al cliente il beneficio emotivo di quello che farà.</a:t>
            </a:r>
          </a:p>
        </p:txBody>
      </p:sp>
      <p:sp>
        <p:nvSpPr>
          <p:cNvPr id="125" name="CasellaDiTesto 2"/>
          <p:cNvSpPr txBox="1"/>
          <p:nvPr/>
        </p:nvSpPr>
        <p:spPr>
          <a:xfrm>
            <a:off x="3477295" y="4528362"/>
            <a:ext cx="5708908" cy="1218566"/>
          </a:xfrm>
          <a:prstGeom prst="rect">
            <a:avLst/>
          </a:prstGeom>
          <a:solidFill>
            <a:srgbClr val="FFFFFF"/>
          </a:solidFill>
          <a:ln>
            <a:solidFill>
              <a:srgbClr val="000000"/>
            </a:solidFill>
          </a:ln>
          <a:extLst>
            <a:ext uri="{C572A759-6A51-4108-AA02-DFA0A04FC94B}">
              <ma14:wrappingTextBoxFlag xmlns:ma14="http://schemas.microsoft.com/office/mac/drawingml/2011/main" val="1"/>
            </a:ext>
          </a:extLst>
        </p:spPr>
        <p:txBody>
          <a:bodyPr lIns="45719" rIns="45719">
            <a:spAutoFit/>
          </a:bodyPr>
          <a:lstStyle/>
          <a:p>
            <a:pPr algn="ctr">
              <a:defRPr b="1" sz="3600"/>
            </a:pPr>
            <a:r>
              <a:t>Che cos’è la </a:t>
            </a:r>
            <a:r>
              <a:rPr>
                <a:solidFill>
                  <a:srgbClr val="EE8E00"/>
                </a:solidFill>
              </a:rPr>
              <a:t>VISUALIZZAZIONE</a:t>
            </a:r>
            <a:r>
              <a:t>?</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7" name="CasellaDiTesto 1"/>
          <p:cNvSpPr txBox="1"/>
          <p:nvPr/>
        </p:nvSpPr>
        <p:spPr>
          <a:xfrm>
            <a:off x="4095482" y="463638"/>
            <a:ext cx="3940936" cy="507366"/>
          </a:xfrm>
          <a:prstGeom prst="rect">
            <a:avLst/>
          </a:prstGeom>
          <a:ln>
            <a:solidFill>
              <a:srgbClr val="FF0000"/>
            </a:solidFill>
          </a:ln>
          <a:effectLst>
            <a:outerShdw sx="100000" sy="100000" kx="0" ky="0" algn="b" rotWithShape="0" blurRad="50800" dist="38100" dir="10800000">
              <a:srgbClr val="000000">
                <a:alpha val="40000"/>
              </a:srgbClr>
            </a:outerShdw>
          </a:effectLst>
          <a:extLst>
            <a:ext uri="{C572A759-6A51-4108-AA02-DFA0A04FC94B}">
              <ma14:wrappingTextBoxFlag xmlns:ma14="http://schemas.microsoft.com/office/mac/drawingml/2011/main" val="1"/>
            </a:ext>
          </a:extLst>
        </p:spPr>
        <p:txBody>
          <a:bodyPr lIns="45719" rIns="45719">
            <a:spAutoFit/>
          </a:bodyPr>
          <a:lstStyle>
            <a:lvl1pPr algn="ctr">
              <a:defRPr sz="2800">
                <a:solidFill>
                  <a:srgbClr val="FFFF00"/>
                </a:solidFill>
                <a:latin typeface="Arial Rounded MT Bold"/>
                <a:ea typeface="Arial Rounded MT Bold"/>
                <a:cs typeface="Arial Rounded MT Bold"/>
                <a:sym typeface="Arial Rounded MT Bold"/>
              </a:defRPr>
            </a:lvl1pPr>
          </a:lstStyle>
          <a:p>
            <a:pPr/>
            <a:r>
              <a:t>2. VISUALIZZAZIONE</a:t>
            </a:r>
          </a:p>
        </p:txBody>
      </p:sp>
      <p:sp>
        <p:nvSpPr>
          <p:cNvPr id="128" name="CasellaDiTesto 2"/>
          <p:cNvSpPr txBox="1"/>
          <p:nvPr/>
        </p:nvSpPr>
        <p:spPr>
          <a:xfrm>
            <a:off x="1311613" y="1552202"/>
            <a:ext cx="9508671" cy="4777741"/>
          </a:xfrm>
          <a:prstGeom prst="rect">
            <a:avLst/>
          </a:prstGeom>
          <a:ln w="12700">
            <a:miter lim="400000"/>
          </a:ln>
          <a:effectLst>
            <a:outerShdw sx="100000" sy="100000" kx="0" ky="0" algn="b" rotWithShape="0" blurRad="63500" dist="0" dir="0">
              <a:srgbClr val="000000">
                <a:alpha val="40000"/>
              </a:srgbClr>
            </a:outerShdw>
          </a:effectLst>
          <a:extLst>
            <a:ext uri="{C572A759-6A51-4108-AA02-DFA0A04FC94B}">
              <ma14:wrappingTextBoxFlag xmlns:ma14="http://schemas.microsoft.com/office/mac/drawingml/2011/main" val="1"/>
            </a:ext>
          </a:extLst>
        </p:spPr>
        <p:txBody>
          <a:bodyPr lIns="45719" rIns="45719">
            <a:spAutoFit/>
          </a:bodyPr>
          <a:lstStyle/>
          <a:p>
            <a:pPr marL="457200" indent="-457200" algn="just">
              <a:buClr>
                <a:srgbClr val="FFFFFF"/>
              </a:buClr>
              <a:buSzPct val="100000"/>
              <a:buFont typeface="Arial"/>
              <a:buChar char="•"/>
              <a:defRPr b="1" sz="3400">
                <a:solidFill>
                  <a:srgbClr val="0000CC"/>
                </a:solidFill>
              </a:defRPr>
            </a:pPr>
            <a:r>
              <a:t>È una tecnica molto efficace del coaching. </a:t>
            </a:r>
          </a:p>
          <a:p>
            <a:pPr marL="457200" indent="-457200" algn="just">
              <a:buClr>
                <a:srgbClr val="FFFF00"/>
              </a:buClr>
              <a:buSzPct val="100000"/>
              <a:buFont typeface="Arial"/>
              <a:buChar char="•"/>
              <a:defRPr b="1" sz="3400">
                <a:solidFill>
                  <a:srgbClr val="0000CC"/>
                </a:solidFill>
              </a:defRPr>
            </a:pPr>
            <a:r>
              <a:t>Si basa sul principio per cui visualizzando un obiettivo, il cliente si prepara e si motiva a raggiungerlo sia a livello fisico che mentale.</a:t>
            </a:r>
          </a:p>
          <a:p>
            <a:pPr>
              <a:defRPr b="1" sz="3400"/>
            </a:pPr>
          </a:p>
          <a:p>
            <a:pPr marL="457200" indent="-457200" algn="just">
              <a:buClr>
                <a:srgbClr val="FF0000"/>
              </a:buClr>
              <a:buSzPct val="100000"/>
              <a:buFont typeface="Arial"/>
              <a:buChar char="•"/>
              <a:defRPr b="1" sz="3400">
                <a:solidFill>
                  <a:srgbClr val="3333CC"/>
                </a:solidFill>
              </a:defRPr>
            </a:pPr>
            <a:r>
              <a:t>Il coach guida il coachee a visualizzare il </a:t>
            </a:r>
            <a:r>
              <a:rPr i="1"/>
              <a:t>film</a:t>
            </a:r>
            <a:r>
              <a:t> (per raggiungere l’obiettivo) che vuole realizzare, riprendendo le parole dette dal coachee nella fase di modificazione </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0" name="CasellaDiTesto 1"/>
          <p:cNvSpPr txBox="1"/>
          <p:nvPr/>
        </p:nvSpPr>
        <p:spPr>
          <a:xfrm>
            <a:off x="2732499" y="495142"/>
            <a:ext cx="6879102" cy="516891"/>
          </a:xfrm>
          <a:prstGeom prst="rect">
            <a:avLst/>
          </a:prstGeom>
          <a:solidFill>
            <a:srgbClr val="7030A0"/>
          </a:solidFill>
          <a:ln w="19050">
            <a:solidFill>
              <a:schemeClr val="accent1"/>
            </a:solidFill>
          </a:ln>
          <a:extLst>
            <a:ext uri="{C572A759-6A51-4108-AA02-DFA0A04FC94B}">
              <ma14:wrappingTextBoxFlag xmlns:ma14="http://schemas.microsoft.com/office/mac/drawingml/2011/main" val="1"/>
            </a:ext>
          </a:extLst>
        </p:spPr>
        <p:txBody>
          <a:bodyPr lIns="45719" rIns="45719">
            <a:spAutoFit/>
          </a:bodyPr>
          <a:lstStyle>
            <a:lvl1pPr algn="ctr">
              <a:defRPr sz="2800">
                <a:solidFill>
                  <a:srgbClr val="FFFFFF"/>
                </a:solidFill>
                <a:latin typeface="Arial Rounded MT Bold"/>
                <a:ea typeface="Arial Rounded MT Bold"/>
                <a:cs typeface="Arial Rounded MT Bold"/>
                <a:sym typeface="Arial Rounded MT Bold"/>
              </a:defRPr>
            </a:lvl1pPr>
          </a:lstStyle>
          <a:p>
            <a:pPr/>
            <a:r>
              <a:t>FASI DELLA VISUALIZZAZIONE</a:t>
            </a:r>
          </a:p>
        </p:txBody>
      </p:sp>
      <p:sp>
        <p:nvSpPr>
          <p:cNvPr id="131" name="CasellaDiTesto 2"/>
          <p:cNvSpPr txBox="1"/>
          <p:nvPr/>
        </p:nvSpPr>
        <p:spPr>
          <a:xfrm>
            <a:off x="738253" y="1778669"/>
            <a:ext cx="10867594" cy="4314191"/>
          </a:xfrm>
          <a:prstGeom prst="rect">
            <a:avLst/>
          </a:prstGeom>
          <a:solidFill>
            <a:srgbClr val="FFFFFF">
              <a:alpha val="66000"/>
            </a:srgbClr>
          </a:solidFill>
          <a:ln w="12700">
            <a:miter lim="400000"/>
          </a:ln>
          <a:extLst>
            <a:ext uri="{C572A759-6A51-4108-AA02-DFA0A04FC94B}">
              <ma14:wrappingTextBoxFlag xmlns:ma14="http://schemas.microsoft.com/office/mac/drawingml/2011/main" val="1"/>
            </a:ext>
          </a:extLst>
        </p:spPr>
        <p:txBody>
          <a:bodyPr lIns="45719" rIns="45719">
            <a:spAutoFit/>
          </a:bodyPr>
          <a:lstStyle/>
          <a:p>
            <a:pPr marL="342900" indent="-342900" algn="just">
              <a:buSzPct val="100000"/>
              <a:buAutoNum type="arabicPeriod" startAt="1"/>
              <a:defRPr sz="2400">
                <a:solidFill>
                  <a:srgbClr val="EE8E00"/>
                </a:solidFill>
                <a:latin typeface="Arial Black"/>
                <a:ea typeface="Arial Black"/>
                <a:cs typeface="Arial Black"/>
                <a:sym typeface="Arial Black"/>
              </a:defRPr>
            </a:pPr>
            <a:r>
              <a:t> PREVISUALIZZAZIONE</a:t>
            </a:r>
            <a:r>
              <a:rPr sz="2800">
                <a:latin typeface="+mj-lt"/>
                <a:ea typeface="+mj-ea"/>
                <a:cs typeface="+mj-cs"/>
                <a:sym typeface="Calibri"/>
              </a:rPr>
              <a:t>:</a:t>
            </a:r>
            <a:r>
              <a:rPr>
                <a:latin typeface="+mj-lt"/>
                <a:ea typeface="+mj-ea"/>
                <a:cs typeface="+mj-cs"/>
                <a:sym typeface="Calibri"/>
              </a:rPr>
              <a:t> </a:t>
            </a:r>
            <a:r>
              <a:rPr b="1" sz="2800">
                <a:solidFill>
                  <a:srgbClr val="002060"/>
                </a:solidFill>
                <a:latin typeface="+mj-lt"/>
                <a:ea typeface="+mj-ea"/>
                <a:cs typeface="+mj-cs"/>
                <a:sym typeface="Calibri"/>
              </a:rPr>
              <a:t>si presenta al coachee cosa si sta per fare</a:t>
            </a:r>
            <a:endParaRPr b="1" sz="2800">
              <a:solidFill>
                <a:srgbClr val="002060"/>
              </a:solidFill>
              <a:latin typeface="+mj-lt"/>
              <a:ea typeface="+mj-ea"/>
              <a:cs typeface="+mj-cs"/>
              <a:sym typeface="Calibri"/>
            </a:endParaRPr>
          </a:p>
          <a:p>
            <a:pPr algn="just">
              <a:defRPr b="1" sz="2800">
                <a:solidFill>
                  <a:srgbClr val="002060"/>
                </a:solidFill>
              </a:defRPr>
            </a:pPr>
          </a:p>
          <a:p>
            <a:pPr algn="just">
              <a:defRPr sz="2400">
                <a:solidFill>
                  <a:srgbClr val="00B050"/>
                </a:solidFill>
                <a:latin typeface="Arial Black"/>
                <a:ea typeface="Arial Black"/>
                <a:cs typeface="Arial Black"/>
                <a:sym typeface="Arial Black"/>
              </a:defRPr>
            </a:pPr>
            <a:r>
              <a:t>2.  RILASSAMENTO:</a:t>
            </a:r>
            <a:r>
              <a:rPr b="1">
                <a:solidFill>
                  <a:srgbClr val="000000"/>
                </a:solidFill>
                <a:latin typeface="+mj-lt"/>
                <a:ea typeface="+mj-ea"/>
                <a:cs typeface="+mj-cs"/>
                <a:sym typeface="Calibri"/>
              </a:rPr>
              <a:t> </a:t>
            </a:r>
            <a:r>
              <a:rPr b="1" sz="2800">
                <a:solidFill>
                  <a:srgbClr val="002060"/>
                </a:solidFill>
                <a:latin typeface="+mj-lt"/>
                <a:ea typeface="+mj-ea"/>
                <a:cs typeface="+mj-cs"/>
                <a:sym typeface="Calibri"/>
              </a:rPr>
              <a:t>si porta il coachee a un clima emotivo positivo</a:t>
            </a:r>
            <a:endParaRPr b="1" sz="2800">
              <a:solidFill>
                <a:srgbClr val="002060"/>
              </a:solidFill>
              <a:latin typeface="+mj-lt"/>
              <a:ea typeface="+mj-ea"/>
              <a:cs typeface="+mj-cs"/>
              <a:sym typeface="Calibri"/>
            </a:endParaRPr>
          </a:p>
          <a:p>
            <a:pPr marL="342900" indent="-342900" algn="just">
              <a:buSzPct val="100000"/>
              <a:buAutoNum type="arabicPeriod" startAt="1"/>
              <a:defRPr b="1" sz="2800">
                <a:solidFill>
                  <a:srgbClr val="002060"/>
                </a:solidFill>
              </a:defRPr>
            </a:pPr>
          </a:p>
          <a:p>
            <a:pPr algn="just">
              <a:defRPr sz="2400">
                <a:solidFill>
                  <a:srgbClr val="FF3399"/>
                </a:solidFill>
                <a:latin typeface="Arial Black"/>
                <a:ea typeface="Arial Black"/>
                <a:cs typeface="Arial Black"/>
                <a:sym typeface="Arial Black"/>
              </a:defRPr>
            </a:pPr>
            <a:r>
              <a:t>3. VISUALIZZAZIONE:</a:t>
            </a:r>
            <a:r>
              <a:rPr b="1">
                <a:solidFill>
                  <a:srgbClr val="000000"/>
                </a:solidFill>
                <a:latin typeface="+mj-lt"/>
                <a:ea typeface="+mj-ea"/>
                <a:cs typeface="+mj-cs"/>
                <a:sym typeface="Calibri"/>
              </a:rPr>
              <a:t> </a:t>
            </a:r>
            <a:r>
              <a:rPr b="1" sz="2800">
                <a:solidFill>
                  <a:srgbClr val="002060"/>
                </a:solidFill>
                <a:latin typeface="+mj-lt"/>
                <a:ea typeface="+mj-ea"/>
                <a:cs typeface="+mj-cs"/>
                <a:sym typeface="Calibri"/>
              </a:rPr>
              <a:t>si fa immaginare il ‘film’ dell’obiettivo da raggiungere per una maggiore motivazione</a:t>
            </a:r>
            <a:endParaRPr b="1" sz="2800">
              <a:solidFill>
                <a:srgbClr val="002060"/>
              </a:solidFill>
              <a:latin typeface="+mj-lt"/>
              <a:ea typeface="+mj-ea"/>
              <a:cs typeface="+mj-cs"/>
              <a:sym typeface="Calibri"/>
            </a:endParaRPr>
          </a:p>
          <a:p>
            <a:pPr algn="just">
              <a:defRPr b="1" sz="2800">
                <a:solidFill>
                  <a:srgbClr val="002060"/>
                </a:solidFill>
              </a:defRPr>
            </a:pPr>
          </a:p>
          <a:p>
            <a:pPr algn="just">
              <a:lnSpc>
                <a:spcPct val="150000"/>
              </a:lnSpc>
              <a:defRPr sz="2400">
                <a:solidFill>
                  <a:srgbClr val="FF3300"/>
                </a:solidFill>
                <a:latin typeface="Arial Black"/>
                <a:ea typeface="Arial Black"/>
                <a:cs typeface="Arial Black"/>
                <a:sym typeface="Arial Black"/>
              </a:defRPr>
            </a:pPr>
            <a:r>
              <a:t>4. USCITA:</a:t>
            </a:r>
            <a:r>
              <a:rPr b="1">
                <a:latin typeface="+mj-lt"/>
                <a:ea typeface="+mj-ea"/>
                <a:cs typeface="+mj-cs"/>
                <a:sym typeface="Calibri"/>
              </a:rPr>
              <a:t> </a:t>
            </a:r>
            <a:r>
              <a:rPr b="1" sz="2800">
                <a:solidFill>
                  <a:srgbClr val="002060"/>
                </a:solidFill>
                <a:latin typeface="+mj-lt"/>
                <a:ea typeface="+mj-ea"/>
                <a:cs typeface="+mj-cs"/>
                <a:sym typeface="Calibri"/>
              </a:rPr>
              <a:t>si conclude la visualizzazione con delle indicazioni</a:t>
            </a:r>
            <a:r>
              <a:rPr b="1" sz="2800">
                <a:solidFill>
                  <a:srgbClr val="000000"/>
                </a:solidFill>
                <a:latin typeface="+mj-lt"/>
                <a:ea typeface="+mj-ea"/>
                <a:cs typeface="+mj-cs"/>
                <a:sym typeface="Calibri"/>
              </a:rPr>
              <a:t> </a:t>
            </a:r>
            <a:endParaRPr b="1" sz="2800">
              <a:latin typeface="+mj-lt"/>
              <a:ea typeface="+mj-ea"/>
              <a:cs typeface="+mj-cs"/>
              <a:sym typeface="Calibri"/>
            </a:endParaRP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3" name="CasellaDiTesto 3"/>
          <p:cNvSpPr txBox="1"/>
          <p:nvPr/>
        </p:nvSpPr>
        <p:spPr>
          <a:xfrm>
            <a:off x="198120" y="1884815"/>
            <a:ext cx="3454213" cy="1082041"/>
          </a:xfrm>
          <a:prstGeom prst="rect">
            <a:avLst/>
          </a:prstGeom>
          <a:ln w="12700">
            <a:miter lim="400000"/>
          </a:ln>
          <a:effectLst>
            <a:outerShdw sx="100000" sy="100000" kx="0" ky="0" algn="b" rotWithShape="0" blurRad="50800" dist="38100" dir="10800000">
              <a:srgbClr val="000000">
                <a:alpha val="40000"/>
              </a:srgbClr>
            </a:outerShdw>
          </a:effectLst>
          <a:extLst>
            <a:ext uri="{C572A759-6A51-4108-AA02-DFA0A04FC94B}">
              <ma14:wrappingTextBoxFlag xmlns:ma14="http://schemas.microsoft.com/office/mac/drawingml/2011/main" val="1"/>
            </a:ext>
          </a:extLst>
        </p:spPr>
        <p:txBody>
          <a:bodyPr lIns="45719" rIns="45719">
            <a:spAutoFit/>
          </a:bodyPr>
          <a:lstStyle>
            <a:lvl1pPr algn="ctr">
              <a:defRPr b="1" sz="3200">
                <a:solidFill>
                  <a:srgbClr val="FFFF00"/>
                </a:solidFill>
              </a:defRPr>
            </a:lvl1pPr>
          </a:lstStyle>
          <a:p>
            <a:pPr/>
            <a:r>
              <a:t>3. ESEMPIO DI VISUALIZZAZIONE</a:t>
            </a:r>
          </a:p>
        </p:txBody>
      </p:sp>
      <p:sp>
        <p:nvSpPr>
          <p:cNvPr id="134" name="CasellaDiTesto 2"/>
          <p:cNvSpPr txBox="1"/>
          <p:nvPr/>
        </p:nvSpPr>
        <p:spPr>
          <a:xfrm>
            <a:off x="6705599" y="4184072"/>
            <a:ext cx="5306293" cy="2301241"/>
          </a:xfrm>
          <a:prstGeom prst="rect">
            <a:avLst/>
          </a:prstGeom>
          <a:solidFill>
            <a:srgbClr val="FFFFFF">
              <a:alpha val="57000"/>
            </a:srgbClr>
          </a:solidFill>
          <a:ln w="12700">
            <a:miter lim="400000"/>
          </a:ln>
          <a:extLst>
            <a:ext uri="{C572A759-6A51-4108-AA02-DFA0A04FC94B}">
              <ma14:wrappingTextBoxFlag xmlns:ma14="http://schemas.microsoft.com/office/mac/drawingml/2011/main" val="1"/>
            </a:ext>
          </a:extLst>
        </p:spPr>
        <p:txBody>
          <a:bodyPr lIns="45719" rIns="45719">
            <a:spAutoFit/>
          </a:bodyPr>
          <a:lstStyle/>
          <a:p>
            <a:pPr>
              <a:defRPr b="1" sz="2400" u="sng">
                <a:solidFill>
                  <a:srgbClr val="9900CC"/>
                </a:solidFill>
              </a:defRPr>
            </a:pPr>
            <a:r>
              <a:t>Oggetto della visualizzazione </a:t>
            </a:r>
            <a:r>
              <a:rPr u="none"/>
              <a:t>è l’obiettivo scelto la scorsa volta: accrescere la capacità empatica.</a:t>
            </a:r>
            <a:endParaRPr u="none"/>
          </a:p>
          <a:p>
            <a:pPr>
              <a:defRPr b="1" sz="2400">
                <a:solidFill>
                  <a:srgbClr val="9900CC"/>
                </a:solidFill>
              </a:defRPr>
            </a:pPr>
            <a:r>
              <a:t>La visualizzazione </a:t>
            </a:r>
            <a:r>
              <a:rPr u="sng">
                <a:effectLst>
                  <a:outerShdw sx="100000" sy="100000" kx="0" ky="0" algn="b" rotWithShape="0" blurRad="38100" dist="38100" dir="2700000">
                    <a:srgbClr val="000000">
                      <a:alpha val="43137"/>
                    </a:srgbClr>
                  </a:outerShdw>
                </a:effectLst>
              </a:rPr>
              <a:t>è da eseguire in condizioni di sicurezza, mentre non si è alla guida o si usano macchinari vari. </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136" name="Musica Rilassante per Calmare la Mente, Musica New Age per Sollevare lo Spirito , dormire e sognare" descr="Musica Rilassante per Calmare la Mente, Musica New Age per Sollevare lo Spirito , dormire e sognare"/>
          <p:cNvPicPr>
            <a:picLocks noChangeAspect="0"/>
          </p:cNvPicPr>
          <p:nvPr>
            <a:audioFile r:link="rId3"/>
            <p:extLst>
              <p:ext uri="{DAA4B4D4-6D71-4841-9C94-3DE7FCFB9230}">
                <p14:media xmlns:p14="http://schemas.microsoft.com/office/powerpoint/2010/main" r:embed="rId4"/>
              </p:ext>
            </p:extLst>
          </p:nvPr>
        </p:nvPicPr>
        <p:blipFill>
          <a:blip r:embed="rId5">
            <a:extLst/>
          </a:blip>
          <a:stretch>
            <a:fillRect/>
          </a:stretch>
        </p:blipFill>
        <p:spPr>
          <a:xfrm>
            <a:off x="11366500" y="5319853"/>
            <a:ext cx="571500" cy="571501"/>
          </a:xfrm>
          <a:prstGeom prst="rect">
            <a:avLst/>
          </a:prstGeom>
          <a:ln w="12700">
            <a:miter lim="400000"/>
          </a:ln>
        </p:spPr>
      </p:pic>
      <p:pic>
        <p:nvPicPr>
          <p:cNvPr id="137" name="Audio 8" descr="Audio 8"/>
          <p:cNvPicPr>
            <a:picLocks noChangeAspect="0"/>
          </p:cNvPicPr>
          <p:nvPr>
            <a:audioFile r:link="rId6"/>
            <p:extLst>
              <p:ext uri="{DAA4B4D4-6D71-4841-9C94-3DE7FCFB9230}">
                <p14:media xmlns:p14="http://schemas.microsoft.com/office/powerpoint/2010/main" r:embed="rId7"/>
              </p:ext>
            </p:extLst>
          </p:nvPr>
        </p:nvPicPr>
        <p:blipFill>
          <a:blip r:embed="rId5">
            <a:extLst/>
          </a:blip>
          <a:stretch>
            <a:fillRect/>
          </a:stretch>
        </p:blipFill>
        <p:spPr>
          <a:xfrm>
            <a:off x="11366500" y="6032500"/>
            <a:ext cx="571500" cy="571500"/>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987511768" fill="hold"/>
                                        <p:tgtEl>
                                          <p:spTgt spid="137"/>
                                        </p:tgtEl>
                                      </p:cBhvr>
                                    </p:cmd>
                                  </p:childTnLst>
                                </p:cTn>
                              </p:par>
                            </p:childTnLst>
                          </p:cTn>
                        </p:par>
                        <p:par>
                          <p:cTn id="7" fill="hold">
                            <p:stCondLst>
                              <p:cond delay="987511768"/>
                            </p:stCondLst>
                            <p:childTnLst>
                              <p:par>
                                <p:cTn id="8" presetClass="mediacall" nodeType="afterEffect" presetSubtype="0" presetID="1" grpId="2" fill="hold">
                                  <p:stCondLst>
                                    <p:cond delay="0"/>
                                  </p:stCondLst>
                                  <p:childTnLst>
                                    <p:cmd type="call" cmd="playFrom(0.0)">
                                      <p:cBhvr>
                                        <p:cTn id="9" dur="4232724897" fill="hold"/>
                                        <p:tgtEl>
                                          <p:spTgt spid="13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80000">
                <p:cTn id="10" fill="hold" display="0">
                  <p:stCondLst>
                    <p:cond delay="indefinite"/>
                  </p:stCondLst>
                </p:cTn>
                <p:tgtEl>
                  <p:spTgt spid="137"/>
                </p:tgtEl>
              </p:cMediaNode>
            </p:audio>
            <p:audio isNarration="0">
              <p:cMediaNode mute="0" showWhenStopped="0" numSld="1" vol="12121">
                <p:cTn id="11" fill="hold" display="0">
                  <p:stCondLst>
                    <p:cond delay="indefinite"/>
                  </p:stCondLst>
                </p:cTn>
                <p:tgtEl>
                  <p:spTgt spid="136"/>
                </p:tgtEl>
              </p:cMediaNode>
            </p:audio>
          </p:childTnLst>
        </p:cTn>
      </p:par>
    </p:tnLst>
  </p:timing>
</p:sld>
</file>

<file path=ppt/theme/theme1.xml><?xml version="1.0" encoding="utf-8"?>
<a:theme xmlns:a="http://schemas.openxmlformats.org/drawingml/2006/main" xmlns:r="http://schemas.openxmlformats.org/officeDocument/2006/relationships" name="Tema di Office">
  <a:themeElements>
    <a:clrScheme name="Tema di Offic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Tema di Office">
  <a:themeElements>
    <a:clrScheme name="Tema di Offic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