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8" r:id="rId2"/>
    <p:sldId id="289" r:id="rId3"/>
    <p:sldId id="287" r:id="rId4"/>
    <p:sldId id="258" r:id="rId5"/>
    <p:sldId id="268" r:id="rId6"/>
    <p:sldId id="269" r:id="rId7"/>
    <p:sldId id="274" r:id="rId8"/>
    <p:sldId id="262" r:id="rId9"/>
    <p:sldId id="279" r:id="rId10"/>
    <p:sldId id="291" r:id="rId11"/>
    <p:sldId id="292" r:id="rId12"/>
    <p:sldId id="295" r:id="rId13"/>
    <p:sldId id="294" r:id="rId14"/>
    <p:sldId id="265" r:id="rId15"/>
    <p:sldId id="281" r:id="rId16"/>
    <p:sldId id="280" r:id="rId17"/>
    <p:sldId id="266" r:id="rId18"/>
    <p:sldId id="276" r:id="rId19"/>
    <p:sldId id="273" r:id="rId20"/>
    <p:sldId id="275" r:id="rId21"/>
    <p:sldId id="282" r:id="rId22"/>
    <p:sldId id="277" r:id="rId23"/>
    <p:sldId id="296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FFFF99"/>
    <a:srgbClr val="0000CC"/>
    <a:srgbClr val="000066"/>
    <a:srgbClr val="9966FF"/>
    <a:srgbClr val="FF0066"/>
    <a:srgbClr val="FF3399"/>
    <a:srgbClr val="0033CC"/>
    <a:srgbClr val="0033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434" autoAdjust="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9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3145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6370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7260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54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99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954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55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2050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557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2701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29048-43B7-425C-998C-923A6D7B015B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231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470032" y="4219318"/>
            <a:ext cx="82999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600" b="1" dirty="0" smtClean="0">
                <a:solidFill>
                  <a:srgbClr val="0066FF"/>
                </a:solidFill>
              </a:rPr>
              <a:t>-A</a:t>
            </a:r>
            <a:r>
              <a:rPr lang="it-IT" sz="8000" b="1" i="1" dirty="0" smtClean="0">
                <a:solidFill>
                  <a:srgbClr val="FF3300"/>
                </a:solidFill>
              </a:rPr>
              <a:t>ZIONE</a:t>
            </a:r>
            <a:endParaRPr lang="it-IT" sz="8000" b="1" i="1" dirty="0">
              <a:solidFill>
                <a:srgbClr val="FF330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5133190" y="1034385"/>
            <a:ext cx="478900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8000" b="1" dirty="0">
                <a:solidFill>
                  <a:srgbClr val="0070C0"/>
                </a:solidFill>
              </a:rPr>
              <a:t>CO</a:t>
            </a:r>
            <a:r>
              <a:rPr lang="it-IT" sz="8000" b="1" dirty="0">
                <a:solidFill>
                  <a:srgbClr val="FF3300"/>
                </a:solidFill>
              </a:rPr>
              <a:t>MUNIC</a:t>
            </a:r>
            <a:r>
              <a:rPr lang="it-IT" sz="8000" b="1" dirty="0">
                <a:solidFill>
                  <a:srgbClr val="FF0000"/>
                </a:solidFill>
              </a:rPr>
              <a:t>-</a:t>
            </a:r>
            <a:endParaRPr lang="it-IT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61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70638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9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0538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10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41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t="-10000" r="4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26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" t="21553" r="190" b="-25166"/>
          <a:stretch/>
        </p:blipFill>
        <p:spPr>
          <a:xfrm>
            <a:off x="237292" y="422031"/>
            <a:ext cx="11581428" cy="9000000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3502855" y="422031"/>
            <a:ext cx="505030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LA POSTURA DA SEDUTI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2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35" y="1970866"/>
            <a:ext cx="2105760" cy="4428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" t="132" r="4155" b="2116"/>
          <a:stretch/>
        </p:blipFill>
        <p:spPr>
          <a:xfrm>
            <a:off x="3484423" y="242178"/>
            <a:ext cx="6084000" cy="3132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57"/>
          <a:stretch/>
        </p:blipFill>
        <p:spPr>
          <a:xfrm>
            <a:off x="7444878" y="3663474"/>
            <a:ext cx="4347593" cy="2484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428915" y="1309146"/>
            <a:ext cx="1505242" cy="132343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Testardo, dispettoso, ostinato, irremovibile</a:t>
            </a:r>
            <a:endParaRPr lang="it-IT" sz="20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288126" y="546373"/>
            <a:ext cx="1631852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Stare </a:t>
            </a:r>
          </a:p>
          <a:p>
            <a:r>
              <a:rPr lang="it-IT" sz="2000" b="1" dirty="0" smtClean="0">
                <a:solidFill>
                  <a:schemeClr val="bg1"/>
                </a:solidFill>
              </a:rPr>
              <a:t>«sulle spine»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240691" y="2266339"/>
            <a:ext cx="1862301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Sicurezza di «sapere tutto», distacco</a:t>
            </a:r>
            <a:endParaRPr lang="it-IT" sz="20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7624689" y="6105378"/>
            <a:ext cx="1993986" cy="590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354973" y="6161434"/>
            <a:ext cx="2353608" cy="400110"/>
          </a:xfrm>
          <a:prstGeom prst="rect">
            <a:avLst/>
          </a:prstGeom>
          <a:solidFill>
            <a:srgbClr val="FF9966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Posizione attraente</a:t>
            </a:r>
            <a:endParaRPr lang="it-IT" sz="20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9798486" y="5978661"/>
            <a:ext cx="2173796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Gambe avvitate: timida e riservata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934157" y="4184866"/>
            <a:ext cx="46905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0" b="1" i="1" dirty="0" smtClean="0">
                <a:solidFill>
                  <a:srgbClr val="FF0000"/>
                </a:solidFill>
              </a:rPr>
              <a:t>POSTURA </a:t>
            </a:r>
          </a:p>
          <a:p>
            <a:r>
              <a:rPr lang="it-IT" sz="5000" b="1" i="1" dirty="0" smtClean="0">
                <a:solidFill>
                  <a:srgbClr val="FF0000"/>
                </a:solidFill>
              </a:rPr>
              <a:t>DA SEDUTI</a:t>
            </a:r>
            <a:endParaRPr lang="it-IT" sz="5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11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19" y="2857031"/>
            <a:ext cx="6892134" cy="3492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348" y="340117"/>
            <a:ext cx="2334480" cy="49320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1" t="-435" r="7002" b="-435"/>
          <a:stretch/>
        </p:blipFill>
        <p:spPr>
          <a:xfrm>
            <a:off x="9659219" y="1910130"/>
            <a:ext cx="2340000" cy="417600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926080" y="3274983"/>
            <a:ext cx="1885071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Il terzo ragazzo è escluso dalla conversazione</a:t>
            </a:r>
            <a:endParaRPr lang="it-IT" sz="20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631972" y="5441090"/>
            <a:ext cx="2473285" cy="707886"/>
          </a:xfrm>
          <a:prstGeom prst="rect">
            <a:avLst/>
          </a:prstGeom>
          <a:solidFill>
            <a:srgbClr val="FF9966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I piedi dimostrano l’interesse dei ragazzi</a:t>
            </a:r>
            <a:endParaRPr lang="it-IT" sz="20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7180348" y="340117"/>
            <a:ext cx="2596698" cy="707886"/>
          </a:xfrm>
          <a:prstGeom prst="rect">
            <a:avLst/>
          </a:prstGeom>
          <a:solidFill>
            <a:srgbClr val="9966FF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Pollici in vista indicano sicurezza e superiorità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9587022" y="5641145"/>
            <a:ext cx="1341193" cy="1015663"/>
          </a:xfrm>
          <a:prstGeom prst="rect">
            <a:avLst/>
          </a:prstGeom>
          <a:solidFill>
            <a:srgbClr val="FF6699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Reticente, </a:t>
            </a:r>
          </a:p>
          <a:p>
            <a:r>
              <a:rPr lang="it-IT" sz="2000" b="1" dirty="0" smtClean="0">
                <a:solidFill>
                  <a:schemeClr val="bg1"/>
                </a:solidFill>
              </a:rPr>
              <a:t>cauta, chiusa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1000411" y="5641145"/>
            <a:ext cx="1040487" cy="707886"/>
          </a:xfrm>
          <a:prstGeom prst="rect">
            <a:avLst/>
          </a:prstGeom>
          <a:solidFill>
            <a:srgbClr val="FF3399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Donna</a:t>
            </a:r>
          </a:p>
          <a:p>
            <a:r>
              <a:rPr lang="it-IT" sz="2000" b="1" dirty="0" smtClean="0"/>
              <a:t>fredda</a:t>
            </a:r>
            <a:endParaRPr lang="it-IT" sz="2000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436098" y="340117"/>
            <a:ext cx="58380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POSTURA IN PIEDI</a:t>
            </a:r>
            <a:endParaRPr lang="it-IT" sz="5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38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t="12332" r="-1111" b="-8351"/>
          <a:stretch/>
        </p:blipFill>
        <p:spPr>
          <a:xfrm>
            <a:off x="433439" y="-435381"/>
            <a:ext cx="11640200" cy="8712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362178" y="366478"/>
            <a:ext cx="5641145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POSTURA IN PIEDI</a:t>
            </a:r>
            <a:endParaRPr lang="it-IT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65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rgbClr val="FFFF99"/>
            </a:gs>
            <a:gs pos="19000">
              <a:schemeClr val="accent4">
                <a:lumMod val="20000"/>
                <a:lumOff val="80000"/>
              </a:schemeClr>
            </a:gs>
            <a:gs pos="97000">
              <a:srgbClr val="FF9966"/>
            </a:gs>
            <a:gs pos="67000">
              <a:srgbClr val="FFFF99"/>
            </a:gs>
            <a:gs pos="0">
              <a:srgbClr val="FF66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830" y="860890"/>
            <a:ext cx="5257800" cy="52578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808307" y="2289461"/>
            <a:ext cx="2883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FF0000"/>
                </a:solidFill>
                <a:latin typeface="Bodoni MT Black" panose="02070A03080606020203" pitchFamily="18" charset="0"/>
              </a:rPr>
              <a:t>Anche </a:t>
            </a:r>
          </a:p>
          <a:p>
            <a:r>
              <a:rPr lang="it-IT" sz="4800" dirty="0" smtClean="0">
                <a:solidFill>
                  <a:srgbClr val="FF0000"/>
                </a:solidFill>
                <a:latin typeface="Bodoni MT Black" panose="02070A03080606020203" pitchFamily="18" charset="0"/>
              </a:rPr>
              <a:t>le mani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668630" y="2658793"/>
            <a:ext cx="3246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0000"/>
                </a:solidFill>
                <a:latin typeface="Bodoni MT Black" panose="02070A03080606020203" pitchFamily="18" charset="0"/>
              </a:rPr>
              <a:t>p</a:t>
            </a:r>
            <a:r>
              <a:rPr lang="it-IT" sz="4800" dirty="0" smtClean="0">
                <a:solidFill>
                  <a:srgbClr val="FF0000"/>
                </a:solidFill>
                <a:latin typeface="Bodoni MT Black" panose="02070A03080606020203" pitchFamily="18" charset="0"/>
              </a:rPr>
              <a:t>arlano…</a:t>
            </a:r>
            <a:endParaRPr lang="it-IT" sz="4800" dirty="0">
              <a:solidFill>
                <a:srgbClr val="FF0000"/>
              </a:solidFill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82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84000">
              <a:schemeClr val="accent2">
                <a:lumMod val="0"/>
                <a:lumOff val="100000"/>
              </a:schemeClr>
            </a:gs>
            <a:gs pos="84000">
              <a:srgbClr val="FF9966">
                <a:alpha val="52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242" y="1060714"/>
            <a:ext cx="7620000" cy="2286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588455" y="239151"/>
            <a:ext cx="6977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CC0099"/>
                </a:solidFill>
                <a:latin typeface="Lucida Handwriting" panose="03010101010101010101" pitchFamily="66" charset="0"/>
              </a:rPr>
              <a:t>STRETTE DI MANO</a:t>
            </a:r>
            <a:endParaRPr lang="it-IT" sz="4000" dirty="0">
              <a:solidFill>
                <a:srgbClr val="CC0099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4" t="3951" r="3913" b="21691"/>
          <a:stretch/>
        </p:blipFill>
        <p:spPr>
          <a:xfrm>
            <a:off x="382655" y="3514391"/>
            <a:ext cx="4032000" cy="313200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6" t="-500" r="6410" b="-500"/>
          <a:stretch/>
        </p:blipFill>
        <p:spPr>
          <a:xfrm>
            <a:off x="7517431" y="3460391"/>
            <a:ext cx="4491089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31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35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800" b="1" dirty="0" smtClean="0">
                <a:solidFill>
                  <a:srgbClr val="FF0000"/>
                </a:solidFill>
                <a:latin typeface="Cooper Black" panose="0208090404030B020404" pitchFamily="18" charset="0"/>
              </a:rPr>
              <a:t>COMUNICAZIONE</a:t>
            </a:r>
            <a:endParaRPr lang="it-IT" sz="4800" b="1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5200" b="1" dirty="0" smtClean="0">
                <a:solidFill>
                  <a:srgbClr val="0000CC"/>
                </a:solidFill>
              </a:rPr>
              <a:t>Il </a:t>
            </a:r>
            <a:r>
              <a:rPr lang="it-IT" sz="5200" b="1" dirty="0">
                <a:solidFill>
                  <a:srgbClr val="0000CC"/>
                </a:solidFill>
              </a:rPr>
              <a:t>termine </a:t>
            </a:r>
            <a:r>
              <a:rPr lang="it-IT" sz="5200" b="1" i="1" dirty="0">
                <a:solidFill>
                  <a:srgbClr val="0000CC"/>
                </a:solidFill>
              </a:rPr>
              <a:t>comunicazione </a:t>
            </a:r>
            <a:r>
              <a:rPr lang="it-IT" sz="5200" b="1" dirty="0">
                <a:solidFill>
                  <a:srgbClr val="0000CC"/>
                </a:solidFill>
              </a:rPr>
              <a:t>deriva dal latino </a:t>
            </a:r>
            <a:r>
              <a:rPr lang="it-IT" sz="5200" b="1" i="1" dirty="0" err="1">
                <a:solidFill>
                  <a:srgbClr val="FF0000"/>
                </a:solidFill>
              </a:rPr>
              <a:t>communicare</a:t>
            </a:r>
            <a:r>
              <a:rPr lang="it-IT" sz="5200" b="1" dirty="0">
                <a:solidFill>
                  <a:srgbClr val="0000CC"/>
                </a:solidFill>
              </a:rPr>
              <a:t> da cui </a:t>
            </a:r>
            <a:r>
              <a:rPr lang="it-IT" sz="5200" b="1" i="1" dirty="0" err="1">
                <a:solidFill>
                  <a:srgbClr val="FF0000"/>
                </a:solidFill>
              </a:rPr>
              <a:t>Communicatio</a:t>
            </a:r>
            <a:r>
              <a:rPr lang="it-IT" sz="5200" b="1" i="1" dirty="0">
                <a:solidFill>
                  <a:srgbClr val="0000CC"/>
                </a:solidFill>
              </a:rPr>
              <a:t> =  </a:t>
            </a:r>
            <a:r>
              <a:rPr lang="it-IT" sz="5200" b="1" i="1" dirty="0" smtClean="0">
                <a:solidFill>
                  <a:srgbClr val="0000CC"/>
                </a:solidFill>
              </a:rPr>
              <a:t>partecipazione,</a:t>
            </a:r>
            <a:r>
              <a:rPr lang="it-IT" sz="5200" b="1" dirty="0" smtClean="0">
                <a:solidFill>
                  <a:srgbClr val="0000CC"/>
                </a:solidFill>
              </a:rPr>
              <a:t> </a:t>
            </a:r>
            <a:r>
              <a:rPr lang="it-IT" sz="5200" b="1" dirty="0">
                <a:solidFill>
                  <a:srgbClr val="0000CC"/>
                </a:solidFill>
              </a:rPr>
              <a:t>letteralmente</a:t>
            </a:r>
            <a:r>
              <a:rPr lang="it-IT" sz="5200" b="1" i="1" dirty="0">
                <a:solidFill>
                  <a:srgbClr val="0000CC"/>
                </a:solidFill>
              </a:rPr>
              <a:t> </a:t>
            </a:r>
            <a:endParaRPr lang="it-IT" sz="5200" b="1" i="1" dirty="0" smtClean="0">
              <a:solidFill>
                <a:srgbClr val="0000CC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it-IT" sz="5200" b="1" i="1" dirty="0" smtClean="0">
                <a:solidFill>
                  <a:srgbClr val="0000CC"/>
                </a:solidFill>
              </a:rPr>
              <a:t>messa </a:t>
            </a:r>
            <a:r>
              <a:rPr lang="it-IT" sz="5200" b="1" i="1" dirty="0">
                <a:solidFill>
                  <a:srgbClr val="0000CC"/>
                </a:solidFill>
              </a:rPr>
              <a:t>in comune</a:t>
            </a:r>
            <a:r>
              <a:rPr lang="it-IT" sz="5200" b="1" dirty="0">
                <a:solidFill>
                  <a:srgbClr val="0000CC"/>
                </a:solidFill>
              </a:rPr>
              <a:t>,  “</a:t>
            </a:r>
            <a:r>
              <a:rPr lang="it-IT" sz="5200" b="1" dirty="0">
                <a:solidFill>
                  <a:srgbClr val="FF0000"/>
                </a:solidFill>
              </a:rPr>
              <a:t>mettere in comune</a:t>
            </a:r>
            <a:r>
              <a:rPr lang="it-IT" sz="5200" b="1" dirty="0">
                <a:solidFill>
                  <a:srgbClr val="0000CC"/>
                </a:solidFill>
              </a:rPr>
              <a:t>”, </a:t>
            </a:r>
            <a:endParaRPr lang="it-IT" sz="5200" b="1" dirty="0" smtClean="0">
              <a:solidFill>
                <a:srgbClr val="0000CC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it-IT" sz="5200" b="1" dirty="0" smtClean="0">
                <a:solidFill>
                  <a:srgbClr val="0000CC"/>
                </a:solidFill>
              </a:rPr>
              <a:t>condividere </a:t>
            </a:r>
            <a:r>
              <a:rPr lang="it-IT" sz="5200" b="1" dirty="0">
                <a:solidFill>
                  <a:srgbClr val="0000CC"/>
                </a:solidFill>
              </a:rPr>
              <a:t>qualcosa con qualcun altro. 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1024704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b="2420"/>
          <a:stretch/>
        </p:blipFill>
        <p:spPr>
          <a:xfrm>
            <a:off x="337626" y="22862"/>
            <a:ext cx="4460143" cy="4212000"/>
          </a:xfrm>
          <a:prstGeom prst="rect">
            <a:avLst/>
          </a:prstGeom>
          <a:gradFill>
            <a:gsLst>
              <a:gs pos="77000">
                <a:srgbClr val="FFFF00"/>
              </a:gs>
              <a:gs pos="34000">
                <a:srgbClr val="FF0000"/>
              </a:gs>
              <a:gs pos="100000">
                <a:schemeClr val="accent1">
                  <a:lumMod val="45000"/>
                  <a:lumOff val="55000"/>
                </a:schemeClr>
              </a:gs>
              <a:gs pos="78000">
                <a:srgbClr val="D4F228"/>
              </a:gs>
              <a:gs pos="97000">
                <a:srgbClr val="00B0F0"/>
              </a:gs>
              <a:gs pos="70000">
                <a:srgbClr val="FFFF00"/>
              </a:gs>
            </a:gsLst>
            <a:path path="shape">
              <a:fillToRect l="50000" t="50000" r="50000" b="50000"/>
            </a:path>
          </a:gradFill>
        </p:spPr>
      </p:pic>
      <p:sp>
        <p:nvSpPr>
          <p:cNvPr id="5" name="CasellaDiTesto 4"/>
          <p:cNvSpPr txBox="1"/>
          <p:nvPr/>
        </p:nvSpPr>
        <p:spPr>
          <a:xfrm>
            <a:off x="337626" y="4302222"/>
            <a:ext cx="4783014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3300"/>
                </a:solidFill>
              </a:rPr>
              <a:t>MANI A </a:t>
            </a:r>
            <a:r>
              <a:rPr lang="it-IT" sz="3200" b="1" dirty="0" smtClean="0">
                <a:solidFill>
                  <a:srgbClr val="003300"/>
                </a:solidFill>
              </a:rPr>
              <a:t>CUNEO</a:t>
            </a:r>
          </a:p>
          <a:p>
            <a:r>
              <a:rPr lang="it-IT" sz="3300" b="1" dirty="0" smtClean="0">
                <a:solidFill>
                  <a:srgbClr val="0000CC"/>
                </a:solidFill>
              </a:rPr>
              <a:t>persona sicura di sé, desiderosa di manifestare agli altri la sua superiorità</a:t>
            </a:r>
            <a:endParaRPr lang="it-IT" sz="3300" b="1" dirty="0">
              <a:solidFill>
                <a:srgbClr val="0000CC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519676" y="464562"/>
            <a:ext cx="510657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2060"/>
                </a:solidFill>
              </a:rPr>
              <a:t>MANI </a:t>
            </a:r>
            <a:r>
              <a:rPr lang="it-IT" sz="3200" b="1" dirty="0" smtClean="0">
                <a:solidFill>
                  <a:srgbClr val="002060"/>
                </a:solidFill>
              </a:rPr>
              <a:t>COMPOSTE</a:t>
            </a:r>
          </a:p>
          <a:p>
            <a:r>
              <a:rPr lang="it-IT" sz="3300" b="1" dirty="0" smtClean="0">
                <a:solidFill>
                  <a:srgbClr val="FFFF00"/>
                </a:solidFill>
              </a:rPr>
              <a:t>«non muoverò un dito </a:t>
            </a:r>
          </a:p>
          <a:p>
            <a:r>
              <a:rPr lang="it-IT" sz="3300" b="1" dirty="0" smtClean="0">
                <a:solidFill>
                  <a:srgbClr val="FFFF00"/>
                </a:solidFill>
              </a:rPr>
              <a:t>per lei»</a:t>
            </a:r>
            <a:endParaRPr lang="it-IT" sz="3300" b="1" dirty="0">
              <a:solidFill>
                <a:srgbClr val="FFFF0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420" y="1966862"/>
            <a:ext cx="4542098" cy="45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02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99"/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" r="5407"/>
          <a:stretch/>
        </p:blipFill>
        <p:spPr>
          <a:xfrm>
            <a:off x="216000" y="1539266"/>
            <a:ext cx="4680000" cy="360000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562" y="1932496"/>
            <a:ext cx="3438571" cy="2556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017" y="347156"/>
            <a:ext cx="3224500" cy="4392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06437" y="1539266"/>
            <a:ext cx="1491175" cy="46166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annoiata</a:t>
            </a:r>
            <a:endParaRPr lang="it-IT" sz="24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968829" y="1539266"/>
            <a:ext cx="1631488" cy="461665"/>
          </a:xfrm>
          <a:prstGeom prst="rect">
            <a:avLst/>
          </a:prstGeom>
          <a:solidFill>
            <a:srgbClr val="FF3399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interessata</a:t>
            </a:r>
            <a:endParaRPr lang="it-IT" sz="24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392758" y="4612546"/>
            <a:ext cx="2772177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Schiettezza, </a:t>
            </a:r>
          </a:p>
          <a:p>
            <a:r>
              <a:rPr lang="it-IT" sz="2400" b="1" dirty="0" smtClean="0"/>
              <a:t>«non ho paura»; </a:t>
            </a:r>
          </a:p>
          <a:p>
            <a:r>
              <a:rPr lang="it-IT" sz="2400" b="1" dirty="0" smtClean="0"/>
              <a:t>rispetto e sottomissione</a:t>
            </a:r>
            <a:endParaRPr lang="it-IT" sz="24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8778001" y="5139266"/>
            <a:ext cx="2914532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Scontroso, arrabbiato, nervoso</a:t>
            </a:r>
            <a:endParaRPr lang="it-IT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482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100000">
              <a:srgbClr val="FF33FF"/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4859" t="463" r="369" b="463"/>
          <a:stretch/>
        </p:blipFill>
        <p:spPr>
          <a:xfrm>
            <a:off x="378609" y="532191"/>
            <a:ext cx="5220000" cy="3852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-1" t="9091" r="1015" b="2796"/>
          <a:stretch/>
        </p:blipFill>
        <p:spPr>
          <a:xfrm>
            <a:off x="7208935" y="2116191"/>
            <a:ext cx="4428000" cy="4536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914400" y="4670474"/>
            <a:ext cx="44453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66"/>
                </a:solidFill>
              </a:rPr>
              <a:t>ALLONTANARE UN OGGETTO</a:t>
            </a:r>
          </a:p>
          <a:p>
            <a:pPr algn="ctr"/>
            <a:r>
              <a:rPr lang="it-IT" sz="2800" b="1" dirty="0" smtClean="0">
                <a:solidFill>
                  <a:srgbClr val="0000CC"/>
                </a:solidFill>
              </a:rPr>
              <a:t>Rifiuto verso una persona o quello che sta dicendo</a:t>
            </a:r>
            <a:endParaRPr lang="it-IT" sz="2800" b="1" dirty="0">
              <a:solidFill>
                <a:srgbClr val="0000CC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208935" y="211015"/>
            <a:ext cx="42843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MANI INTRECCIATE</a:t>
            </a:r>
          </a:p>
          <a:p>
            <a:r>
              <a:rPr lang="it-IT" sz="2800" b="1" dirty="0" smtClean="0">
                <a:solidFill>
                  <a:srgbClr val="7030A0"/>
                </a:solidFill>
              </a:rPr>
              <a:t>Nascondono un forte nervosismo e tensione</a:t>
            </a:r>
            <a:endParaRPr lang="it-IT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7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139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2" t="29754" r="5864" b="32209"/>
          <a:stretch/>
        </p:blipFill>
        <p:spPr>
          <a:xfrm>
            <a:off x="7167765" y="3835715"/>
            <a:ext cx="4860111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899" y="1774158"/>
            <a:ext cx="6262373" cy="4536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885071" y="689316"/>
            <a:ext cx="8482818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2AA82A"/>
                </a:solidFill>
              </a:rPr>
              <a:t>I TRE CANALI DELLA COMUNICAZIONE</a:t>
            </a:r>
            <a:endParaRPr lang="it-IT" sz="4000" b="1" dirty="0">
              <a:solidFill>
                <a:srgbClr val="2AA82A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363018" y="5229827"/>
            <a:ext cx="2794715" cy="830997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Secondo la Regola di</a:t>
            </a:r>
          </a:p>
          <a:p>
            <a:r>
              <a:rPr lang="it-IT" sz="2800" dirty="0" smtClean="0"/>
              <a:t>A. </a:t>
            </a:r>
            <a:r>
              <a:rPr lang="it-IT" sz="2800" dirty="0" err="1" smtClean="0"/>
              <a:t>Mehrabian</a:t>
            </a:r>
            <a:endParaRPr lang="it-IT" sz="28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665927" y="5107190"/>
            <a:ext cx="1635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3333CC"/>
                </a:solidFill>
              </a:rPr>
              <a:t>COSA DICO</a:t>
            </a:r>
            <a:endParaRPr lang="it-IT" sz="2000" b="1" dirty="0">
              <a:solidFill>
                <a:srgbClr val="3333CC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363018" y="3966693"/>
            <a:ext cx="2004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2AA82A"/>
                </a:solidFill>
              </a:rPr>
              <a:t>COSA FACCIO</a:t>
            </a:r>
            <a:endParaRPr lang="it-IT" sz="2000" b="1" dirty="0">
              <a:solidFill>
                <a:srgbClr val="2AA82A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395470" y="3052141"/>
            <a:ext cx="1790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COME LO DICO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445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FF"/>
            </a:gs>
            <a:gs pos="100000">
              <a:schemeClr val="accent1">
                <a:lumMod val="45000"/>
                <a:lumOff val="55000"/>
              </a:schemeClr>
            </a:gs>
            <a:gs pos="40000">
              <a:srgbClr val="FFC000"/>
            </a:gs>
            <a:gs pos="20000">
              <a:srgbClr val="FF00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63427" y="648782"/>
            <a:ext cx="71041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FF0000"/>
                </a:solidFill>
                <a:latin typeface="Showcard Gothic" panose="04020904020102020604" pitchFamily="82" charset="0"/>
              </a:rPr>
              <a:t>IL LINGUAGGIO </a:t>
            </a:r>
          </a:p>
          <a:p>
            <a:r>
              <a:rPr lang="it-IT" sz="4800" dirty="0" smtClean="0">
                <a:solidFill>
                  <a:srgbClr val="0066FF"/>
                </a:solidFill>
                <a:latin typeface="Showcard Gothic" panose="04020904020102020604" pitchFamily="82" charset="0"/>
              </a:rPr>
              <a:t>NON</a:t>
            </a:r>
            <a:r>
              <a:rPr lang="it-IT" sz="4800" dirty="0" smtClean="0">
                <a:latin typeface="Showcard Gothic" panose="04020904020102020604" pitchFamily="82" charset="0"/>
              </a:rPr>
              <a:t> </a:t>
            </a:r>
          </a:p>
          <a:p>
            <a:endParaRPr lang="it-IT" sz="4400" dirty="0" smtClean="0">
              <a:latin typeface="Showcard Gothic" panose="04020904020102020604" pitchFamily="82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89" y="1772166"/>
            <a:ext cx="5760000" cy="3870038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304823" y="2064554"/>
            <a:ext cx="28055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howcard Gothic" panose="04020904020102020604" pitchFamily="82" charset="0"/>
              </a:rPr>
              <a:t>VERBALE</a:t>
            </a:r>
            <a:endParaRPr lang="it-IT" sz="4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81354" y="3638482"/>
            <a:ext cx="44875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00CC"/>
                </a:solidFill>
              </a:rPr>
              <a:t>Movimenti del corpo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chemeClr val="bg1"/>
                </a:solidFill>
              </a:rPr>
              <a:t>Mimica facciale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7030A0"/>
                </a:solidFill>
              </a:rPr>
              <a:t>Postura</a:t>
            </a:r>
            <a:endParaRPr lang="it-IT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3515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40677" y="2401832"/>
            <a:ext cx="642893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2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RISPECCHIAMENTO</a:t>
            </a:r>
            <a:endParaRPr lang="it-IT" sz="52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711481" y="0"/>
            <a:ext cx="6822831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chemeClr val="accent4">
                    <a:lumMod val="50000"/>
                  </a:schemeClr>
                </a:solidFill>
              </a:rPr>
              <a:t>Consiste </a:t>
            </a:r>
            <a:r>
              <a:rPr lang="it-IT" sz="3600" b="1" dirty="0">
                <a:solidFill>
                  <a:schemeClr val="accent4">
                    <a:lumMod val="50000"/>
                  </a:schemeClr>
                </a:solidFill>
              </a:rPr>
              <a:t>nel </a:t>
            </a:r>
            <a:r>
              <a:rPr lang="it-IT" sz="3600" b="1" dirty="0" smtClean="0">
                <a:solidFill>
                  <a:schemeClr val="accent4">
                    <a:lumMod val="50000"/>
                  </a:schemeClr>
                </a:solidFill>
              </a:rPr>
              <a:t>ricreare, produrre </a:t>
            </a:r>
          </a:p>
          <a:p>
            <a:r>
              <a:rPr lang="it-IT" sz="3600" b="1" dirty="0">
                <a:solidFill>
                  <a:schemeClr val="accent4">
                    <a:lumMod val="50000"/>
                  </a:schemeClr>
                </a:solidFill>
              </a:rPr>
              <a:t>con il nostro corpo,</a:t>
            </a:r>
          </a:p>
          <a:p>
            <a:r>
              <a:rPr lang="it-IT" sz="3600" b="1" dirty="0" smtClean="0">
                <a:solidFill>
                  <a:schemeClr val="accent4">
                    <a:lumMod val="50000"/>
                  </a:schemeClr>
                </a:solidFill>
              </a:rPr>
              <a:t>la </a:t>
            </a:r>
            <a:r>
              <a:rPr lang="it-IT" sz="3600" b="1" dirty="0">
                <a:solidFill>
                  <a:schemeClr val="accent4">
                    <a:lumMod val="50000"/>
                  </a:schemeClr>
                </a:solidFill>
              </a:rPr>
              <a:t>stessa fisiologia o postura del nostro </a:t>
            </a:r>
            <a:r>
              <a:rPr lang="it-IT" sz="3600" b="1" dirty="0" smtClean="0">
                <a:solidFill>
                  <a:schemeClr val="accent4">
                    <a:lumMod val="50000"/>
                  </a:schemeClr>
                </a:solidFill>
              </a:rPr>
              <a:t>interlocutore, </a:t>
            </a:r>
          </a:p>
          <a:p>
            <a:r>
              <a:rPr lang="it-IT" sz="3600" b="1" dirty="0" smtClean="0">
                <a:solidFill>
                  <a:schemeClr val="accent4">
                    <a:lumMod val="50000"/>
                  </a:schemeClr>
                </a:solidFill>
              </a:rPr>
              <a:t>come se </a:t>
            </a:r>
          </a:p>
          <a:p>
            <a:r>
              <a:rPr lang="it-IT" sz="3600" b="1" dirty="0" smtClean="0">
                <a:solidFill>
                  <a:schemeClr val="accent4">
                    <a:lumMod val="50000"/>
                  </a:schemeClr>
                </a:solidFill>
              </a:rPr>
              <a:t>questo fosse davanti a uno specchio.</a:t>
            </a:r>
          </a:p>
          <a:p>
            <a:r>
              <a:rPr lang="it-IT" sz="3600" b="1" dirty="0" smtClean="0">
                <a:solidFill>
                  <a:srgbClr val="FF0000"/>
                </a:solidFill>
              </a:rPr>
              <a:t>Scopo?</a:t>
            </a:r>
            <a:r>
              <a:rPr lang="it-IT" sz="3600" b="1" dirty="0" smtClean="0">
                <a:solidFill>
                  <a:schemeClr val="accent4">
                    <a:lumMod val="50000"/>
                  </a:schemeClr>
                </a:solidFill>
              </a:rPr>
              <a:t> Creare sintonia e favorire</a:t>
            </a:r>
          </a:p>
          <a:p>
            <a:r>
              <a:rPr lang="it-IT" sz="3600" b="1" dirty="0" smtClean="0">
                <a:solidFill>
                  <a:schemeClr val="accent4">
                    <a:lumMod val="50000"/>
                  </a:schemeClr>
                </a:solidFill>
              </a:rPr>
              <a:t>la comunicazione</a:t>
            </a:r>
          </a:p>
          <a:p>
            <a:endParaRPr lang="it-IT" sz="3600" b="1" dirty="0" smtClean="0"/>
          </a:p>
          <a:p>
            <a:r>
              <a:rPr lang="it-IT" sz="3600" b="1" i="1" dirty="0">
                <a:solidFill>
                  <a:srgbClr val="FF6600"/>
                </a:solidFill>
              </a:rPr>
              <a:t>Attenzione a </a:t>
            </a:r>
            <a:endParaRPr lang="it-IT" sz="3600" b="1" i="1" dirty="0" smtClean="0">
              <a:solidFill>
                <a:srgbClr val="FF6600"/>
              </a:solidFill>
            </a:endParaRPr>
          </a:p>
          <a:p>
            <a:r>
              <a:rPr lang="it-IT" sz="3600" b="1" i="1" dirty="0" smtClean="0">
                <a:solidFill>
                  <a:srgbClr val="FF6600"/>
                </a:solidFill>
              </a:rPr>
              <a:t>non scimmiottare!!!</a:t>
            </a:r>
            <a:endParaRPr lang="it-IT" sz="3600" i="1" dirty="0">
              <a:solidFill>
                <a:srgbClr val="FF6600"/>
              </a:solidFill>
            </a:endParaRPr>
          </a:p>
          <a:p>
            <a:endParaRPr lang="it-IT" dirty="0"/>
          </a:p>
        </p:txBody>
      </p:sp>
      <p:sp>
        <p:nvSpPr>
          <p:cNvPr id="8" name="Esplosione 1 7"/>
          <p:cNvSpPr/>
          <p:nvPr/>
        </p:nvSpPr>
        <p:spPr>
          <a:xfrm>
            <a:off x="5472330" y="5207346"/>
            <a:ext cx="478301" cy="529874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51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rgbClr val="FF9966">
                <a:alpha val="0"/>
              </a:srgbClr>
            </a:gs>
            <a:gs pos="19000">
              <a:srgbClr val="FFAD33"/>
            </a:gs>
            <a:gs pos="85000">
              <a:srgbClr val="FF9966"/>
            </a:gs>
            <a:gs pos="67000">
              <a:srgbClr val="FFC000"/>
            </a:gs>
            <a:gs pos="0">
              <a:srgbClr val="FF66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2" t="883" r="1723" b="256"/>
          <a:stretch/>
        </p:blipFill>
        <p:spPr>
          <a:xfrm>
            <a:off x="4400682" y="350644"/>
            <a:ext cx="4068000" cy="2340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6" t="592" r="10207" b="-691"/>
          <a:stretch/>
        </p:blipFill>
        <p:spPr>
          <a:xfrm>
            <a:off x="3929094" y="3470786"/>
            <a:ext cx="4572000" cy="2808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" r="-379"/>
          <a:stretch/>
        </p:blipFill>
        <p:spPr>
          <a:xfrm>
            <a:off x="240283" y="1520644"/>
            <a:ext cx="3688811" cy="3600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92" r="2436"/>
          <a:stretch/>
        </p:blipFill>
        <p:spPr>
          <a:xfrm>
            <a:off x="8942157" y="1130786"/>
            <a:ext cx="2914514" cy="4680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40283" y="103031"/>
            <a:ext cx="38938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ESEMPI DI</a:t>
            </a:r>
          </a:p>
          <a:p>
            <a:r>
              <a:rPr lang="it-IT" sz="3200" b="1" dirty="0" smtClean="0"/>
              <a:t>RISPECCHIAMENTO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28555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703" y="2317588"/>
            <a:ext cx="6362177" cy="388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11015" y="450166"/>
            <a:ext cx="6668087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/>
              <a:t>LA </a:t>
            </a:r>
            <a:r>
              <a:rPr lang="it-IT" sz="5400" b="1" dirty="0" smtClean="0">
                <a:solidFill>
                  <a:srgbClr val="FF0000"/>
                </a:solidFill>
              </a:rPr>
              <a:t>PROSS</a:t>
            </a:r>
            <a:r>
              <a:rPr lang="it-IT" sz="5400" b="1" dirty="0" smtClean="0">
                <a:solidFill>
                  <a:srgbClr val="FFC000"/>
                </a:solidFill>
              </a:rPr>
              <a:t>E</a:t>
            </a:r>
            <a:r>
              <a:rPr lang="it-IT" sz="5400" b="1" dirty="0" smtClean="0">
                <a:solidFill>
                  <a:srgbClr val="00B050"/>
                </a:solidFill>
              </a:rPr>
              <a:t>MI</a:t>
            </a:r>
            <a:r>
              <a:rPr lang="it-IT" sz="5400" b="1" dirty="0" smtClean="0">
                <a:solidFill>
                  <a:srgbClr val="0066FF"/>
                </a:solidFill>
              </a:rPr>
              <a:t>CA</a:t>
            </a:r>
          </a:p>
          <a:p>
            <a:r>
              <a:rPr lang="it-IT" sz="4800" dirty="0" smtClean="0"/>
              <a:t>è</a:t>
            </a:r>
            <a:endParaRPr lang="it-IT" sz="4800" dirty="0"/>
          </a:p>
          <a:p>
            <a:r>
              <a:rPr lang="it-IT" sz="4800" i="1" dirty="0"/>
              <a:t>lo studio di come l’uomo struttura </a:t>
            </a:r>
            <a:endParaRPr lang="it-IT" sz="4800" i="1" dirty="0" smtClean="0"/>
          </a:p>
          <a:p>
            <a:r>
              <a:rPr lang="it-IT" sz="4800" i="1" dirty="0" smtClean="0"/>
              <a:t>inconsciamente </a:t>
            </a:r>
          </a:p>
          <a:p>
            <a:r>
              <a:rPr lang="it-IT" sz="4800" i="1" dirty="0" smtClean="0"/>
              <a:t>i </a:t>
            </a:r>
            <a:r>
              <a:rPr lang="it-IT" sz="4800" i="1" dirty="0"/>
              <a:t>microspazi, ossia le distanze tra gli uomini </a:t>
            </a:r>
            <a:endParaRPr lang="it-IT" sz="4800" dirty="0" smtClean="0"/>
          </a:p>
          <a:p>
            <a:r>
              <a:rPr lang="it-IT" sz="4800" dirty="0"/>
              <a:t> </a:t>
            </a:r>
            <a:r>
              <a:rPr lang="it-IT" sz="4800" dirty="0" smtClean="0"/>
              <a:t>                              </a:t>
            </a:r>
            <a:r>
              <a:rPr lang="it-IT" sz="3600" dirty="0" smtClean="0"/>
              <a:t>(E. Hall)</a:t>
            </a:r>
            <a:endParaRPr lang="it-IT" sz="36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7801714" y="4768947"/>
            <a:ext cx="1252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20-50 cm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588354" y="4245727"/>
            <a:ext cx="1465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50-120 cm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282388" y="3497154"/>
            <a:ext cx="1951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Fino a 240 cm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879101" y="2669535"/>
            <a:ext cx="183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Fino a 8 m</a:t>
            </a:r>
            <a:endParaRPr lang="it-I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04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" t="-1357" r="-1309" b="8346"/>
          <a:stretch/>
        </p:blipFill>
        <p:spPr>
          <a:xfrm>
            <a:off x="1270039" y="54037"/>
            <a:ext cx="9666410" cy="6696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7939554" y="5359398"/>
            <a:ext cx="1598341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ZONA PUBBLICA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192215" y="2755706"/>
            <a:ext cx="1167619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ZONA INTIMA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672730" y="2405478"/>
            <a:ext cx="1835835" cy="646331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ZONA PERSONALE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254326" y="5636397"/>
            <a:ext cx="1591995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ZONA SOCIALE</a:t>
            </a:r>
            <a:endParaRPr lang="it-IT" b="1" dirty="0">
              <a:solidFill>
                <a:schemeClr val="bg1"/>
              </a:solidFill>
            </a:endParaRPr>
          </a:p>
        </p:txBody>
      </p:sp>
      <p:cxnSp>
        <p:nvCxnSpPr>
          <p:cNvPr id="11" name="Connettore 1 10"/>
          <p:cNvCxnSpPr/>
          <p:nvPr/>
        </p:nvCxnSpPr>
        <p:spPr>
          <a:xfrm>
            <a:off x="6096210" y="3586050"/>
            <a:ext cx="14068" cy="2518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7312855" y="883920"/>
            <a:ext cx="14068" cy="2518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6262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996</TotalTime>
  <Words>290</Words>
  <Application>Microsoft Office PowerPoint</Application>
  <PresentationFormat>Widescreen</PresentationFormat>
  <Paragraphs>82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2" baseType="lpstr">
      <vt:lpstr>Arial</vt:lpstr>
      <vt:lpstr>Bodoni MT Black</vt:lpstr>
      <vt:lpstr>Calibri</vt:lpstr>
      <vt:lpstr>Calibri Light</vt:lpstr>
      <vt:lpstr>Comic Sans MS</vt:lpstr>
      <vt:lpstr>Cooper Black</vt:lpstr>
      <vt:lpstr>Lucida Handwriting</vt:lpstr>
      <vt:lpstr>Showcard Gothic</vt:lpstr>
      <vt:lpstr>Office Theme</vt:lpstr>
      <vt:lpstr>Presentazione standard di PowerPoint</vt:lpstr>
      <vt:lpstr>COMUNICAZIONE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184</cp:revision>
  <dcterms:created xsi:type="dcterms:W3CDTF">2017-10-02T14:06:45Z</dcterms:created>
  <dcterms:modified xsi:type="dcterms:W3CDTF">2020-06-10T08:42:44Z</dcterms:modified>
</cp:coreProperties>
</file>