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8" r:id="rId2"/>
    <p:sldId id="261" r:id="rId3"/>
    <p:sldId id="264" r:id="rId4"/>
    <p:sldId id="263" r:id="rId5"/>
    <p:sldId id="271" r:id="rId6"/>
    <p:sldId id="293" r:id="rId7"/>
    <p:sldId id="294" r:id="rId8"/>
    <p:sldId id="295" r:id="rId9"/>
    <p:sldId id="296" r:id="rId10"/>
    <p:sldId id="292" r:id="rId11"/>
    <p:sldId id="297" r:id="rId12"/>
    <p:sldId id="299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00"/>
    <a:srgbClr val="0000CC"/>
    <a:srgbClr val="00FF00"/>
    <a:srgbClr val="0000FF"/>
    <a:srgbClr val="FF3399"/>
    <a:srgbClr val="00CCFF"/>
    <a:srgbClr val="FFFF99"/>
    <a:srgbClr val="000066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6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14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37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26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5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99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95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5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050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57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70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31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93" y="324111"/>
            <a:ext cx="5205866" cy="604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81353" y="2377440"/>
            <a:ext cx="4332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33CC"/>
                </a:solidFill>
              </a:rPr>
              <a:t>OGNI COMPORTAMENTO</a:t>
            </a:r>
            <a:endParaRPr lang="it-IT" sz="4000" b="1" dirty="0">
              <a:solidFill>
                <a:srgbClr val="0033CC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807569" y="3348111"/>
            <a:ext cx="43844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cs typeface="Times New Roman" panose="02020603050405020304" pitchFamily="18" charset="0"/>
              </a:rPr>
              <a:t>             </a:t>
            </a:r>
            <a:r>
              <a:rPr lang="it-IT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È COMUNICAZIONE</a:t>
            </a:r>
            <a:endParaRPr lang="it-IT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6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509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764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017390" y="5641144"/>
            <a:ext cx="1899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i="1" dirty="0" smtClean="0"/>
              <a:t>(dal web)</a:t>
            </a:r>
            <a:endParaRPr lang="it-IT" sz="3200" b="1" i="1" dirty="0"/>
          </a:p>
        </p:txBody>
      </p:sp>
    </p:spTree>
    <p:extLst>
      <p:ext uri="{BB962C8B-B14F-4D97-AF65-F5344CB8AC3E}">
        <p14:creationId xmlns:p14="http://schemas.microsoft.com/office/powerpoint/2010/main" val="112527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l="1000" t="-2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997612" y="829994"/>
            <a:ext cx="8440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 smtClean="0">
                <a:solidFill>
                  <a:srgbClr val="FF0000"/>
                </a:solidFill>
              </a:rPr>
              <a:t>EMOZIONI</a:t>
            </a:r>
            <a:endParaRPr lang="it-IT" sz="80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86265" y="1969477"/>
            <a:ext cx="108321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7200" i="1" dirty="0" smtClean="0"/>
          </a:p>
          <a:p>
            <a:r>
              <a:rPr lang="it-IT" sz="7200" dirty="0" smtClean="0"/>
              <a:t>Dal </a:t>
            </a:r>
            <a:r>
              <a:rPr lang="it-IT" sz="7200" dirty="0"/>
              <a:t>latino “</a:t>
            </a:r>
            <a:r>
              <a:rPr lang="it-IT" sz="7200" i="1" dirty="0" err="1">
                <a:solidFill>
                  <a:srgbClr val="FF0000"/>
                </a:solidFill>
              </a:rPr>
              <a:t>emovere</a:t>
            </a:r>
            <a:r>
              <a:rPr lang="it-IT" sz="7200" dirty="0"/>
              <a:t>”, ossia portar fuori, muovere, scuotere.</a:t>
            </a:r>
            <a:endParaRPr lang="it-IT" sz="7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3443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72" y="1617784"/>
            <a:ext cx="4657725" cy="353446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741799" y="525862"/>
            <a:ext cx="628825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i="1" dirty="0" smtClean="0">
                <a:solidFill>
                  <a:schemeClr val="bg1"/>
                </a:solidFill>
              </a:rPr>
              <a:t>Le emozioni di una persona traspaiono dal viso. </a:t>
            </a:r>
          </a:p>
          <a:p>
            <a:r>
              <a:rPr lang="it-IT" sz="3800" b="1" i="1" dirty="0" smtClean="0">
                <a:solidFill>
                  <a:schemeClr val="bg1"/>
                </a:solidFill>
              </a:rPr>
              <a:t>La </a:t>
            </a:r>
            <a:r>
              <a:rPr lang="it-IT" sz="3800" b="1" i="1" dirty="0">
                <a:solidFill>
                  <a:schemeClr val="bg1"/>
                </a:solidFill>
              </a:rPr>
              <a:t>mimica facciale viene studiata in relazione alle </a:t>
            </a:r>
            <a:endParaRPr lang="it-IT" sz="3800" b="1" i="1" dirty="0" smtClean="0">
              <a:solidFill>
                <a:schemeClr val="bg1"/>
              </a:solidFill>
            </a:endParaRPr>
          </a:p>
          <a:p>
            <a:r>
              <a:rPr lang="it-IT" sz="3800" b="1" i="1" dirty="0" smtClean="0">
                <a:solidFill>
                  <a:srgbClr val="FF0000"/>
                </a:solidFill>
              </a:rPr>
              <a:t>6 </a:t>
            </a:r>
            <a:r>
              <a:rPr lang="it-IT" sz="3800" b="1" i="1" dirty="0">
                <a:solidFill>
                  <a:srgbClr val="FF0000"/>
                </a:solidFill>
              </a:rPr>
              <a:t>emozioni </a:t>
            </a:r>
            <a:r>
              <a:rPr lang="it-IT" sz="3800" b="1" i="1" dirty="0" smtClean="0">
                <a:solidFill>
                  <a:srgbClr val="FF0000"/>
                </a:solidFill>
              </a:rPr>
              <a:t>primarie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900" b="1" dirty="0" smtClean="0">
                <a:solidFill>
                  <a:srgbClr val="00FF00"/>
                </a:solidFill>
              </a:rPr>
              <a:t>sorpresa</a:t>
            </a:r>
            <a:r>
              <a:rPr lang="it-IT" sz="3900" b="1" dirty="0">
                <a:solidFill>
                  <a:srgbClr val="00FF00"/>
                </a:solidFill>
              </a:rPr>
              <a:t>, </a:t>
            </a:r>
            <a:r>
              <a:rPr lang="it-IT" sz="3900" b="1" dirty="0" smtClean="0">
                <a:solidFill>
                  <a:srgbClr val="00FF00"/>
                </a:solidFill>
              </a:rPr>
              <a:t>felicità,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900" b="1" dirty="0" smtClean="0">
                <a:solidFill>
                  <a:srgbClr val="FFFF00"/>
                </a:solidFill>
              </a:rPr>
              <a:t>tristezza, </a:t>
            </a:r>
            <a:r>
              <a:rPr lang="it-IT" sz="3600" b="1" dirty="0">
                <a:solidFill>
                  <a:srgbClr val="FFFF00"/>
                </a:solidFill>
              </a:rPr>
              <a:t>paura,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900" b="1" dirty="0" smtClean="0">
                <a:solidFill>
                  <a:srgbClr val="FF3399"/>
                </a:solidFill>
              </a:rPr>
              <a:t>disgusto</a:t>
            </a:r>
            <a:r>
              <a:rPr lang="it-IT" sz="3900" b="1" dirty="0">
                <a:solidFill>
                  <a:srgbClr val="FF3399"/>
                </a:solidFill>
              </a:rPr>
              <a:t>, </a:t>
            </a:r>
            <a:r>
              <a:rPr lang="it-IT" sz="3900" b="1" dirty="0" smtClean="0">
                <a:solidFill>
                  <a:srgbClr val="FF3399"/>
                </a:solidFill>
              </a:rPr>
              <a:t>rabbia</a:t>
            </a:r>
          </a:p>
          <a:p>
            <a:pPr algn="r"/>
            <a:r>
              <a:rPr lang="it-IT" sz="3900" b="1" dirty="0" smtClean="0">
                <a:solidFill>
                  <a:schemeClr val="bg1"/>
                </a:solidFill>
              </a:rPr>
              <a:t> (</a:t>
            </a:r>
            <a:r>
              <a:rPr lang="it-IT" sz="3800" b="1" i="1" dirty="0" smtClean="0">
                <a:solidFill>
                  <a:schemeClr val="bg1"/>
                </a:solidFill>
              </a:rPr>
              <a:t>così </a:t>
            </a:r>
            <a:r>
              <a:rPr lang="it-IT" sz="3800" b="1" i="1" dirty="0">
                <a:solidFill>
                  <a:schemeClr val="bg1"/>
                </a:solidFill>
              </a:rPr>
              <a:t>etichettate da </a:t>
            </a:r>
            <a:r>
              <a:rPr lang="it-IT" sz="3800" b="1" i="1" dirty="0" smtClean="0">
                <a:solidFill>
                  <a:schemeClr val="bg1"/>
                </a:solidFill>
              </a:rPr>
              <a:t>P.   </a:t>
            </a:r>
            <a:r>
              <a:rPr lang="it-IT" sz="3800" b="1" i="1" dirty="0" err="1" smtClean="0">
                <a:solidFill>
                  <a:schemeClr val="bg1"/>
                </a:solidFill>
              </a:rPr>
              <a:t>Ekman</a:t>
            </a:r>
            <a:r>
              <a:rPr lang="it-IT" sz="3800" b="1" i="1" dirty="0" smtClean="0">
                <a:solidFill>
                  <a:schemeClr val="bg1"/>
                </a:solidFill>
              </a:rPr>
              <a:t>). </a:t>
            </a:r>
            <a:endParaRPr lang="it-IT" sz="38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204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rgbClr val="FFFF00"/>
            </a:gs>
            <a:gs pos="34000">
              <a:srgbClr val="FF0000"/>
            </a:gs>
            <a:gs pos="100000">
              <a:schemeClr val="accent1">
                <a:lumMod val="45000"/>
                <a:lumOff val="55000"/>
              </a:schemeClr>
            </a:gs>
            <a:gs pos="78000">
              <a:srgbClr val="D4F228"/>
            </a:gs>
            <a:gs pos="97000">
              <a:srgbClr val="00B0F0"/>
            </a:gs>
            <a:gs pos="75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Linux Biolinum G" panose="02000503000000000000" pitchFamily="2" charset="0"/>
                <a:ea typeface="Linux Biolinum G" panose="02000503000000000000" pitchFamily="2" charset="0"/>
                <a:cs typeface="Linux Biolinum G" panose="02000503000000000000" pitchFamily="2" charset="0"/>
              </a:rPr>
              <a:t>LE </a:t>
            </a:r>
            <a:r>
              <a:rPr lang="it-IT" sz="5300" b="1" dirty="0" smtClean="0">
                <a:solidFill>
                  <a:srgbClr val="0000CC"/>
                </a:solidFill>
                <a:latin typeface="Linux Biolinum G" panose="02000503000000000000" pitchFamily="2" charset="0"/>
                <a:ea typeface="Linux Biolinum G" panose="02000503000000000000" pitchFamily="2" charset="0"/>
                <a:cs typeface="Linux Biolinum G" panose="02000503000000000000" pitchFamily="2" charset="0"/>
              </a:rPr>
              <a:t>6</a:t>
            </a:r>
            <a:r>
              <a:rPr lang="it-IT" b="1" dirty="0" smtClean="0">
                <a:solidFill>
                  <a:srgbClr val="FF0000"/>
                </a:solidFill>
                <a:latin typeface="Linux Biolinum G" panose="02000503000000000000" pitchFamily="2" charset="0"/>
                <a:ea typeface="Linux Biolinum G" panose="02000503000000000000" pitchFamily="2" charset="0"/>
                <a:cs typeface="Linux Biolinum G" panose="02000503000000000000" pitchFamily="2" charset="0"/>
              </a:rPr>
              <a:t> EMOZIONI PRIMARIE</a:t>
            </a:r>
            <a:endParaRPr lang="it-IT" b="1" dirty="0">
              <a:solidFill>
                <a:srgbClr val="FF0000"/>
              </a:solidFill>
              <a:latin typeface="Linux Biolinum G" panose="02000503000000000000" pitchFamily="2" charset="0"/>
              <a:ea typeface="Linux Biolinum G" panose="02000503000000000000" pitchFamily="2" charset="0"/>
              <a:cs typeface="Linux Biolinum G" panose="02000503000000000000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049194" y="2643833"/>
            <a:ext cx="17303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  </a:t>
            </a:r>
            <a:r>
              <a:rPr lang="it-IT" sz="2800" b="1" dirty="0" smtClean="0">
                <a:solidFill>
                  <a:srgbClr val="0000CC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RABBIA</a:t>
            </a:r>
            <a:endParaRPr lang="it-IT" sz="2800" b="1" dirty="0">
              <a:solidFill>
                <a:srgbClr val="0000CC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412480" y="2974497"/>
            <a:ext cx="2311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66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DISGUSTO</a:t>
            </a:r>
            <a:endParaRPr lang="it-IT" sz="2800" b="1" dirty="0">
              <a:solidFill>
                <a:srgbClr val="0066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412480" y="4517515"/>
            <a:ext cx="2658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TRISTEZZA</a:t>
            </a:r>
            <a:endParaRPr lang="it-IT" sz="2800" b="1" dirty="0">
              <a:solidFill>
                <a:srgbClr val="7030A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050301" y="1255896"/>
            <a:ext cx="1969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   </a:t>
            </a:r>
            <a:r>
              <a:rPr lang="it-IT" sz="28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P</a:t>
            </a:r>
            <a:r>
              <a:rPr lang="it-IT" sz="2800" b="1" dirty="0" smtClean="0">
                <a:solidFill>
                  <a:srgbClr val="FFFF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AURA</a:t>
            </a:r>
            <a:endParaRPr lang="it-IT" sz="2800" b="1" dirty="0">
              <a:solidFill>
                <a:srgbClr val="FFFF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505243" y="4505233"/>
            <a:ext cx="2376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SORPRESA</a:t>
            </a:r>
            <a:endParaRPr lang="it-IT" sz="2800" b="1" dirty="0">
              <a:solidFill>
                <a:srgbClr val="FFFFFF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582" y="1671656"/>
            <a:ext cx="4778836" cy="4068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521028" y="5739656"/>
            <a:ext cx="13628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GIOIA</a:t>
            </a:r>
            <a:endParaRPr lang="it-IT" sz="2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0250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chemeClr val="accent3">
                <a:lumMod val="40000"/>
                <a:lumOff val="60000"/>
              </a:schemeClr>
            </a:gs>
            <a:gs pos="82000">
              <a:srgbClr val="FF0066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t="5639" r="11784" b="576"/>
          <a:stretch/>
        </p:blipFill>
        <p:spPr>
          <a:xfrm>
            <a:off x="4195906" y="359925"/>
            <a:ext cx="3918275" cy="3132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" r="-3256"/>
          <a:stretch/>
        </p:blipFill>
        <p:spPr>
          <a:xfrm>
            <a:off x="129042" y="755925"/>
            <a:ext cx="3866048" cy="2664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 r="23652" b="4255"/>
          <a:stretch/>
        </p:blipFill>
        <p:spPr>
          <a:xfrm>
            <a:off x="8314997" y="755925"/>
            <a:ext cx="3708800" cy="2736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6" y="4139925"/>
            <a:ext cx="2915037" cy="2412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4" t="182" r="-464" b="23732"/>
          <a:stretch/>
        </p:blipFill>
        <p:spPr>
          <a:xfrm>
            <a:off x="8726339" y="3690000"/>
            <a:ext cx="3121262" cy="3168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43" y="3690000"/>
            <a:ext cx="3715200" cy="3096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9042" y="35925"/>
            <a:ext cx="208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ESEMPI</a:t>
            </a:r>
            <a:endParaRPr lang="it-IT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0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9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11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584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699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</TotalTime>
  <Words>76</Words>
  <Application>Microsoft Office PowerPoint</Application>
  <PresentationFormat>Widescreen</PresentationFormat>
  <Paragraphs>21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Linux Biolinum G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LE 6 EMOZIONI PRIMARIE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217</cp:revision>
  <dcterms:created xsi:type="dcterms:W3CDTF">2017-10-02T14:06:45Z</dcterms:created>
  <dcterms:modified xsi:type="dcterms:W3CDTF">2020-06-10T09:04:51Z</dcterms:modified>
</cp:coreProperties>
</file>