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5" r:id="rId4"/>
    <p:sldId id="258" r:id="rId5"/>
    <p:sldId id="267" r:id="rId6"/>
    <p:sldId id="260" r:id="rId7"/>
    <p:sldId id="261" r:id="rId8"/>
    <p:sldId id="262" r:id="rId9"/>
    <p:sldId id="268" r:id="rId10"/>
    <p:sldId id="272" r:id="rId11"/>
    <p:sldId id="269" r:id="rId12"/>
    <p:sldId id="271" r:id="rId13"/>
    <p:sldId id="273" r:id="rId14"/>
    <p:sldId id="264" r:id="rId1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7D147"/>
    <a:srgbClr val="800080"/>
    <a:srgbClr val="D60093"/>
    <a:srgbClr val="B4007C"/>
    <a:srgbClr val="E68900"/>
    <a:srgbClr val="FF9900"/>
    <a:srgbClr val="FFFF66"/>
    <a:srgbClr val="FFAA2D"/>
    <a:srgbClr val="00FF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8DCCF-95F4-4C0C-8EB3-AF4E13DA83F8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E67EE-209B-4C96-A48D-E28A991303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198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8DCCF-95F4-4C0C-8EB3-AF4E13DA83F8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E67EE-209B-4C96-A48D-E28A991303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5586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8DCCF-95F4-4C0C-8EB3-AF4E13DA83F8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E67EE-209B-4C96-A48D-E28A991303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1817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8DCCF-95F4-4C0C-8EB3-AF4E13DA83F8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E67EE-209B-4C96-A48D-E28A991303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057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8DCCF-95F4-4C0C-8EB3-AF4E13DA83F8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E67EE-209B-4C96-A48D-E28A991303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9300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8DCCF-95F4-4C0C-8EB3-AF4E13DA83F8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E67EE-209B-4C96-A48D-E28A991303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9077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8DCCF-95F4-4C0C-8EB3-AF4E13DA83F8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E67EE-209B-4C96-A48D-E28A991303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6099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8DCCF-95F4-4C0C-8EB3-AF4E13DA83F8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E67EE-209B-4C96-A48D-E28A991303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38282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8DCCF-95F4-4C0C-8EB3-AF4E13DA83F8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E67EE-209B-4C96-A48D-E28A991303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2891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8DCCF-95F4-4C0C-8EB3-AF4E13DA83F8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E67EE-209B-4C96-A48D-E28A991303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9809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8DCCF-95F4-4C0C-8EB3-AF4E13DA83F8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E67EE-209B-4C96-A48D-E28A991303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1840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28DCCF-95F4-4C0C-8EB3-AF4E13DA83F8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E67EE-209B-4C96-A48D-E28A991303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8921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EEF5AC"/>
            </a:gs>
            <a:gs pos="100000">
              <a:srgbClr val="FFC000"/>
            </a:gs>
            <a:gs pos="0">
              <a:srgbClr val="FFFF99"/>
            </a:gs>
            <a:gs pos="0">
              <a:srgbClr val="FFC000"/>
            </a:gs>
            <a:gs pos="46000">
              <a:schemeClr val="accent1">
                <a:lumMod val="40000"/>
                <a:lumOff val="60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052" y="2154795"/>
            <a:ext cx="3713040" cy="3888000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413" y="1276809"/>
            <a:ext cx="6592116" cy="4392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  <p:sp>
        <p:nvSpPr>
          <p:cNvPr id="3" name="CasellaDiTesto 2"/>
          <p:cNvSpPr txBox="1"/>
          <p:nvPr/>
        </p:nvSpPr>
        <p:spPr>
          <a:xfrm>
            <a:off x="618978" y="281354"/>
            <a:ext cx="55848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6600" b="1" dirty="0" smtClean="0">
                <a:solidFill>
                  <a:srgbClr val="0070C0"/>
                </a:solidFill>
                <a:latin typeface="Berlin Sans FB Demi" panose="020E0802020502020306" pitchFamily="34" charset="0"/>
              </a:rPr>
              <a:t>RICALCO</a:t>
            </a:r>
            <a:endParaRPr lang="it-IT" sz="6600" b="1" dirty="0">
              <a:solidFill>
                <a:srgbClr val="0070C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7737231" y="1389350"/>
            <a:ext cx="30386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b="1" dirty="0" smtClean="0">
                <a:solidFill>
                  <a:srgbClr val="800000"/>
                </a:solidFill>
                <a:latin typeface="Berlin Sans FB Demi" panose="020E0802020502020306" pitchFamily="34" charset="0"/>
              </a:rPr>
              <a:t>PAROLE</a:t>
            </a:r>
            <a:r>
              <a:rPr lang="it-IT" sz="4800" b="1" dirty="0" smtClean="0">
                <a:latin typeface="Berlin Sans FB Demi" panose="020E0802020502020306" pitchFamily="34" charset="0"/>
              </a:rPr>
              <a:t> </a:t>
            </a:r>
            <a:endParaRPr lang="it-IT" sz="4800" b="1" dirty="0">
              <a:latin typeface="Berlin Sans FB Demi" panose="020E0802020502020306" pitchFamily="34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8609429" y="5977243"/>
            <a:ext cx="2968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b="1" dirty="0" smtClean="0"/>
              <a:t>      </a:t>
            </a:r>
            <a:r>
              <a:rPr lang="it-IT" sz="4800" b="1" dirty="0" smtClean="0">
                <a:solidFill>
                  <a:srgbClr val="FF0000"/>
                </a:solidFill>
                <a:latin typeface="Berlin Sans FB Demi" panose="020E0802020502020306" pitchFamily="34" charset="0"/>
              </a:rPr>
              <a:t>CALDE</a:t>
            </a:r>
            <a:endParaRPr lang="it-IT" sz="4800" b="1" dirty="0">
              <a:solidFill>
                <a:srgbClr val="FF0000"/>
              </a:solidFill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7374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4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5080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7D1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2855741" y="267286"/>
            <a:ext cx="6822830" cy="646331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800080"/>
                </a:solidFill>
              </a:rPr>
              <a:t>COME SI FA IL RICALCO?</a:t>
            </a:r>
            <a:endParaRPr lang="it-IT" sz="3600" b="1" dirty="0">
              <a:solidFill>
                <a:srgbClr val="80008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865162" y="964079"/>
            <a:ext cx="10803987" cy="5893921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3400" b="1" dirty="0" smtClean="0">
                <a:solidFill>
                  <a:srgbClr val="FFFF9F"/>
                </a:solidFill>
              </a:rPr>
              <a:t>RIPRODUCENDO, cioè SEGUENDO LE PAROLE DELL’ALTRO, </a:t>
            </a:r>
          </a:p>
          <a:p>
            <a:pPr>
              <a:lnSpc>
                <a:spcPct val="150000"/>
              </a:lnSpc>
            </a:pPr>
            <a:r>
              <a:rPr lang="it-IT" sz="3400" b="1" dirty="0" smtClean="0">
                <a:solidFill>
                  <a:srgbClr val="FFFF9F"/>
                </a:solidFill>
              </a:rPr>
              <a:t>IN PRATICA SI EFFETTUA UN </a:t>
            </a:r>
            <a:r>
              <a:rPr lang="it-IT" sz="3400" b="1" u="sng" dirty="0" smtClean="0">
                <a:solidFill>
                  <a:srgbClr val="FFFF9F"/>
                </a:solidFill>
              </a:rPr>
              <a:t>RISPECCHIAMENTO VERBALE</a:t>
            </a:r>
            <a:r>
              <a:rPr lang="it-IT" sz="3400" b="1" dirty="0" smtClean="0">
                <a:solidFill>
                  <a:srgbClr val="FFFF9F"/>
                </a:solidFill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it-IT" sz="3400" b="1" dirty="0" smtClean="0">
                <a:solidFill>
                  <a:srgbClr val="FFFF9F"/>
                </a:solidFill>
              </a:rPr>
              <a:t>SI COLGONO  LE</a:t>
            </a:r>
            <a:r>
              <a:rPr lang="it-IT" sz="3400" dirty="0" smtClean="0">
                <a:solidFill>
                  <a:srgbClr val="FFFF9F"/>
                </a:solidFill>
              </a:rPr>
              <a:t> </a:t>
            </a:r>
            <a:r>
              <a:rPr lang="it-IT" sz="3400" b="1" dirty="0" smtClean="0">
                <a:solidFill>
                  <a:srgbClr val="FF0000"/>
                </a:solidFill>
              </a:rPr>
              <a:t>PAROLE CALDE</a:t>
            </a:r>
            <a:r>
              <a:rPr lang="it-IT" sz="3400" dirty="0" smtClean="0"/>
              <a:t>:</a:t>
            </a:r>
          </a:p>
          <a:p>
            <a:endParaRPr lang="it-IT" sz="3200" dirty="0" smtClean="0"/>
          </a:p>
          <a:p>
            <a:r>
              <a:rPr lang="it-IT" sz="4000" b="1" dirty="0" smtClean="0">
                <a:solidFill>
                  <a:srgbClr val="FFFF00"/>
                </a:solidFill>
              </a:rPr>
              <a:t>ES.:</a:t>
            </a:r>
            <a:r>
              <a:rPr lang="it-IT" sz="4000" dirty="0" smtClean="0"/>
              <a:t> </a:t>
            </a:r>
            <a:r>
              <a:rPr lang="it-IT" sz="4000" b="1" dirty="0" smtClean="0">
                <a:solidFill>
                  <a:schemeClr val="bg1"/>
                </a:solidFill>
              </a:rPr>
              <a:t>«Oggi </a:t>
            </a:r>
            <a:r>
              <a:rPr lang="it-IT" sz="4000" b="1" dirty="0">
                <a:solidFill>
                  <a:schemeClr val="bg1"/>
                </a:solidFill>
              </a:rPr>
              <a:t>è una bella giornata, c’è il sole e questo mi fa stare </a:t>
            </a:r>
            <a:r>
              <a:rPr lang="it-IT" sz="4000" b="1" dirty="0" smtClean="0">
                <a:solidFill>
                  <a:schemeClr val="bg1"/>
                </a:solidFill>
              </a:rPr>
              <a:t>bene».</a:t>
            </a:r>
            <a:endParaRPr lang="it-IT" sz="4000" b="1" dirty="0">
              <a:solidFill>
                <a:schemeClr val="bg1"/>
              </a:solidFill>
            </a:endParaRPr>
          </a:p>
          <a:p>
            <a:r>
              <a:rPr lang="it-IT" sz="4000" b="1" u="sng" dirty="0" smtClean="0">
                <a:solidFill>
                  <a:srgbClr val="FFFF00"/>
                </a:solidFill>
              </a:rPr>
              <a:t>RICALCO</a:t>
            </a:r>
            <a:r>
              <a:rPr lang="it-IT" sz="4000" dirty="0" smtClean="0">
                <a:solidFill>
                  <a:srgbClr val="FFFF00"/>
                </a:solidFill>
              </a:rPr>
              <a:t>:</a:t>
            </a:r>
            <a:r>
              <a:rPr lang="it-IT" sz="4000" dirty="0" smtClean="0"/>
              <a:t> </a:t>
            </a:r>
            <a:r>
              <a:rPr lang="it-IT" sz="4000" b="1" dirty="0" smtClean="0">
                <a:solidFill>
                  <a:schemeClr val="bg1"/>
                </a:solidFill>
              </a:rPr>
              <a:t>«Mi </a:t>
            </a:r>
            <a:r>
              <a:rPr lang="it-IT" sz="4000" b="1" dirty="0">
                <a:solidFill>
                  <a:schemeClr val="bg1"/>
                </a:solidFill>
              </a:rPr>
              <a:t>stai dicendo che questa </a:t>
            </a:r>
            <a:r>
              <a:rPr lang="it-IT" sz="4000" b="1" u="sng" dirty="0">
                <a:solidFill>
                  <a:schemeClr val="bg1"/>
                </a:solidFill>
              </a:rPr>
              <a:t>bella giornata di sole ti fa stare </a:t>
            </a:r>
            <a:r>
              <a:rPr lang="it-IT" sz="4000" b="1" u="sng" dirty="0" smtClean="0">
                <a:solidFill>
                  <a:schemeClr val="bg1"/>
                </a:solidFill>
              </a:rPr>
              <a:t>bene»</a:t>
            </a:r>
            <a:r>
              <a:rPr lang="it-IT" sz="4000" b="1" dirty="0" smtClean="0">
                <a:solidFill>
                  <a:schemeClr val="bg1"/>
                </a:solidFill>
              </a:rPr>
              <a:t>.</a:t>
            </a:r>
            <a:endParaRPr lang="it-IT" sz="4000" b="1" dirty="0">
              <a:solidFill>
                <a:schemeClr val="bg1"/>
              </a:solidFill>
            </a:endParaRPr>
          </a:p>
          <a:p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328857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379828"/>
            <a:ext cx="10515600" cy="5797135"/>
          </a:xfrm>
          <a:solidFill>
            <a:srgbClr val="FFFF66"/>
          </a:solidFill>
        </p:spPr>
        <p:txBody>
          <a:bodyPr/>
          <a:lstStyle/>
          <a:p>
            <a:pPr marL="0" indent="0" algn="ctr">
              <a:buNone/>
            </a:pPr>
            <a:r>
              <a:rPr lang="it-IT" sz="3200" b="1" dirty="0" smtClean="0">
                <a:solidFill>
                  <a:srgbClr val="7030A0"/>
                </a:solidFill>
              </a:rPr>
              <a:t>ESEMPI DI FRASI CON RICALCO PER L’ESERCIZIO:</a:t>
            </a:r>
          </a:p>
          <a:p>
            <a:pPr marL="0" indent="0">
              <a:buNone/>
            </a:pPr>
            <a:endParaRPr lang="it-IT" sz="3200" b="1" dirty="0"/>
          </a:p>
          <a:p>
            <a:r>
              <a:rPr lang="it-IT" sz="3200" b="1" dirty="0" smtClean="0">
                <a:solidFill>
                  <a:srgbClr val="FF0000"/>
                </a:solidFill>
              </a:rPr>
              <a:t>RABBIA:</a:t>
            </a:r>
            <a:r>
              <a:rPr lang="it-IT" sz="3200" b="1" dirty="0" smtClean="0"/>
              <a:t> ‘Mi sembra che questa situazione ti faccia </a:t>
            </a:r>
            <a:r>
              <a:rPr lang="it-IT" sz="3200" b="1" dirty="0" smtClean="0">
                <a:solidFill>
                  <a:srgbClr val="FF0000"/>
                </a:solidFill>
              </a:rPr>
              <a:t>arrabbiare</a:t>
            </a:r>
            <a:r>
              <a:rPr lang="it-IT" sz="3200" b="1" dirty="0" smtClean="0"/>
              <a:t>’</a:t>
            </a:r>
          </a:p>
          <a:p>
            <a:endParaRPr lang="it-IT" sz="3200" b="1" dirty="0">
              <a:solidFill>
                <a:srgbClr val="FFFF66"/>
              </a:solidFill>
            </a:endParaRPr>
          </a:p>
          <a:p>
            <a:r>
              <a:rPr lang="it-IT" sz="3200" b="1" dirty="0" smtClean="0">
                <a:solidFill>
                  <a:srgbClr val="00B050"/>
                </a:solidFill>
              </a:rPr>
              <a:t>PAURA:</a:t>
            </a:r>
            <a:r>
              <a:rPr lang="it-IT" sz="3200" b="1" dirty="0" smtClean="0"/>
              <a:t> Mi sembra di capire che quanto mi dici ti metta paura, ti provoca </a:t>
            </a:r>
            <a:r>
              <a:rPr lang="it-IT" sz="3200" b="1" dirty="0" smtClean="0">
                <a:solidFill>
                  <a:srgbClr val="00B050"/>
                </a:solidFill>
              </a:rPr>
              <a:t>paura</a:t>
            </a:r>
          </a:p>
          <a:p>
            <a:endParaRPr lang="it-IT" sz="3200" b="1" dirty="0"/>
          </a:p>
          <a:p>
            <a:r>
              <a:rPr lang="it-IT" sz="3200" b="1" dirty="0" smtClean="0">
                <a:solidFill>
                  <a:srgbClr val="800080"/>
                </a:solidFill>
              </a:rPr>
              <a:t>DISGUSTO:</a:t>
            </a:r>
            <a:r>
              <a:rPr lang="it-IT" sz="3200" b="1" dirty="0" smtClean="0"/>
              <a:t> Mi </a:t>
            </a:r>
            <a:r>
              <a:rPr lang="it-IT" sz="3200" b="1" dirty="0"/>
              <a:t>sembra di capire che q</a:t>
            </a:r>
            <a:r>
              <a:rPr lang="it-IT" sz="3200" b="1" dirty="0" smtClean="0"/>
              <a:t>uello che mi racconti ti </a:t>
            </a:r>
            <a:r>
              <a:rPr lang="it-IT" sz="3200" b="1" dirty="0" smtClean="0">
                <a:solidFill>
                  <a:srgbClr val="800080"/>
                </a:solidFill>
              </a:rPr>
              <a:t>disgusta, ti dà fastidio</a:t>
            </a:r>
            <a:endParaRPr lang="it-IT" sz="3200" b="1" dirty="0">
              <a:solidFill>
                <a:srgbClr val="800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438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379828"/>
            <a:ext cx="10515600" cy="5797135"/>
          </a:xfrm>
          <a:solidFill>
            <a:srgbClr val="FF99FF"/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 algn="ctr">
              <a:buNone/>
            </a:pPr>
            <a:r>
              <a:rPr lang="it-IT" sz="3200" b="1" dirty="0" smtClean="0">
                <a:solidFill>
                  <a:srgbClr val="0000FF"/>
                </a:solidFill>
              </a:rPr>
              <a:t>ESEMPI DI FRASI CON RICALCO PER L’ESERCIZIO:</a:t>
            </a:r>
          </a:p>
          <a:p>
            <a:endParaRPr lang="it-IT" sz="3200" b="1" dirty="0"/>
          </a:p>
          <a:p>
            <a:r>
              <a:rPr lang="it-IT" sz="3200" b="1" dirty="0" smtClean="0">
                <a:solidFill>
                  <a:srgbClr val="FFFF00"/>
                </a:solidFill>
              </a:rPr>
              <a:t>GIOIA:</a:t>
            </a:r>
            <a:r>
              <a:rPr lang="it-IT" sz="3200" b="1" dirty="0" smtClean="0"/>
              <a:t> ‘Mi sembra che questa situazione ti dia gioia, </a:t>
            </a:r>
            <a:endParaRPr lang="it-IT" sz="3200" b="1" dirty="0" smtClean="0"/>
          </a:p>
          <a:p>
            <a:pPr marL="0" indent="0">
              <a:buNone/>
            </a:pPr>
            <a:r>
              <a:rPr lang="it-IT" sz="3200" b="1" dirty="0">
                <a:solidFill>
                  <a:srgbClr val="FFFF00"/>
                </a:solidFill>
              </a:rPr>
              <a:t> </a:t>
            </a:r>
            <a:r>
              <a:rPr lang="it-IT" sz="3200" b="1" dirty="0" smtClean="0">
                <a:solidFill>
                  <a:srgbClr val="FFFF00"/>
                </a:solidFill>
              </a:rPr>
              <a:t> </a:t>
            </a:r>
            <a:r>
              <a:rPr lang="it-IT" sz="3200" b="1" dirty="0" smtClean="0">
                <a:solidFill>
                  <a:srgbClr val="FFFF00"/>
                </a:solidFill>
              </a:rPr>
              <a:t>ti </a:t>
            </a:r>
            <a:r>
              <a:rPr lang="it-IT" sz="3200" b="1" dirty="0" smtClean="0">
                <a:solidFill>
                  <a:srgbClr val="FFFF00"/>
                </a:solidFill>
              </a:rPr>
              <a:t>renda </a:t>
            </a:r>
            <a:r>
              <a:rPr lang="it-IT" sz="3200" b="1" dirty="0" err="1" smtClean="0">
                <a:solidFill>
                  <a:srgbClr val="FFFF00"/>
                </a:solidFill>
              </a:rPr>
              <a:t>contento</a:t>
            </a:r>
            <a:r>
              <a:rPr lang="it-IT" sz="3200" b="1" dirty="0" err="1" smtClean="0"/>
              <a:t>’</a:t>
            </a:r>
            <a:endParaRPr lang="it-IT" sz="3200" b="1" dirty="0" smtClean="0"/>
          </a:p>
          <a:p>
            <a:pPr marL="0" indent="0">
              <a:buNone/>
            </a:pPr>
            <a:endParaRPr lang="it-IT" sz="3200" b="1" dirty="0"/>
          </a:p>
          <a:p>
            <a:r>
              <a:rPr lang="it-IT" sz="3200" b="1" dirty="0" smtClean="0">
                <a:solidFill>
                  <a:srgbClr val="800080"/>
                </a:solidFill>
              </a:rPr>
              <a:t>TRISTEZZA:</a:t>
            </a:r>
            <a:r>
              <a:rPr lang="it-IT" sz="3200" b="1" dirty="0" smtClean="0"/>
              <a:t> ‘Mi sembra di capire che quanto mi dici </a:t>
            </a:r>
            <a:endParaRPr lang="it-IT" sz="3200" b="1" dirty="0" smtClean="0"/>
          </a:p>
          <a:p>
            <a:pPr marL="0" indent="0">
              <a:buNone/>
            </a:pPr>
            <a:r>
              <a:rPr lang="it-IT" sz="3200" b="1" dirty="0" smtClean="0">
                <a:solidFill>
                  <a:srgbClr val="800080"/>
                </a:solidFill>
              </a:rPr>
              <a:t>   ti</a:t>
            </a:r>
            <a:r>
              <a:rPr lang="it-IT" sz="3200" b="1" dirty="0" smtClean="0">
                <a:solidFill>
                  <a:srgbClr val="D60093"/>
                </a:solidFill>
              </a:rPr>
              <a:t> </a:t>
            </a:r>
            <a:r>
              <a:rPr lang="it-IT" sz="3200" b="1" dirty="0" smtClean="0">
                <a:solidFill>
                  <a:srgbClr val="800080"/>
                </a:solidFill>
              </a:rPr>
              <a:t>rattrista</a:t>
            </a:r>
            <a:r>
              <a:rPr lang="it-IT" sz="3200" b="1" dirty="0" smtClean="0"/>
              <a:t>’</a:t>
            </a:r>
          </a:p>
          <a:p>
            <a:endParaRPr lang="it-IT" sz="3200" b="1" dirty="0"/>
          </a:p>
          <a:p>
            <a:r>
              <a:rPr lang="it-IT" sz="3200" b="1" dirty="0" smtClean="0">
                <a:solidFill>
                  <a:srgbClr val="0070C0"/>
                </a:solidFill>
              </a:rPr>
              <a:t>SORPRESA:</a:t>
            </a:r>
            <a:r>
              <a:rPr lang="it-IT" sz="3200" b="1" dirty="0" smtClean="0"/>
              <a:t> ‘Mi </a:t>
            </a:r>
            <a:r>
              <a:rPr lang="it-IT" sz="3200" b="1" dirty="0"/>
              <a:t>sembra di capire che </a:t>
            </a:r>
            <a:r>
              <a:rPr lang="it-IT" sz="3200" b="1" dirty="0" smtClean="0"/>
              <a:t>quanto ti è successo, </a:t>
            </a:r>
            <a:endParaRPr lang="it-IT" sz="3200" b="1" dirty="0" smtClean="0"/>
          </a:p>
          <a:p>
            <a:pPr marL="0" indent="0">
              <a:buNone/>
            </a:pPr>
            <a:r>
              <a:rPr lang="it-IT" sz="3200" b="1" dirty="0">
                <a:solidFill>
                  <a:srgbClr val="0070C0"/>
                </a:solidFill>
              </a:rPr>
              <a:t> </a:t>
            </a:r>
            <a:r>
              <a:rPr lang="it-IT" sz="3200" b="1" dirty="0" smtClean="0">
                <a:solidFill>
                  <a:srgbClr val="0070C0"/>
                </a:solidFill>
              </a:rPr>
              <a:t> </a:t>
            </a:r>
            <a:r>
              <a:rPr lang="it-IT" sz="3200" b="1" dirty="0" smtClean="0">
                <a:solidFill>
                  <a:srgbClr val="0070C0"/>
                </a:solidFill>
              </a:rPr>
              <a:t>ti</a:t>
            </a:r>
            <a:r>
              <a:rPr lang="it-IT" sz="3200" b="1" dirty="0" smtClean="0"/>
              <a:t> </a:t>
            </a:r>
            <a:r>
              <a:rPr lang="it-IT" sz="3200" b="1" dirty="0" smtClean="0">
                <a:solidFill>
                  <a:srgbClr val="0070C0"/>
                </a:solidFill>
              </a:rPr>
              <a:t>ha sorpreso</a:t>
            </a:r>
            <a:r>
              <a:rPr lang="it-IT" sz="3200" b="1" dirty="0" smtClean="0"/>
              <a:t>’</a:t>
            </a:r>
            <a:endParaRPr lang="it-IT" sz="3200" b="1" dirty="0"/>
          </a:p>
        </p:txBody>
      </p:sp>
    </p:spTree>
    <p:extLst>
      <p:ext uri="{BB962C8B-B14F-4D97-AF65-F5344CB8AC3E}">
        <p14:creationId xmlns:p14="http://schemas.microsoft.com/office/powerpoint/2010/main" val="179537951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05338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6000">
              <a:srgbClr val="FF99FF"/>
            </a:gs>
            <a:gs pos="0">
              <a:srgbClr val="FFFF99"/>
            </a:gs>
            <a:gs pos="0">
              <a:srgbClr val="CCECFF"/>
            </a:gs>
            <a:gs pos="100000">
              <a:schemeClr val="accent4">
                <a:lumMod val="40000"/>
                <a:lumOff val="60000"/>
              </a:schemeClr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081" y="2827408"/>
            <a:ext cx="4389119" cy="3685734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" r="253"/>
          <a:stretch/>
        </p:blipFill>
        <p:spPr>
          <a:xfrm>
            <a:off x="486228" y="2157470"/>
            <a:ext cx="6668086" cy="3516922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2602523" y="295422"/>
            <a:ext cx="928467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dirty="0" smtClean="0">
                <a:latin typeface="Bauhaus 93" panose="04030905020B02020C02" pitchFamily="82" charset="0"/>
              </a:rPr>
              <a:t>   </a:t>
            </a:r>
            <a:r>
              <a:rPr lang="it-IT" sz="4400" dirty="0" smtClean="0">
                <a:solidFill>
                  <a:srgbClr val="002060"/>
                </a:solidFill>
                <a:latin typeface="Bauhaus 93" panose="04030905020B02020C02" pitchFamily="82" charset="0"/>
              </a:rPr>
              <a:t>I CANALI </a:t>
            </a:r>
          </a:p>
          <a:p>
            <a:r>
              <a:rPr lang="it-IT" sz="4400" dirty="0" smtClean="0">
                <a:latin typeface="Bauhaus 93" panose="04030905020B02020C02" pitchFamily="82" charset="0"/>
              </a:rPr>
              <a:t>                    </a:t>
            </a:r>
            <a:r>
              <a:rPr lang="it-IT" sz="4400" dirty="0" smtClean="0">
                <a:solidFill>
                  <a:srgbClr val="00CC00"/>
                </a:solidFill>
                <a:latin typeface="Bauhaus 93" panose="04030905020B02020C02" pitchFamily="82" charset="0"/>
              </a:rPr>
              <a:t>RAPPRESENTAZIONALI :</a:t>
            </a:r>
            <a:r>
              <a:rPr lang="it-IT" sz="4400" dirty="0" smtClean="0">
                <a:latin typeface="Bauhaus 93" panose="04030905020B02020C02" pitchFamily="82" charset="0"/>
              </a:rPr>
              <a:t>    </a:t>
            </a:r>
            <a:endParaRPr lang="it-IT" sz="4400" dirty="0">
              <a:latin typeface="Bauhaus 93" panose="04030905020B02020C02" pitchFamily="82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8834510" y="1741972"/>
            <a:ext cx="2335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V A K</a:t>
            </a:r>
            <a:endParaRPr lang="it-IT" sz="4800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122154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chemeClr val="bg1"/>
            </a:gs>
            <a:gs pos="0">
              <a:srgbClr val="FFFF99"/>
            </a:gs>
            <a:gs pos="0">
              <a:srgbClr val="CCECFF"/>
            </a:gs>
            <a:gs pos="100000">
              <a:schemeClr val="accent4">
                <a:lumMod val="40000"/>
                <a:lumOff val="60000"/>
              </a:schemeClr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997" y="1219886"/>
            <a:ext cx="3581403" cy="4932000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4431325" y="299952"/>
            <a:ext cx="758248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solidFill>
                  <a:srgbClr val="0000FF"/>
                </a:solidFill>
                <a:latin typeface="Berlin Sans FB Demi" panose="020E0802020502020306" pitchFamily="34" charset="0"/>
              </a:rPr>
              <a:t>COSA SONO?</a:t>
            </a:r>
          </a:p>
          <a:p>
            <a:endParaRPr lang="it-IT" sz="3200" b="1" dirty="0"/>
          </a:p>
          <a:p>
            <a:pPr>
              <a:lnSpc>
                <a:spcPct val="150000"/>
              </a:lnSpc>
            </a:pPr>
            <a:r>
              <a:rPr lang="it-IT" sz="3600" b="1" dirty="0" smtClean="0">
                <a:solidFill>
                  <a:srgbClr val="CC3300"/>
                </a:solidFill>
                <a:latin typeface="Berlin Sans FB Demi" panose="020E0802020502020306" pitchFamily="34" charset="0"/>
              </a:rPr>
              <a:t>I CANALI RAPPRESENTAZIONALI SONO </a:t>
            </a:r>
          </a:p>
          <a:p>
            <a:pPr>
              <a:lnSpc>
                <a:spcPct val="150000"/>
              </a:lnSpc>
            </a:pPr>
            <a:r>
              <a:rPr lang="it-IT" sz="3600" b="1" u="sng" dirty="0" smtClean="0">
                <a:solidFill>
                  <a:srgbClr val="C00000"/>
                </a:solidFill>
                <a:latin typeface="Berlin Sans FB Demi" panose="020E0802020502020306" pitchFamily="34" charset="0"/>
              </a:rPr>
              <a:t>I SISTEMI PREFERENZIALI </a:t>
            </a:r>
          </a:p>
          <a:p>
            <a:pPr>
              <a:lnSpc>
                <a:spcPct val="150000"/>
              </a:lnSpc>
            </a:pPr>
            <a:r>
              <a:rPr lang="it-IT" sz="3600" b="1" dirty="0" smtClean="0">
                <a:solidFill>
                  <a:srgbClr val="C00000"/>
                </a:solidFill>
                <a:latin typeface="Berlin Sans FB Demi" panose="020E0802020502020306" pitchFamily="34" charset="0"/>
              </a:rPr>
              <a:t>CHE NOI USIAMO </a:t>
            </a:r>
          </a:p>
          <a:p>
            <a:pPr>
              <a:lnSpc>
                <a:spcPct val="150000"/>
              </a:lnSpc>
            </a:pPr>
            <a:r>
              <a:rPr lang="it-IT" sz="3600" b="1" dirty="0" smtClean="0">
                <a:solidFill>
                  <a:srgbClr val="C00000"/>
                </a:solidFill>
                <a:latin typeface="Berlin Sans FB Demi" panose="020E0802020502020306" pitchFamily="34" charset="0"/>
              </a:rPr>
              <a:t>PER ELABORARE </a:t>
            </a:r>
          </a:p>
          <a:p>
            <a:pPr>
              <a:lnSpc>
                <a:spcPct val="150000"/>
              </a:lnSpc>
            </a:pPr>
            <a:r>
              <a:rPr lang="it-IT" sz="3600" b="1" dirty="0" smtClean="0">
                <a:solidFill>
                  <a:srgbClr val="C00000"/>
                </a:solidFill>
                <a:latin typeface="Berlin Sans FB Demi" panose="020E0802020502020306" pitchFamily="34" charset="0"/>
              </a:rPr>
              <a:t>LE INFORMAZIONI INTERNE</a:t>
            </a:r>
            <a:endParaRPr lang="it-IT" sz="3600" b="1" dirty="0">
              <a:solidFill>
                <a:srgbClr val="C00000"/>
              </a:solidFill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0920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236763" y="1223889"/>
            <a:ext cx="147710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7F3FFF"/>
                </a:solidFill>
              </a:rPr>
              <a:t>VISIVO</a:t>
            </a:r>
            <a:endParaRPr lang="it-IT" sz="2800" b="1" dirty="0">
              <a:solidFill>
                <a:srgbClr val="7F3FFF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2138289" y="2405575"/>
            <a:ext cx="1716259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7F3FFF"/>
                </a:solidFill>
              </a:rPr>
              <a:t>AUDITIVO</a:t>
            </a:r>
            <a:endParaRPr lang="it-IT" sz="2800" b="1" dirty="0">
              <a:solidFill>
                <a:srgbClr val="7F3FFF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1899138" y="3587261"/>
            <a:ext cx="218049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800" b="1" dirty="0" smtClean="0">
                <a:solidFill>
                  <a:srgbClr val="7F3FFF"/>
                </a:solidFill>
              </a:rPr>
              <a:t>CENESTESICO</a:t>
            </a:r>
            <a:endParaRPr lang="it-IT" sz="2800" b="1" dirty="0">
              <a:solidFill>
                <a:srgbClr val="7F3FFF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7455877" y="3981157"/>
            <a:ext cx="33481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 smtClean="0">
                <a:solidFill>
                  <a:srgbClr val="7F3FFF"/>
                </a:solidFill>
              </a:rPr>
              <a:t>Dialogo interiore</a:t>
            </a:r>
            <a:endParaRPr lang="it-IT" sz="2800" b="1" dirty="0">
              <a:solidFill>
                <a:srgbClr val="7F3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2937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451" y="0"/>
            <a:ext cx="5737276" cy="684000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253218" y="1153551"/>
            <a:ext cx="303862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 smtClean="0"/>
          </a:p>
          <a:p>
            <a:endParaRPr lang="it-IT" sz="3600" b="1" dirty="0" smtClean="0">
              <a:solidFill>
                <a:srgbClr val="0000FF"/>
              </a:solidFill>
            </a:endParaRPr>
          </a:p>
          <a:p>
            <a:r>
              <a:rPr lang="it-IT" sz="3600" b="1" dirty="0" smtClean="0">
                <a:solidFill>
                  <a:srgbClr val="0000FF"/>
                </a:solidFill>
              </a:rPr>
              <a:t>VISIVO COSTR.</a:t>
            </a:r>
          </a:p>
          <a:p>
            <a:endParaRPr lang="it-IT" sz="3600" b="1" dirty="0"/>
          </a:p>
          <a:p>
            <a:endParaRPr lang="it-IT" sz="3600" b="1" dirty="0" smtClean="0"/>
          </a:p>
          <a:p>
            <a:r>
              <a:rPr lang="it-IT" sz="3600" b="1" dirty="0" smtClean="0">
                <a:solidFill>
                  <a:srgbClr val="00CC00"/>
                </a:solidFill>
              </a:rPr>
              <a:t>AUDITIVO C.</a:t>
            </a:r>
          </a:p>
          <a:p>
            <a:endParaRPr lang="it-IT" sz="3600" b="1" dirty="0"/>
          </a:p>
          <a:p>
            <a:endParaRPr lang="it-IT" sz="3600" b="1" dirty="0" smtClean="0"/>
          </a:p>
          <a:p>
            <a:r>
              <a:rPr lang="it-IT" sz="3600" b="1" dirty="0" smtClean="0">
                <a:solidFill>
                  <a:srgbClr val="FF0000"/>
                </a:solidFill>
              </a:rPr>
              <a:t>K (SENSAZIONI)</a:t>
            </a:r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8804338" y="1153551"/>
            <a:ext cx="303862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 smtClean="0"/>
          </a:p>
          <a:p>
            <a:endParaRPr lang="it-IT" sz="3600" b="1" dirty="0" smtClean="0">
              <a:solidFill>
                <a:srgbClr val="0000FF"/>
              </a:solidFill>
            </a:endParaRPr>
          </a:p>
          <a:p>
            <a:r>
              <a:rPr lang="it-IT" sz="3600" b="1" dirty="0" smtClean="0">
                <a:solidFill>
                  <a:srgbClr val="0000FF"/>
                </a:solidFill>
              </a:rPr>
              <a:t> VISIVO RICOR.</a:t>
            </a:r>
          </a:p>
          <a:p>
            <a:endParaRPr lang="it-IT" sz="3600" b="1" dirty="0"/>
          </a:p>
          <a:p>
            <a:endParaRPr lang="it-IT" sz="3600" b="1" dirty="0" smtClean="0"/>
          </a:p>
          <a:p>
            <a:r>
              <a:rPr lang="it-IT" sz="3600" b="1" dirty="0" smtClean="0">
                <a:solidFill>
                  <a:srgbClr val="00CC00"/>
                </a:solidFill>
              </a:rPr>
              <a:t> AUDITIVO R.</a:t>
            </a:r>
          </a:p>
          <a:p>
            <a:endParaRPr lang="it-IT" sz="3600" b="1" dirty="0"/>
          </a:p>
          <a:p>
            <a:endParaRPr lang="it-IT" sz="3600" b="1" dirty="0" smtClean="0"/>
          </a:p>
          <a:p>
            <a:r>
              <a:rPr lang="it-IT" sz="3600" b="1" dirty="0" smtClean="0">
                <a:solidFill>
                  <a:srgbClr val="FF0000"/>
                </a:solidFill>
              </a:rPr>
              <a:t> K   (DIALOGO    INTERIORE)</a:t>
            </a:r>
            <a:endParaRPr lang="it-IT" sz="3600" b="1" dirty="0">
              <a:solidFill>
                <a:srgbClr val="FF0000"/>
              </a:solidFill>
            </a:endParaRPr>
          </a:p>
        </p:txBody>
      </p:sp>
      <p:cxnSp>
        <p:nvCxnSpPr>
          <p:cNvPr id="8" name="Connettore 1 7"/>
          <p:cNvCxnSpPr/>
          <p:nvPr/>
        </p:nvCxnSpPr>
        <p:spPr>
          <a:xfrm>
            <a:off x="253218" y="3066758"/>
            <a:ext cx="11437034" cy="140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253218" y="4867888"/>
            <a:ext cx="113385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sellaDiTesto 2"/>
          <p:cNvSpPr txBox="1"/>
          <p:nvPr/>
        </p:nvSpPr>
        <p:spPr>
          <a:xfrm>
            <a:off x="2163651" y="334851"/>
            <a:ext cx="27818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FF9900"/>
                </a:solidFill>
              </a:rPr>
              <a:t>ACCESSI</a:t>
            </a:r>
            <a:endParaRPr lang="it-IT" sz="3600" b="1" dirty="0">
              <a:solidFill>
                <a:srgbClr val="FF9900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7508383" y="309093"/>
            <a:ext cx="24083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 smtClean="0">
                <a:solidFill>
                  <a:srgbClr val="FF9900"/>
                </a:solidFill>
              </a:rPr>
              <a:t>OCULARI</a:t>
            </a:r>
            <a:endParaRPr lang="it-IT" sz="3600" b="1" dirty="0">
              <a:solidFill>
                <a:srgbClr val="FF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8737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38104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3350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67838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9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545057" y="450166"/>
            <a:ext cx="5162843" cy="800219"/>
          </a:xfrm>
          <a:prstGeom prst="rect">
            <a:avLst/>
          </a:prstGeom>
          <a:noFill/>
          <a:effectLst>
            <a:reflection blurRad="6350" stA="50000" endA="300" endPos="90000" dist="50800" dir="5400000" sy="-100000" algn="bl" rotWithShape="0"/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4600" b="1" dirty="0" smtClean="0">
                <a:solidFill>
                  <a:srgbClr val="0070C0"/>
                </a:solidFill>
              </a:rPr>
              <a:t>IL RICALCO</a:t>
            </a:r>
            <a:endParaRPr lang="it-IT" sz="4600" b="1" dirty="0">
              <a:solidFill>
                <a:srgbClr val="0070C0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834680" y="1779687"/>
            <a:ext cx="1058359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t-IT" sz="3600" b="1" dirty="0">
                <a:solidFill>
                  <a:schemeClr val="accent5">
                    <a:lumMod val="50000"/>
                  </a:schemeClr>
                </a:solidFill>
                <a:latin typeface="Times New Roman, serif"/>
              </a:rPr>
              <a:t>significa ‘prendere il </a:t>
            </a:r>
            <a:r>
              <a:rPr lang="it-IT" sz="3600" b="1" dirty="0" err="1">
                <a:solidFill>
                  <a:schemeClr val="accent5">
                    <a:lumMod val="50000"/>
                  </a:schemeClr>
                </a:solidFill>
                <a:latin typeface="Times New Roman, serif"/>
              </a:rPr>
              <a:t>calco’</a:t>
            </a:r>
            <a:r>
              <a:rPr lang="it-IT" sz="3600" b="1" dirty="0">
                <a:solidFill>
                  <a:schemeClr val="accent5">
                    <a:lumMod val="50000"/>
                  </a:schemeClr>
                </a:solidFill>
                <a:latin typeface="Times New Roman, serif"/>
              </a:rPr>
              <a:t>, </a:t>
            </a:r>
            <a:endParaRPr lang="it-IT" sz="3600" b="1" dirty="0" smtClean="0">
              <a:solidFill>
                <a:schemeClr val="accent5">
                  <a:lumMod val="50000"/>
                </a:schemeClr>
              </a:solidFill>
              <a:latin typeface="Times New Roman, serif"/>
            </a:endParaRPr>
          </a:p>
          <a:p>
            <a:pPr algn="ctr">
              <a:lnSpc>
                <a:spcPct val="150000"/>
              </a:lnSpc>
            </a:pPr>
            <a:r>
              <a:rPr lang="it-IT" sz="3600" b="1" dirty="0" smtClean="0">
                <a:solidFill>
                  <a:schemeClr val="accent5">
                    <a:lumMod val="50000"/>
                  </a:schemeClr>
                </a:solidFill>
                <a:latin typeface="Times New Roman, serif"/>
              </a:rPr>
              <a:t>l’impronta </a:t>
            </a:r>
            <a:r>
              <a:rPr lang="it-IT" sz="3600" b="1" dirty="0">
                <a:solidFill>
                  <a:schemeClr val="accent5">
                    <a:lumMod val="50000"/>
                  </a:schemeClr>
                </a:solidFill>
                <a:latin typeface="Times New Roman, serif"/>
              </a:rPr>
              <a:t>dell’altro, </a:t>
            </a:r>
            <a:r>
              <a:rPr lang="it-IT" sz="3600" b="1" dirty="0" smtClean="0">
                <a:solidFill>
                  <a:schemeClr val="accent5">
                    <a:lumMod val="50000"/>
                  </a:schemeClr>
                </a:solidFill>
                <a:latin typeface="Times New Roman, serif"/>
              </a:rPr>
              <a:t>quindi </a:t>
            </a:r>
            <a:r>
              <a:rPr lang="it-IT" sz="3600" b="1" dirty="0">
                <a:solidFill>
                  <a:schemeClr val="accent5">
                    <a:lumMod val="50000"/>
                  </a:schemeClr>
                </a:solidFill>
                <a:latin typeface="Times New Roman, serif"/>
              </a:rPr>
              <a:t>seguire, </a:t>
            </a:r>
            <a:endParaRPr lang="it-IT" sz="3600" b="1" dirty="0" smtClean="0">
              <a:solidFill>
                <a:schemeClr val="accent5">
                  <a:lumMod val="50000"/>
                </a:schemeClr>
              </a:solidFill>
              <a:latin typeface="Times New Roman, serif"/>
            </a:endParaRPr>
          </a:p>
          <a:p>
            <a:pPr algn="ctr">
              <a:lnSpc>
                <a:spcPct val="150000"/>
              </a:lnSpc>
            </a:pPr>
            <a:r>
              <a:rPr lang="it-IT" sz="3600" b="1" dirty="0" smtClean="0">
                <a:solidFill>
                  <a:schemeClr val="accent5">
                    <a:lumMod val="50000"/>
                  </a:schemeClr>
                </a:solidFill>
                <a:latin typeface="Times New Roman, serif"/>
              </a:rPr>
              <a:t>mettersi </a:t>
            </a:r>
            <a:r>
              <a:rPr lang="it-IT" sz="3600" b="1" dirty="0">
                <a:solidFill>
                  <a:schemeClr val="accent5">
                    <a:lumMod val="50000"/>
                  </a:schemeClr>
                </a:solidFill>
                <a:latin typeface="Times New Roman, serif"/>
              </a:rPr>
              <a:t>nell’impronta dell’altro</a:t>
            </a:r>
            <a:r>
              <a:rPr lang="it-IT" sz="3600" b="1" dirty="0" smtClean="0">
                <a:solidFill>
                  <a:schemeClr val="accent5">
                    <a:lumMod val="50000"/>
                  </a:schemeClr>
                </a:solidFill>
                <a:latin typeface="Times New Roman, serif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it-IT" sz="3600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, serif"/>
              </a:rPr>
              <a:t>In inglese </a:t>
            </a:r>
            <a:r>
              <a:rPr lang="it-IT" sz="3600" b="1" i="1" dirty="0" err="1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, serif"/>
              </a:rPr>
              <a:t>pacing</a:t>
            </a:r>
            <a:r>
              <a:rPr lang="it-IT" sz="3600" b="1" dirty="0">
                <a:solidFill>
                  <a:schemeClr val="accent5">
                    <a:lumMod val="50000"/>
                  </a:schemeClr>
                </a:solidFill>
                <a:latin typeface="Times New Roman, serif"/>
              </a:rPr>
              <a:t> </a:t>
            </a:r>
            <a:r>
              <a:rPr lang="it-IT" sz="3600" b="1" dirty="0" smtClean="0">
                <a:solidFill>
                  <a:schemeClr val="accent5">
                    <a:lumMod val="50000"/>
                  </a:schemeClr>
                </a:solidFill>
                <a:latin typeface="Times New Roman, serif"/>
              </a:rPr>
              <a:t>= stare al passo, </a:t>
            </a:r>
          </a:p>
          <a:p>
            <a:pPr algn="ctr">
              <a:lnSpc>
                <a:spcPct val="150000"/>
              </a:lnSpc>
            </a:pPr>
            <a:r>
              <a:rPr lang="it-IT" sz="3600" b="1" dirty="0" smtClean="0">
                <a:solidFill>
                  <a:schemeClr val="accent5">
                    <a:lumMod val="50000"/>
                  </a:schemeClr>
                </a:solidFill>
                <a:latin typeface="Times New Roman, serif"/>
              </a:rPr>
              <a:t>misurando col passo,</a:t>
            </a:r>
          </a:p>
          <a:p>
            <a:pPr algn="ctr">
              <a:lnSpc>
                <a:spcPct val="150000"/>
              </a:lnSpc>
            </a:pPr>
            <a:r>
              <a:rPr lang="it-IT" sz="3600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, serif"/>
              </a:rPr>
              <a:t>stimolazione</a:t>
            </a:r>
            <a:endParaRPr lang="it-IT" sz="3600" b="1" dirty="0">
              <a:solidFill>
                <a:schemeClr val="accent5">
                  <a:lumMod val="5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80111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</TotalTime>
  <Words>269</Words>
  <Application>Microsoft Office PowerPoint</Application>
  <PresentationFormat>Widescreen</PresentationFormat>
  <Paragraphs>68</Paragraphs>
  <Slides>14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22" baseType="lpstr">
      <vt:lpstr>Arial</vt:lpstr>
      <vt:lpstr>Arial Black</vt:lpstr>
      <vt:lpstr>Bauhaus 93</vt:lpstr>
      <vt:lpstr>Berlin Sans FB Demi</vt:lpstr>
      <vt:lpstr>Calibri</vt:lpstr>
      <vt:lpstr>Calibri Light</vt:lpstr>
      <vt:lpstr>Times New Roman, serif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Maria Grazia</dc:creator>
  <cp:lastModifiedBy>Maria Grazia</cp:lastModifiedBy>
  <cp:revision>75</cp:revision>
  <dcterms:created xsi:type="dcterms:W3CDTF">2017-11-27T15:21:59Z</dcterms:created>
  <dcterms:modified xsi:type="dcterms:W3CDTF">2020-06-10T09:11:36Z</dcterms:modified>
</cp:coreProperties>
</file>