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57" r:id="rId4"/>
    <p:sldId id="263" r:id="rId5"/>
    <p:sldId id="262" r:id="rId6"/>
    <p:sldId id="265" r:id="rId7"/>
    <p:sldId id="266" r:id="rId8"/>
    <p:sldId id="267" r:id="rId9"/>
    <p:sldId id="270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8409"/>
    <a:srgbClr val="FFD757"/>
    <a:srgbClr val="00D000"/>
    <a:srgbClr val="008000"/>
    <a:srgbClr val="FF9B9B"/>
    <a:srgbClr val="FF5050"/>
    <a:srgbClr val="D5ABFF"/>
    <a:srgbClr val="0033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51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16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11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8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404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23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501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379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57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59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96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463BF-6E15-4D97-92C0-EC0730C08F46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4ED98-8B35-4716-AFDD-8C57186293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04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81685" y="876480"/>
            <a:ext cx="4529798" cy="83099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chemeClr val="bg1"/>
                </a:solidFill>
              </a:rPr>
              <a:t>GUIDA</a:t>
            </a:r>
            <a:r>
              <a:rPr lang="it-IT" sz="4800" b="1" dirty="0" smtClean="0"/>
              <a:t> </a:t>
            </a:r>
            <a:r>
              <a:rPr lang="it-IT" sz="4800" b="1" dirty="0" smtClean="0">
                <a:solidFill>
                  <a:srgbClr val="002060"/>
                </a:solidFill>
              </a:rPr>
              <a:t>e</a:t>
            </a:r>
            <a:r>
              <a:rPr lang="it-IT" sz="4800" b="1" dirty="0" smtClean="0"/>
              <a:t> </a:t>
            </a:r>
            <a:r>
              <a:rPr lang="it-IT" sz="4800" b="1" dirty="0" smtClean="0">
                <a:solidFill>
                  <a:srgbClr val="FFFF00"/>
                </a:solidFill>
              </a:rPr>
              <a:t>VALORI</a:t>
            </a:r>
            <a:endParaRPr lang="it-IT" sz="4800" b="1" dirty="0">
              <a:solidFill>
                <a:srgbClr val="FF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702191" y="3216609"/>
            <a:ext cx="4149969" cy="769441"/>
          </a:xfrm>
          <a:prstGeom prst="rect">
            <a:avLst/>
          </a:prstGeom>
          <a:noFill/>
          <a:ln>
            <a:solidFill>
              <a:srgbClr val="FF993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PAROLE CALDE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039816" y="4304714"/>
            <a:ext cx="4487594" cy="830997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002060"/>
                </a:solidFill>
              </a:rPr>
              <a:t> PAROLE </a:t>
            </a:r>
            <a:r>
              <a:rPr lang="it-IT" sz="4800" b="1" dirty="0" smtClean="0">
                <a:solidFill>
                  <a:srgbClr val="002060"/>
                </a:solidFill>
              </a:rPr>
              <a:t>CHIAVE</a:t>
            </a:r>
            <a:endParaRPr lang="it-IT" sz="4800" b="1" dirty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912011" y="2128504"/>
            <a:ext cx="4042581" cy="830997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7030A0"/>
                </a:solidFill>
              </a:rPr>
              <a:t> CONVINZIONI</a:t>
            </a:r>
            <a:endParaRPr lang="it-IT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25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79297" y="787790"/>
            <a:ext cx="901270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600" dirty="0" smtClean="0"/>
          </a:p>
          <a:p>
            <a:pPr algn="ctr"/>
            <a:r>
              <a:rPr lang="it-IT" sz="3600" b="1" dirty="0" smtClean="0">
                <a:solidFill>
                  <a:srgbClr val="0033CC"/>
                </a:solidFill>
              </a:rPr>
              <a:t>                               </a:t>
            </a:r>
          </a:p>
          <a:p>
            <a:pPr algn="ctr"/>
            <a:endParaRPr lang="it-IT" sz="3600" b="1" dirty="0">
              <a:solidFill>
                <a:srgbClr val="0033CC"/>
              </a:solidFill>
            </a:endParaRPr>
          </a:p>
          <a:p>
            <a:pPr algn="ctr"/>
            <a:r>
              <a:rPr lang="it-IT" sz="3600" b="1" dirty="0" smtClean="0">
                <a:solidFill>
                  <a:srgbClr val="0033CC"/>
                </a:solidFill>
              </a:rPr>
              <a:t>ESERCIZIO </a:t>
            </a:r>
            <a:endParaRPr lang="it-IT" sz="3600" dirty="0"/>
          </a:p>
          <a:p>
            <a:pPr algn="r"/>
            <a:endParaRPr lang="it-IT" sz="3600" dirty="0" smtClean="0"/>
          </a:p>
          <a:p>
            <a:pPr algn="just">
              <a:lnSpc>
                <a:spcPct val="150000"/>
              </a:lnSpc>
            </a:pPr>
            <a:r>
              <a:rPr lang="it-IT" sz="4400" dirty="0" smtClean="0"/>
              <a:t>Rispecchiamento e ricalco di: </a:t>
            </a:r>
          </a:p>
          <a:p>
            <a:pPr algn="just">
              <a:lnSpc>
                <a:spcPct val="150000"/>
              </a:lnSpc>
            </a:pPr>
            <a:r>
              <a:rPr lang="it-IT" sz="4400" dirty="0" smtClean="0"/>
              <a:t>Parole calde, parole chiave, </a:t>
            </a:r>
          </a:p>
          <a:p>
            <a:pPr algn="just">
              <a:lnSpc>
                <a:spcPct val="150000"/>
              </a:lnSpc>
            </a:pPr>
            <a:r>
              <a:rPr lang="it-IT" sz="4400" dirty="0" smtClean="0"/>
              <a:t>emozioni</a:t>
            </a:r>
          </a:p>
        </p:txBody>
      </p:sp>
    </p:spTree>
    <p:extLst>
      <p:ext uri="{BB962C8B-B14F-4D97-AF65-F5344CB8AC3E}">
        <p14:creationId xmlns:p14="http://schemas.microsoft.com/office/powerpoint/2010/main" val="50623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4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56100"/>
            <a:ext cx="10515600" cy="132556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it-IT" b="1" dirty="0" smtClean="0">
                <a:solidFill>
                  <a:srgbClr val="C00000"/>
                </a:solidFill>
                <a:latin typeface="Bauhaus 93" panose="04030905020B02020C02" pitchFamily="82" charset="0"/>
              </a:rPr>
              <a:t>PAROLE CALDE</a:t>
            </a:r>
            <a:r>
              <a:rPr lang="it-IT" b="1" dirty="0" smtClean="0"/>
              <a:t>                       </a:t>
            </a:r>
            <a:r>
              <a:rPr lang="it-IT" b="1" dirty="0" smtClean="0">
                <a:solidFill>
                  <a:srgbClr val="7030A0"/>
                </a:solidFill>
                <a:latin typeface="Footlight MT Light" panose="0204060206030A020304" pitchFamily="18" charset="0"/>
              </a:rPr>
              <a:t>PAROLE CHIAVE</a:t>
            </a:r>
            <a:endParaRPr lang="it-IT" b="1" dirty="0">
              <a:solidFill>
                <a:srgbClr val="7030A0"/>
              </a:solidFill>
              <a:latin typeface="Footlight MT Light" panose="0204060206030A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04" y="1564688"/>
            <a:ext cx="2886734" cy="1656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08" y="1366688"/>
            <a:ext cx="2736000" cy="2052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42778" y="3726465"/>
            <a:ext cx="48451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4000" b="1" dirty="0" smtClean="0">
                <a:solidFill>
                  <a:schemeClr val="bg1"/>
                </a:solidFill>
              </a:rPr>
              <a:t>Esprimono lo stato emotivo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4000" b="1" dirty="0" smtClean="0">
                <a:solidFill>
                  <a:schemeClr val="bg1"/>
                </a:solidFill>
              </a:rPr>
              <a:t>Ci parlano di emozioni</a:t>
            </a:r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203852" y="3572576"/>
            <a:ext cx="59881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it-IT" sz="4000" b="1" dirty="0" smtClean="0">
                <a:solidFill>
                  <a:schemeClr val="bg1"/>
                </a:solidFill>
              </a:rPr>
              <a:t>Definiscono al meglio il significato di un testo</a:t>
            </a:r>
          </a:p>
          <a:p>
            <a:endParaRPr lang="it-IT" sz="2000" b="1" dirty="0" smtClean="0">
              <a:solidFill>
                <a:schemeClr val="bg1"/>
              </a:solidFill>
            </a:endParaRPr>
          </a:p>
          <a:p>
            <a:pPr marL="571500" indent="-57150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it-IT" sz="4000" b="1" dirty="0" smtClean="0">
                <a:solidFill>
                  <a:schemeClr val="bg1"/>
                </a:solidFill>
              </a:rPr>
              <a:t>Vengono ripetute più volte</a:t>
            </a:r>
            <a:endParaRPr lang="it-IT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92369" y="450167"/>
            <a:ext cx="54160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CREDENZE E CONVINZIONI =</a:t>
            </a:r>
            <a:endParaRPr lang="it-IT" sz="44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2369" y="2700997"/>
            <a:ext cx="46986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00FF00"/>
                </a:solidFill>
              </a:rPr>
              <a:t>CI</a:t>
            </a:r>
            <a:r>
              <a:rPr lang="it-IT" sz="4800" b="1" dirty="0" smtClean="0">
                <a:solidFill>
                  <a:srgbClr val="00FF00"/>
                </a:solidFill>
                <a:cs typeface="Times New Roman" panose="02020603050405020304" pitchFamily="18" charset="0"/>
              </a:rPr>
              <a:t>Ò CHE CREDO </a:t>
            </a:r>
          </a:p>
          <a:p>
            <a:r>
              <a:rPr lang="it-IT" sz="4800" b="1" dirty="0" smtClean="0">
                <a:solidFill>
                  <a:srgbClr val="00FF00"/>
                </a:solidFill>
                <a:cs typeface="Times New Roman" panose="02020603050405020304" pitchFamily="18" charset="0"/>
              </a:rPr>
              <a:t>ESSERE VERO </a:t>
            </a:r>
          </a:p>
          <a:p>
            <a:r>
              <a:rPr lang="it-IT" sz="4800" b="1" dirty="0" smtClean="0">
                <a:solidFill>
                  <a:srgbClr val="00FF00"/>
                </a:solidFill>
                <a:cs typeface="Times New Roman" panose="02020603050405020304" pitchFamily="18" charset="0"/>
              </a:rPr>
              <a:t>e</a:t>
            </a:r>
          </a:p>
          <a:p>
            <a:r>
              <a:rPr lang="it-IT" sz="4800" b="1" dirty="0" smtClean="0">
                <a:solidFill>
                  <a:srgbClr val="00FF00"/>
                </a:solidFill>
                <a:cs typeface="Times New Roman" panose="02020603050405020304" pitchFamily="18" charset="0"/>
              </a:rPr>
              <a:t>DI CUI </a:t>
            </a:r>
          </a:p>
          <a:p>
            <a:r>
              <a:rPr lang="it-IT" sz="4800" b="1" dirty="0" smtClean="0">
                <a:solidFill>
                  <a:srgbClr val="00FF00"/>
                </a:solidFill>
                <a:cs typeface="Times New Roman" panose="02020603050405020304" pitchFamily="18" charset="0"/>
              </a:rPr>
              <a:t>SONO CONVINTO</a:t>
            </a:r>
            <a:endParaRPr lang="it-IT" sz="4800" b="1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411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391509" y="2813539"/>
            <a:ext cx="766689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CI</a:t>
            </a:r>
            <a:r>
              <a:rPr lang="it-IT" sz="4800" dirty="0" smtClean="0">
                <a:solidFill>
                  <a:srgbClr val="002060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Ò CHE</a:t>
            </a:r>
            <a:endParaRPr lang="it-IT" sz="4800" dirty="0" smtClean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it-IT" sz="4800" dirty="0" smtClean="0">
                <a:solidFill>
                  <a:srgbClr val="002060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È IMPORTANTE PER ME</a:t>
            </a:r>
            <a:endParaRPr lang="it-IT" sz="4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137095" y="534572"/>
            <a:ext cx="5964702" cy="12003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 smtClean="0">
                <a:solidFill>
                  <a:schemeClr val="bg1"/>
                </a:solidFill>
              </a:rPr>
              <a:t>VALORI =</a:t>
            </a:r>
            <a:endParaRPr lang="it-IT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35237" y="1856936"/>
            <a:ext cx="2405575" cy="110799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400" b="1" dirty="0" smtClean="0">
                <a:solidFill>
                  <a:schemeClr val="bg1"/>
                </a:solidFill>
              </a:rPr>
              <a:t>VALORI</a:t>
            </a:r>
            <a:r>
              <a:rPr lang="it-IT" sz="4400" b="1" dirty="0" smtClean="0">
                <a:solidFill>
                  <a:srgbClr val="990000"/>
                </a:solidFill>
              </a:rPr>
              <a:t> </a:t>
            </a:r>
            <a:r>
              <a:rPr lang="it-IT" sz="4400" b="1" dirty="0" smtClean="0">
                <a:solidFill>
                  <a:srgbClr val="FF0000"/>
                </a:solidFill>
              </a:rPr>
              <a:t>+</a:t>
            </a:r>
            <a:r>
              <a:rPr lang="it-IT" sz="4400" dirty="0" smtClean="0">
                <a:solidFill>
                  <a:srgbClr val="0033CC"/>
                </a:solidFill>
              </a:rPr>
              <a:t>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335237" y="2964932"/>
            <a:ext cx="3882683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4400" b="1" u="sng" dirty="0" smtClean="0">
                <a:solidFill>
                  <a:schemeClr val="accent6">
                    <a:lumMod val="50000"/>
                  </a:schemeClr>
                </a:solidFill>
              </a:rPr>
              <a:t>CONVINZIONI </a:t>
            </a:r>
            <a:r>
              <a:rPr lang="it-IT" sz="4400" b="1" u="sng" dirty="0" smtClean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335237" y="3846915"/>
            <a:ext cx="5978769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MAPPA DELLA PERSONA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82154" y="5387926"/>
            <a:ext cx="55098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 smtClean="0"/>
              <a:t>*</a:t>
            </a:r>
            <a:r>
              <a:rPr lang="it-IT" sz="3200" b="1" dirty="0" smtClean="0">
                <a:solidFill>
                  <a:srgbClr val="990000"/>
                </a:solidFill>
              </a:rPr>
              <a:t>I valori e le convinzioni vengono fuori dalle parole calde e dalle parole chiave</a:t>
            </a:r>
            <a:endParaRPr lang="it-IT" sz="32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2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3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530991" y="112541"/>
            <a:ext cx="8187397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000" b="1" dirty="0" smtClean="0">
                <a:latin typeface="Arial Rounded MT Bold" panose="020F0704030504030204" pitchFamily="34" charset="0"/>
              </a:rPr>
              <a:t>Il nesso tra:</a:t>
            </a:r>
          </a:p>
          <a:p>
            <a:pPr>
              <a:lnSpc>
                <a:spcPct val="150000"/>
              </a:lnSpc>
            </a:pPr>
            <a:r>
              <a:rPr lang="it-IT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PAROLE CALDE,</a:t>
            </a:r>
            <a:r>
              <a:rPr lang="it-IT" sz="4000" b="1" dirty="0" smtClean="0">
                <a:latin typeface="Arial Rounded MT Bold" panose="020F0704030504030204" pitchFamily="34" charset="0"/>
              </a:rPr>
              <a:t> </a:t>
            </a:r>
          </a:p>
          <a:p>
            <a:r>
              <a:rPr lang="it-IT" sz="4000" b="1" dirty="0" smtClean="0">
                <a:solidFill>
                  <a:srgbClr val="00B050"/>
                </a:solidFill>
                <a:latin typeface="Arial Rounded MT Bold" panose="020F0704030504030204" pitchFamily="34" charset="0"/>
              </a:rPr>
              <a:t>PAROLE CHIAVE, </a:t>
            </a:r>
          </a:p>
          <a:p>
            <a:r>
              <a:rPr lang="it-IT" sz="4000" b="1" dirty="0" smtClean="0">
                <a:solidFill>
                  <a:srgbClr val="7030A0"/>
                </a:solidFill>
                <a:latin typeface="Arial Rounded MT Bold" panose="020F0704030504030204" pitchFamily="34" charset="0"/>
              </a:rPr>
              <a:t>VALORI</a:t>
            </a:r>
            <a:r>
              <a:rPr lang="it-IT" sz="4000" b="1" dirty="0" smtClean="0">
                <a:latin typeface="Arial Rounded MT Bold" panose="020F0704030504030204" pitchFamily="34" charset="0"/>
              </a:rPr>
              <a:t> </a:t>
            </a:r>
            <a:r>
              <a:rPr lang="it-IT" sz="4000" b="1" dirty="0" smtClean="0">
                <a:solidFill>
                  <a:srgbClr val="C00000"/>
                </a:solidFill>
                <a:latin typeface="Arial Rounded MT Bold" panose="020F0704030504030204" pitchFamily="34" charset="0"/>
              </a:rPr>
              <a:t>e</a:t>
            </a:r>
            <a:r>
              <a:rPr lang="it-IT" sz="4000" b="1" dirty="0" smtClean="0">
                <a:latin typeface="Arial Rounded MT Bold" panose="020F0704030504030204" pitchFamily="34" charset="0"/>
              </a:rPr>
              <a:t> </a:t>
            </a:r>
            <a:r>
              <a:rPr lang="it-IT" sz="4000" b="1" dirty="0" smtClean="0">
                <a:solidFill>
                  <a:srgbClr val="FFCC00"/>
                </a:solidFill>
                <a:latin typeface="Arial Rounded MT Bold" panose="020F0704030504030204" pitchFamily="34" charset="0"/>
              </a:rPr>
              <a:t>CONVINZIONI</a:t>
            </a:r>
          </a:p>
          <a:p>
            <a:pPr>
              <a:lnSpc>
                <a:spcPct val="150000"/>
              </a:lnSpc>
            </a:pPr>
            <a:r>
              <a:rPr lang="it-IT" sz="4000" b="1" dirty="0" smtClean="0">
                <a:latin typeface="Arial Rounded MT Bold" panose="020F0704030504030204" pitchFamily="34" charset="0"/>
              </a:rPr>
              <a:t>                          permette </a:t>
            </a:r>
          </a:p>
          <a:p>
            <a:pPr>
              <a:lnSpc>
                <a:spcPct val="150000"/>
              </a:lnSpc>
            </a:pPr>
            <a:r>
              <a:rPr lang="it-IT" sz="4000" b="1" dirty="0">
                <a:latin typeface="Arial Rounded MT Bold" panose="020F0704030504030204" pitchFamily="34" charset="0"/>
              </a:rPr>
              <a:t> </a:t>
            </a:r>
            <a:r>
              <a:rPr lang="it-IT" sz="4000" b="1" dirty="0" smtClean="0">
                <a:latin typeface="Arial Rounded MT Bold" panose="020F0704030504030204" pitchFamily="34" charset="0"/>
              </a:rPr>
              <a:t>                         </a:t>
            </a:r>
            <a:r>
              <a:rPr lang="it-IT" sz="4000" b="1" dirty="0" smtClean="0">
                <a:solidFill>
                  <a:srgbClr val="0033CC"/>
                </a:solidFill>
                <a:latin typeface="Arial Rounded MT Bold" panose="020F0704030504030204" pitchFamily="34" charset="0"/>
              </a:rPr>
              <a:t>la </a:t>
            </a:r>
            <a:r>
              <a:rPr lang="it-IT" sz="5400" b="1" dirty="0" smtClean="0">
                <a:solidFill>
                  <a:srgbClr val="0033CC"/>
                </a:solidFill>
                <a:latin typeface="Arial Rounded MT Bold" panose="020F0704030504030204" pitchFamily="34" charset="0"/>
              </a:rPr>
              <a:t>GUIDA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8327356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79297" y="787790"/>
            <a:ext cx="901270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600" dirty="0" smtClean="0"/>
          </a:p>
          <a:p>
            <a:pPr algn="ctr"/>
            <a:r>
              <a:rPr lang="it-IT" sz="3600" b="1" dirty="0" smtClean="0">
                <a:solidFill>
                  <a:srgbClr val="0033CC"/>
                </a:solidFill>
              </a:rPr>
              <a:t>                               ESERCIZIO </a:t>
            </a:r>
            <a:endParaRPr lang="it-IT" sz="3600" dirty="0"/>
          </a:p>
          <a:p>
            <a:pPr algn="r"/>
            <a:endParaRPr lang="it-IT" sz="3600" dirty="0" smtClean="0"/>
          </a:p>
          <a:p>
            <a:pPr algn="just"/>
            <a:r>
              <a:rPr lang="it-IT" sz="3600" dirty="0" smtClean="0"/>
              <a:t>Rispecchiamento e ricalco di: </a:t>
            </a:r>
          </a:p>
          <a:p>
            <a:pPr algn="just"/>
            <a:r>
              <a:rPr lang="it-IT" sz="3600" dirty="0" smtClean="0"/>
              <a:t>Parole calde, parole chiave, emozioni </a:t>
            </a:r>
            <a:r>
              <a:rPr lang="it-IT" sz="4000" b="1" dirty="0" smtClean="0">
                <a:solidFill>
                  <a:srgbClr val="FF0000"/>
                </a:solidFill>
              </a:rPr>
              <a:t>+</a:t>
            </a:r>
          </a:p>
          <a:p>
            <a:pPr algn="just"/>
            <a:r>
              <a:rPr lang="it-IT" sz="3600" dirty="0" smtClean="0"/>
              <a:t>convinzioni e valori e, </a:t>
            </a:r>
          </a:p>
          <a:p>
            <a:pPr algn="just"/>
            <a:r>
              <a:rPr lang="it-IT" sz="3600" dirty="0" smtClean="0"/>
              <a:t>per questi, usare frasi tipo:</a:t>
            </a:r>
          </a:p>
          <a:p>
            <a:pPr algn="just"/>
            <a:endParaRPr lang="it-IT" sz="3600" dirty="0" smtClean="0"/>
          </a:p>
          <a:p>
            <a:pPr algn="just"/>
            <a:r>
              <a:rPr lang="it-IT" sz="3600" dirty="0" smtClean="0"/>
              <a:t>«Mi sembra di capire che per te è importante…</a:t>
            </a:r>
          </a:p>
          <a:p>
            <a:pPr algn="just"/>
            <a:r>
              <a:rPr lang="it-IT" sz="3600" dirty="0" smtClean="0"/>
              <a:t>«Mi sembra che credi sia vero…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1408274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7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49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156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8" baseType="lpstr">
      <vt:lpstr>Arial</vt:lpstr>
      <vt:lpstr>Arial Rounded MT Bold</vt:lpstr>
      <vt:lpstr>Bauhaus 93</vt:lpstr>
      <vt:lpstr>Calibri</vt:lpstr>
      <vt:lpstr>Calibri Light</vt:lpstr>
      <vt:lpstr>Footlight MT Light</vt:lpstr>
      <vt:lpstr>Times New Roman</vt:lpstr>
      <vt:lpstr>Wingdings</vt:lpstr>
      <vt:lpstr>Tema di Office</vt:lpstr>
      <vt:lpstr>Presentazione standard di PowerPoint</vt:lpstr>
      <vt:lpstr>Presentazione standard di PowerPoint</vt:lpstr>
      <vt:lpstr>PAROLE CALDE                       PAROLE CHIAVE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62</cp:revision>
  <dcterms:created xsi:type="dcterms:W3CDTF">2018-01-10T14:43:22Z</dcterms:created>
  <dcterms:modified xsi:type="dcterms:W3CDTF">2020-06-10T09:15:05Z</dcterms:modified>
</cp:coreProperties>
</file>