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64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058"/>
    <a:srgbClr val="0000FF"/>
    <a:srgbClr val="00CC00"/>
    <a:srgbClr val="FF0066"/>
    <a:srgbClr val="99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69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0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285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098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81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094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39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2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45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44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175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44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3060E-265E-4F29-B6EC-25157CB2160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2E40D-5ACD-40FA-8E76-A0467EFFFE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703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266027" y="1080747"/>
            <a:ext cx="4249573" cy="32316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Left"/>
              <a:lightRig rig="threePt" dir="t"/>
            </a:scene3d>
          </a:bodyPr>
          <a:lstStyle/>
          <a:p>
            <a:pPr algn="r"/>
            <a:r>
              <a:rPr lang="it-IT" sz="8000" b="1" dirty="0" smtClean="0">
                <a:solidFill>
                  <a:srgbClr val="00FF00"/>
                </a:solidFill>
              </a:rPr>
              <a:t>GUIDA</a:t>
            </a:r>
          </a:p>
          <a:p>
            <a:pPr algn="r"/>
            <a:r>
              <a:rPr lang="it-IT" sz="9600" b="1" dirty="0" smtClean="0">
                <a:solidFill>
                  <a:srgbClr val="0000FF"/>
                </a:solidFill>
              </a:rPr>
              <a:t>e</a:t>
            </a:r>
            <a:r>
              <a:rPr lang="it-IT" sz="2800" dirty="0" smtClean="0"/>
              <a:t> </a:t>
            </a:r>
          </a:p>
          <a:p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400676" y="4009030"/>
            <a:ext cx="7491412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Left"/>
              <a:lightRig rig="threePt" dir="t"/>
            </a:scene3d>
          </a:bodyPr>
          <a:lstStyle/>
          <a:p>
            <a:r>
              <a:rPr lang="it-IT" sz="8800" b="1" dirty="0" smtClean="0">
                <a:solidFill>
                  <a:srgbClr val="FFFF00"/>
                </a:solidFill>
              </a:rPr>
              <a:t>NEGOZIAZIONE</a:t>
            </a:r>
            <a:endParaRPr lang="it-IT" sz="8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482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79297" y="787790"/>
            <a:ext cx="901270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600" dirty="0" smtClean="0">
              <a:solidFill>
                <a:prstClr val="black"/>
              </a:solidFill>
            </a:endParaRPr>
          </a:p>
          <a:p>
            <a:pPr algn="ctr"/>
            <a:r>
              <a:rPr lang="it-IT" sz="3600" b="1" dirty="0" smtClean="0">
                <a:solidFill>
                  <a:srgbClr val="0033CC"/>
                </a:solidFill>
              </a:rPr>
              <a:t>                               ESERCIZIO </a:t>
            </a:r>
            <a:endParaRPr lang="it-IT" sz="3600" dirty="0">
              <a:solidFill>
                <a:prstClr val="black"/>
              </a:solidFill>
            </a:endParaRPr>
          </a:p>
          <a:p>
            <a:pPr algn="r"/>
            <a:endParaRPr lang="it-IT" sz="3600" dirty="0" smtClean="0">
              <a:solidFill>
                <a:prstClr val="black"/>
              </a:solidFill>
            </a:endParaRP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Rispecchiamento e ricalco di: </a:t>
            </a: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Parole calde, parole chiave, emozioni </a:t>
            </a:r>
            <a:r>
              <a:rPr lang="it-IT" sz="4000" b="1" dirty="0" smtClean="0">
                <a:solidFill>
                  <a:srgbClr val="FF0000"/>
                </a:solidFill>
              </a:rPr>
              <a:t>+</a:t>
            </a: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convinzioni e valori e, </a:t>
            </a: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per questi, usare frasi tipo:</a:t>
            </a:r>
          </a:p>
          <a:p>
            <a:pPr algn="just"/>
            <a:endParaRPr lang="it-IT" sz="3600" dirty="0" smtClean="0">
              <a:solidFill>
                <a:prstClr val="black"/>
              </a:solidFill>
            </a:endParaRP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«Mi sembra di capire che per te è importante…</a:t>
            </a:r>
          </a:p>
          <a:p>
            <a:pPr algn="just"/>
            <a:r>
              <a:rPr lang="it-IT" sz="3600" dirty="0" smtClean="0">
                <a:solidFill>
                  <a:prstClr val="black"/>
                </a:solidFill>
              </a:rPr>
              <a:t>«Mi sembra che credi sia vero…</a:t>
            </a:r>
            <a:endParaRPr lang="it-IT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8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8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71538" y="414338"/>
            <a:ext cx="108585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>
                <a:solidFill>
                  <a:srgbClr val="FFFF00"/>
                </a:solidFill>
              </a:rPr>
              <a:t>LA </a:t>
            </a:r>
            <a:r>
              <a:rPr lang="it-IT" sz="6000" b="1" dirty="0" smtClean="0">
                <a:solidFill>
                  <a:srgbClr val="FFFF00"/>
                </a:solidFill>
              </a:rPr>
              <a:t>GUIDA</a:t>
            </a:r>
            <a:r>
              <a:rPr lang="it-IT" sz="3600" dirty="0" smtClean="0">
                <a:solidFill>
                  <a:srgbClr val="FFFF00"/>
                </a:solidFill>
              </a:rPr>
              <a:t>:</a:t>
            </a:r>
            <a:r>
              <a:rPr lang="it-IT" sz="3600" dirty="0" smtClean="0"/>
              <a:t> </a:t>
            </a:r>
            <a:r>
              <a:rPr lang="it-IT" sz="6600" dirty="0" smtClean="0"/>
              <a:t>cos’è?</a:t>
            </a:r>
            <a:r>
              <a:rPr lang="it-IT" sz="3600" dirty="0" smtClean="0"/>
              <a:t> </a:t>
            </a:r>
          </a:p>
          <a:p>
            <a:endParaRPr lang="it-IT" sz="3600" dirty="0"/>
          </a:p>
          <a:p>
            <a:r>
              <a:rPr lang="it-IT" sz="4000" b="1" dirty="0" smtClean="0">
                <a:solidFill>
                  <a:srgbClr val="DA0058"/>
                </a:solidFill>
              </a:rPr>
              <a:t>È una tecnica che consiste </a:t>
            </a:r>
            <a:r>
              <a:rPr lang="it-IT" sz="4000" b="1" dirty="0">
                <a:solidFill>
                  <a:srgbClr val="DA0058"/>
                </a:solidFill>
              </a:rPr>
              <a:t>nel portare, indirizzare la persona verso un’altra visione della situazione che viene fuori dalle parole chiave, </a:t>
            </a:r>
            <a:r>
              <a:rPr lang="it-IT" sz="4000" b="1" dirty="0" smtClean="0">
                <a:solidFill>
                  <a:srgbClr val="DA0058"/>
                </a:solidFill>
              </a:rPr>
              <a:t>calde ed </a:t>
            </a:r>
            <a:r>
              <a:rPr lang="it-IT" sz="4000" b="1" dirty="0">
                <a:solidFill>
                  <a:srgbClr val="DA0058"/>
                </a:solidFill>
              </a:rPr>
              <a:t>emozioni dette dalla persona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686175" y="5086353"/>
            <a:ext cx="85058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 smtClean="0"/>
              <a:t>Quando è possibile la guida?</a:t>
            </a:r>
          </a:p>
          <a:p>
            <a:pPr algn="r"/>
            <a:r>
              <a:rPr lang="it-IT" sz="4000" b="1" dirty="0" smtClean="0">
                <a:solidFill>
                  <a:srgbClr val="FFFF00"/>
                </a:solidFill>
              </a:rPr>
              <a:t>Quando abbiamo fatto un buon ricalco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001125" y="185738"/>
            <a:ext cx="305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smtClean="0">
                <a:solidFill>
                  <a:schemeClr val="bg1"/>
                </a:solidFill>
              </a:rPr>
              <a:t>18 LUGLIO 2016</a:t>
            </a:r>
          </a:p>
          <a:p>
            <a:pPr algn="r"/>
            <a:r>
              <a:rPr lang="it-IT" sz="3200" b="1" dirty="0" smtClean="0">
                <a:solidFill>
                  <a:schemeClr val="bg1"/>
                </a:solidFill>
              </a:rPr>
              <a:t>MISSISSIPPI</a:t>
            </a:r>
          </a:p>
          <a:p>
            <a:pPr algn="r"/>
            <a:endParaRPr lang="it-IT" b="1" dirty="0" smtClean="0">
              <a:solidFill>
                <a:schemeClr val="bg1"/>
              </a:solidFill>
            </a:endParaRPr>
          </a:p>
          <a:p>
            <a:pPr algn="r"/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5" name="Fumetto 1 4"/>
          <p:cNvSpPr/>
          <p:nvPr/>
        </p:nvSpPr>
        <p:spPr>
          <a:xfrm>
            <a:off x="7986713" y="1571625"/>
            <a:ext cx="2971800" cy="728663"/>
          </a:xfrm>
          <a:prstGeom prst="wedge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rispecchiamento</a:t>
            </a:r>
            <a:endParaRPr lang="it-IT" sz="3200" dirty="0"/>
          </a:p>
        </p:txBody>
      </p:sp>
      <p:sp>
        <p:nvSpPr>
          <p:cNvPr id="7" name="Fumetto 1 6"/>
          <p:cNvSpPr/>
          <p:nvPr/>
        </p:nvSpPr>
        <p:spPr>
          <a:xfrm>
            <a:off x="2486025" y="1907381"/>
            <a:ext cx="1828801" cy="707232"/>
          </a:xfrm>
          <a:prstGeom prst="wedgeRect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/>
              <a:t>RICALCO</a:t>
            </a:r>
            <a:endParaRPr lang="it-IT" sz="2400" b="1" dirty="0"/>
          </a:p>
        </p:txBody>
      </p:sp>
      <p:sp>
        <p:nvSpPr>
          <p:cNvPr id="9" name="Ovale 8"/>
          <p:cNvSpPr/>
          <p:nvPr/>
        </p:nvSpPr>
        <p:spPr>
          <a:xfrm>
            <a:off x="5586413" y="4757737"/>
            <a:ext cx="2257425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/>
              <a:t>GUIDA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06022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3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16" y="1179154"/>
            <a:ext cx="6344291" cy="356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286000" y="285750"/>
            <a:ext cx="7172325" cy="646331"/>
          </a:xfrm>
          <a:prstGeom prst="rect">
            <a:avLst/>
          </a:prstGeom>
          <a:noFill/>
          <a:ln w="28575">
            <a:solidFill>
              <a:srgbClr val="FF0066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LA NEGOZIAZIONE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92954" y="4919008"/>
            <a:ext cx="101584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4000" b="1" dirty="0" smtClean="0">
                <a:solidFill>
                  <a:srgbClr val="FF0000"/>
                </a:solidFill>
              </a:rPr>
              <a:t>Consiste nel giungere a </a:t>
            </a:r>
            <a:r>
              <a:rPr lang="it-IT" sz="4000" b="1" u="sng" dirty="0" smtClean="0">
                <a:solidFill>
                  <a:srgbClr val="FF0000"/>
                </a:solidFill>
              </a:rPr>
              <a:t>un accordo condiviso </a:t>
            </a:r>
            <a:r>
              <a:rPr lang="it-IT" sz="4000" b="1" dirty="0" smtClean="0">
                <a:solidFill>
                  <a:srgbClr val="FF0000"/>
                </a:solidFill>
              </a:rPr>
              <a:t>per cui entrambe le parti si ritrovano in una posizione migliore da quella di partenza</a:t>
            </a:r>
            <a:endParaRPr lang="it-IT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268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7" r="22307"/>
          <a:stretch/>
        </p:blipFill>
        <p:spPr>
          <a:xfrm>
            <a:off x="0" y="1574801"/>
            <a:ext cx="5436000" cy="3744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00038" y="200025"/>
            <a:ext cx="61864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i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</a:t>
            </a:r>
            <a:endParaRPr lang="it-IT" sz="6000" b="1" i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800726" y="630645"/>
            <a:ext cx="621506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4000" b="1" kern="150" dirty="0">
                <a:solidFill>
                  <a:srgbClr val="FF0000"/>
                </a:solidFill>
                <a:ea typeface="Arial Unicode MS" panose="020B0604020202020204" pitchFamily="34" charset="-128"/>
                <a:cs typeface="Mangal"/>
              </a:rPr>
              <a:t>1</a:t>
            </a:r>
            <a:r>
              <a:rPr lang="it-IT" sz="4000" b="1" kern="15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Mangal"/>
              </a:rPr>
              <a:t>.</a:t>
            </a:r>
            <a:r>
              <a:rPr lang="it-IT" sz="4000" kern="150" dirty="0">
                <a:solidFill>
                  <a:srgbClr val="7030A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Mangal"/>
              </a:rPr>
              <a:t> </a:t>
            </a:r>
            <a:r>
              <a:rPr lang="it-IT" sz="4000" b="1" kern="150" dirty="0">
                <a:solidFill>
                  <a:srgbClr val="7030A0"/>
                </a:solidFill>
                <a:ea typeface="Arial Unicode MS" panose="020B0604020202020204" pitchFamily="34" charset="-128"/>
                <a:cs typeface="Mangal"/>
              </a:rPr>
              <a:t>Capire le ragioni dell'altro.</a:t>
            </a:r>
          </a:p>
          <a:p>
            <a:pPr algn="just">
              <a:spcAft>
                <a:spcPts val="0"/>
              </a:spcAft>
            </a:pPr>
            <a:r>
              <a:rPr lang="it-IT" sz="4000" b="1" kern="150" dirty="0" smtClean="0">
                <a:solidFill>
                  <a:srgbClr val="FF0000"/>
                </a:solidFill>
                <a:ea typeface="Arial Unicode MS" panose="020B0604020202020204" pitchFamily="34" charset="-128"/>
                <a:cs typeface="Mangal"/>
              </a:rPr>
              <a:t>2. </a:t>
            </a:r>
            <a:r>
              <a:rPr lang="it-IT" sz="4000" b="1" kern="150" dirty="0" smtClean="0">
                <a:solidFill>
                  <a:srgbClr val="00CC00"/>
                </a:solidFill>
                <a:ea typeface="Arial Unicode MS" panose="020B0604020202020204" pitchFamily="34" charset="-128"/>
                <a:cs typeface="Mangal"/>
              </a:rPr>
              <a:t>Acquisire </a:t>
            </a:r>
            <a:r>
              <a:rPr lang="it-IT" sz="4000" b="1" kern="150" dirty="0">
                <a:solidFill>
                  <a:srgbClr val="00CC00"/>
                </a:solidFill>
                <a:ea typeface="Arial Unicode MS" panose="020B0604020202020204" pitchFamily="34" charset="-128"/>
                <a:cs typeface="Mangal"/>
              </a:rPr>
              <a:t>le ragioni dell'altro e... aggiungere le </a:t>
            </a:r>
            <a:r>
              <a:rPr lang="it-IT" sz="4000" b="1" kern="150" dirty="0" smtClean="0">
                <a:solidFill>
                  <a:srgbClr val="00CC00"/>
                </a:solidFill>
                <a:ea typeface="Arial Unicode MS" panose="020B0604020202020204" pitchFamily="34" charset="-128"/>
                <a:cs typeface="Mangal"/>
              </a:rPr>
              <a:t>proprie</a:t>
            </a:r>
            <a:endParaRPr lang="it-IT" sz="4000" b="1" kern="150" dirty="0">
              <a:solidFill>
                <a:srgbClr val="00CC00"/>
              </a:solidFill>
              <a:ea typeface="Arial Unicode MS" panose="020B0604020202020204" pitchFamily="34" charset="-128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it-IT" sz="4000" b="1" kern="150" dirty="0">
                <a:solidFill>
                  <a:srgbClr val="FF0000"/>
                </a:solidFill>
                <a:ea typeface="Arial Unicode MS" panose="020B0604020202020204" pitchFamily="34" charset="-128"/>
                <a:cs typeface="Mangal"/>
              </a:rPr>
              <a:t>3. </a:t>
            </a:r>
            <a:r>
              <a:rPr lang="it-IT" sz="4000" b="1" kern="150" dirty="0">
                <a:solidFill>
                  <a:srgbClr val="FF0066"/>
                </a:solidFill>
                <a:ea typeface="Arial Unicode MS" panose="020B0604020202020204" pitchFamily="34" charset="-128"/>
                <a:cs typeface="Mangal"/>
              </a:rPr>
              <a:t>Cercare una soluzione condivisa e </a:t>
            </a:r>
            <a:r>
              <a:rPr lang="it-IT" sz="4000" b="1" kern="150" dirty="0" smtClean="0">
                <a:solidFill>
                  <a:srgbClr val="FF0066"/>
                </a:solidFill>
                <a:ea typeface="Arial Unicode MS" panose="020B0604020202020204" pitchFamily="34" charset="-128"/>
                <a:cs typeface="Mangal"/>
              </a:rPr>
              <a:t>‘farcire </a:t>
            </a:r>
            <a:r>
              <a:rPr lang="it-IT" sz="4000" b="1" kern="150" dirty="0">
                <a:solidFill>
                  <a:srgbClr val="FF0066"/>
                </a:solidFill>
                <a:ea typeface="Arial Unicode MS" panose="020B0604020202020204" pitchFamily="34" charset="-128"/>
                <a:cs typeface="Mangal"/>
              </a:rPr>
              <a:t>la </a:t>
            </a:r>
            <a:r>
              <a:rPr lang="it-IT" sz="4000" b="1" kern="150" dirty="0" smtClean="0">
                <a:solidFill>
                  <a:srgbClr val="FF0066"/>
                </a:solidFill>
                <a:ea typeface="Arial Unicode MS" panose="020B0604020202020204" pitchFamily="34" charset="-128"/>
                <a:cs typeface="Mangal"/>
              </a:rPr>
              <a:t>torta’, cioè inserire un valore aggiunto alla contrattazione</a:t>
            </a:r>
            <a:endParaRPr lang="it-IT" sz="4000" b="1" kern="150" dirty="0">
              <a:solidFill>
                <a:srgbClr val="FF0066"/>
              </a:solidFill>
              <a:effectLst/>
              <a:ea typeface="Arial Unicode MS" panose="020B0604020202020204" pitchFamily="34" charset="-128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21112371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17000" r="-4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4943472" y="615642"/>
            <a:ext cx="2886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66"/>
                </a:solidFill>
              </a:rPr>
              <a:t>ESERCIZIO</a:t>
            </a:r>
            <a:endParaRPr lang="it-IT" sz="4000" b="1" dirty="0">
              <a:solidFill>
                <a:srgbClr val="FF0066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69493" y="1732961"/>
            <a:ext cx="963531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Negoziazione su 3 opzioni:</a:t>
            </a:r>
          </a:p>
          <a:p>
            <a:endParaRPr lang="it-IT" sz="4000" b="1" dirty="0"/>
          </a:p>
          <a:p>
            <a:pPr marL="571500" indent="-571500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00FF"/>
                </a:solidFill>
              </a:rPr>
              <a:t>Andare in vacanza al mare o in montagna</a:t>
            </a:r>
          </a:p>
          <a:p>
            <a:endParaRPr lang="it-IT" sz="40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FF0066"/>
                </a:solidFill>
              </a:rPr>
              <a:t>Andare in pizzeria o al cinema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000" b="1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CC00"/>
                </a:solidFill>
              </a:rPr>
              <a:t>Restare in casa o fare una passeggiata</a:t>
            </a:r>
            <a:endParaRPr lang="it-IT" sz="4000" b="1" dirty="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715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26486" y="590691"/>
            <a:ext cx="921543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«Solo gli uomini liberi 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possono negoziare.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I prigionieri non possono 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stipulare contratti.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La tua libertà e la mia </a:t>
            </a:r>
          </a:p>
          <a:p>
            <a:r>
              <a:rPr lang="it-IT" sz="4000" b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non possono essere separate».</a:t>
            </a:r>
          </a:p>
          <a:p>
            <a:endParaRPr lang="it-IT" sz="4000" b="1" dirty="0">
              <a:latin typeface="Century Schoolbook" panose="02040604050505020304" pitchFamily="18" charset="0"/>
            </a:endParaRPr>
          </a:p>
          <a:p>
            <a:r>
              <a:rPr lang="it-IT" sz="2800" b="1" i="1" dirty="0" smtClean="0">
                <a:solidFill>
                  <a:schemeClr val="bg1"/>
                </a:solidFill>
                <a:latin typeface="Century Schoolbook" panose="02040604050505020304" pitchFamily="18" charset="0"/>
              </a:rPr>
              <a:t>Nelson Mandela</a:t>
            </a:r>
            <a:endParaRPr lang="it-IT" sz="2800" b="1" i="1" dirty="0">
              <a:solidFill>
                <a:schemeClr val="bg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6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TM04033925[[fn=Goccia]]</Template>
  <TotalTime>368</TotalTime>
  <Words>219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6" baseType="lpstr">
      <vt:lpstr>Arial Unicode MS</vt:lpstr>
      <vt:lpstr>Arial</vt:lpstr>
      <vt:lpstr>Calibri</vt:lpstr>
      <vt:lpstr>Calibri Light</vt:lpstr>
      <vt:lpstr>Century Schoolbook</vt:lpstr>
      <vt:lpstr>Mangal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46</cp:revision>
  <dcterms:created xsi:type="dcterms:W3CDTF">2018-01-28T19:07:47Z</dcterms:created>
  <dcterms:modified xsi:type="dcterms:W3CDTF">2020-06-10T09:16:29Z</dcterms:modified>
</cp:coreProperties>
</file>