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0" r:id="rId4"/>
    <p:sldId id="257" r:id="rId5"/>
    <p:sldId id="265" r:id="rId6"/>
    <p:sldId id="264" r:id="rId7"/>
    <p:sldId id="266" r:id="rId8"/>
    <p:sldId id="267" r:id="rId9"/>
    <p:sldId id="268" r:id="rId10"/>
    <p:sldId id="271" r:id="rId11"/>
    <p:sldId id="272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66"/>
    <a:srgbClr val="FFFF00"/>
    <a:srgbClr val="CC0066"/>
    <a:srgbClr val="FF99CC"/>
    <a:srgbClr val="D60093"/>
    <a:srgbClr val="FF66FF"/>
    <a:srgbClr val="00FF00"/>
    <a:srgbClr val="3333CC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92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7863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638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50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565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424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95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86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8091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73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3192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0307B-B422-4F2F-B9BA-3795014F92AB}" type="datetimeFigureOut">
              <a:rPr lang="it-IT" smtClean="0"/>
              <a:t>28/07/2020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04B40-0F82-43A8-8FA1-DD2712D2E8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049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54781" y="1821278"/>
            <a:ext cx="4917551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it-IT" sz="5400" b="1" dirty="0" smtClean="0">
                <a:solidFill>
                  <a:srgbClr val="002060"/>
                </a:solidFill>
              </a:rPr>
              <a:t>NEGOZIAZIONE</a:t>
            </a:r>
            <a:endParaRPr lang="it-IT" sz="5400" b="1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341947" y="644730"/>
            <a:ext cx="43483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>
                <a:solidFill>
                  <a:srgbClr val="0033CC"/>
                </a:solidFill>
              </a:rPr>
              <a:t>PERSUASIONE</a:t>
            </a:r>
            <a:endParaRPr lang="it-IT" sz="5400" b="1" dirty="0">
              <a:solidFill>
                <a:srgbClr val="0033CC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001555" y="1223493"/>
            <a:ext cx="592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C00000"/>
                </a:solidFill>
              </a:rPr>
              <a:t>&amp;</a:t>
            </a:r>
            <a:endParaRPr lang="it-IT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69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3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996283" y="196125"/>
            <a:ext cx="2940147" cy="646331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ESERCIZIO</a:t>
            </a:r>
            <a:endParaRPr lang="it-IT" sz="36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158152" y="103791"/>
            <a:ext cx="48017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 smtClean="0">
                <a:solidFill>
                  <a:srgbClr val="0033CC"/>
                </a:solidFill>
              </a:rPr>
              <a:t>Il </a:t>
            </a:r>
            <a:r>
              <a:rPr lang="it-IT" sz="4800" b="1" dirty="0">
                <a:solidFill>
                  <a:srgbClr val="0033CC"/>
                </a:solidFill>
              </a:rPr>
              <a:t>vigile </a:t>
            </a:r>
            <a:r>
              <a:rPr lang="it-IT" sz="4800" b="1" dirty="0" smtClean="0">
                <a:solidFill>
                  <a:srgbClr val="0033CC"/>
                </a:solidFill>
              </a:rPr>
              <a:t>e la </a:t>
            </a:r>
            <a:r>
              <a:rPr lang="it-IT" sz="4800" b="1" dirty="0">
                <a:solidFill>
                  <a:srgbClr val="0033CC"/>
                </a:solidFill>
              </a:rPr>
              <a:t>multa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372000" y="1178474"/>
            <a:ext cx="73701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 da usare</a:t>
            </a:r>
            <a:r>
              <a:rPr lang="it-IT" sz="4400" b="1" dirty="0" smtClean="0">
                <a:solidFill>
                  <a:srgbClr val="FF0066"/>
                </a:solidFill>
              </a:rPr>
              <a:t>: </a:t>
            </a:r>
          </a:p>
          <a:p>
            <a:endParaRPr lang="it-IT" sz="4400" b="1" dirty="0" smtClean="0">
              <a:solidFill>
                <a:srgbClr val="FFFF00"/>
              </a:solidFill>
            </a:endParaRPr>
          </a:p>
          <a:p>
            <a:r>
              <a:rPr lang="it-IT" sz="4400" b="1" i="1" dirty="0" smtClean="0">
                <a:solidFill>
                  <a:srgbClr val="0033CC"/>
                </a:solidFill>
              </a:rPr>
              <a:t>comprendo </a:t>
            </a:r>
            <a:r>
              <a:rPr lang="it-IT" sz="4400" b="1" i="1" dirty="0">
                <a:solidFill>
                  <a:srgbClr val="0033CC"/>
                </a:solidFill>
              </a:rPr>
              <a:t>che… </a:t>
            </a:r>
            <a:endParaRPr lang="it-IT" sz="4400" b="1" i="1" dirty="0" smtClean="0">
              <a:solidFill>
                <a:srgbClr val="0033CC"/>
              </a:solidFill>
            </a:endParaRPr>
          </a:p>
          <a:p>
            <a:r>
              <a:rPr lang="it-IT" sz="4400" b="1" dirty="0" smtClean="0">
                <a:solidFill>
                  <a:srgbClr val="0033CC"/>
                </a:solidFill>
              </a:rPr>
              <a:t>(</a:t>
            </a:r>
            <a:r>
              <a:rPr lang="it-IT" sz="4400" b="1" dirty="0">
                <a:solidFill>
                  <a:srgbClr val="0033CC"/>
                </a:solidFill>
              </a:rPr>
              <a:t>e </a:t>
            </a:r>
            <a:r>
              <a:rPr lang="it-IT" sz="4400" b="1" dirty="0" smtClean="0">
                <a:solidFill>
                  <a:srgbClr val="0033CC"/>
                </a:solidFill>
              </a:rPr>
              <a:t>ripeti </a:t>
            </a:r>
            <a:r>
              <a:rPr lang="it-IT" sz="4400" b="1" dirty="0">
                <a:solidFill>
                  <a:srgbClr val="0033CC"/>
                </a:solidFill>
              </a:rPr>
              <a:t>ciò che </a:t>
            </a:r>
            <a:r>
              <a:rPr lang="it-IT" sz="4400" b="1" dirty="0" smtClean="0">
                <a:solidFill>
                  <a:srgbClr val="0033CC"/>
                </a:solidFill>
              </a:rPr>
              <a:t>ha detto</a:t>
            </a:r>
          </a:p>
          <a:p>
            <a:r>
              <a:rPr lang="it-IT" sz="4400" b="1" dirty="0" smtClean="0">
                <a:solidFill>
                  <a:srgbClr val="0033CC"/>
                </a:solidFill>
              </a:rPr>
              <a:t>il vigile) </a:t>
            </a:r>
          </a:p>
          <a:p>
            <a:r>
              <a:rPr lang="it-IT" sz="4400" b="1" i="1" dirty="0" smtClean="0">
                <a:solidFill>
                  <a:srgbClr val="0033CC"/>
                </a:solidFill>
              </a:rPr>
              <a:t>…e per </a:t>
            </a:r>
            <a:r>
              <a:rPr lang="it-IT" sz="4400" b="1" i="1" dirty="0">
                <a:solidFill>
                  <a:srgbClr val="0033CC"/>
                </a:solidFill>
              </a:rPr>
              <a:t>questo </a:t>
            </a:r>
            <a:endParaRPr lang="it-IT" sz="4400" b="1" i="1" dirty="0" smtClean="0">
              <a:solidFill>
                <a:srgbClr val="0033CC"/>
              </a:solidFill>
            </a:endParaRPr>
          </a:p>
          <a:p>
            <a:r>
              <a:rPr lang="it-IT" sz="4400" b="1" i="1" dirty="0" smtClean="0">
                <a:solidFill>
                  <a:srgbClr val="0033CC"/>
                </a:solidFill>
              </a:rPr>
              <a:t>sposto subito l’auto.</a:t>
            </a:r>
            <a:endParaRPr lang="it-IT" sz="4400" b="1" i="1" dirty="0">
              <a:solidFill>
                <a:srgbClr val="0033CC"/>
              </a:solidFill>
              <a:effectLst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3" t="-131" r="1966" b="-131"/>
          <a:stretch/>
        </p:blipFill>
        <p:spPr>
          <a:xfrm>
            <a:off x="0" y="1537120"/>
            <a:ext cx="6372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3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62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t="-45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7" t="484" r="278" b="482"/>
          <a:stretch/>
        </p:blipFill>
        <p:spPr>
          <a:xfrm>
            <a:off x="5859194" y="2217686"/>
            <a:ext cx="5308942" cy="3924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889717" y="414492"/>
            <a:ext cx="3699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CC0066"/>
                </a:solidFill>
              </a:rPr>
              <a:t>ESERCIZIO</a:t>
            </a:r>
            <a:endParaRPr lang="it-IT" sz="3600" b="1" dirty="0">
              <a:solidFill>
                <a:srgbClr val="CC0066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256670" y="1162940"/>
            <a:ext cx="496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33CC"/>
                </a:solidFill>
              </a:rPr>
              <a:t>IL COMMESSO</a:t>
            </a:r>
            <a:endParaRPr lang="it-IT" sz="4000" b="1" dirty="0">
              <a:solidFill>
                <a:srgbClr val="0033CC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798682" y="2779302"/>
            <a:ext cx="39409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i="1" dirty="0" smtClean="0">
                <a:solidFill>
                  <a:srgbClr val="D60093"/>
                </a:solidFill>
              </a:rPr>
              <a:t>Come persuadere </a:t>
            </a:r>
          </a:p>
          <a:p>
            <a:r>
              <a:rPr lang="it-IT" sz="4400" b="1" i="1" dirty="0" smtClean="0">
                <a:solidFill>
                  <a:srgbClr val="D60093"/>
                </a:solidFill>
              </a:rPr>
              <a:t>un cliente </a:t>
            </a:r>
          </a:p>
          <a:p>
            <a:r>
              <a:rPr lang="it-IT" sz="4400" b="1" i="1" dirty="0" smtClean="0">
                <a:solidFill>
                  <a:srgbClr val="D60093"/>
                </a:solidFill>
              </a:rPr>
              <a:t>all’acquisto</a:t>
            </a:r>
            <a:endParaRPr lang="it-IT" sz="4400" b="1" i="1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35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759548" cy="1325563"/>
          </a:xfrm>
          <a:noFill/>
          <a:ln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it-IT" b="1" dirty="0" smtClean="0">
                <a:solidFill>
                  <a:srgbClr val="00CC00"/>
                </a:solidFill>
                <a:latin typeface="Arial Black" panose="020B0A04020102020204" pitchFamily="34" charset="0"/>
              </a:rPr>
              <a:t>PERSUASIONE</a:t>
            </a:r>
            <a:endParaRPr lang="it-IT" b="1" dirty="0">
              <a:solidFill>
                <a:srgbClr val="00CC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sz="4800" dirty="0" smtClean="0"/>
          </a:p>
          <a:p>
            <a:pPr marL="0" indent="0" algn="just">
              <a:buNone/>
            </a:pPr>
            <a:r>
              <a:rPr lang="it-IT" sz="5000" dirty="0" smtClean="0"/>
              <a:t>Dal verbo </a:t>
            </a:r>
            <a:r>
              <a:rPr lang="it-IT" sz="5000" b="1" i="1" dirty="0" err="1" smtClean="0"/>
              <a:t>persuadére</a:t>
            </a:r>
            <a:r>
              <a:rPr lang="it-IT" sz="5000" dirty="0" smtClean="0"/>
              <a:t> composto di </a:t>
            </a:r>
          </a:p>
          <a:p>
            <a:pPr marL="0" indent="0" algn="just">
              <a:buNone/>
            </a:pPr>
            <a:r>
              <a:rPr lang="it-IT" sz="5000" b="1" dirty="0" smtClean="0">
                <a:solidFill>
                  <a:srgbClr val="FF3300"/>
                </a:solidFill>
              </a:rPr>
              <a:t>per</a:t>
            </a:r>
            <a:r>
              <a:rPr lang="it-IT" sz="5000" dirty="0" smtClean="0"/>
              <a:t> + </a:t>
            </a:r>
            <a:r>
              <a:rPr lang="it-IT" sz="5000" b="1" dirty="0" err="1" smtClean="0">
                <a:solidFill>
                  <a:srgbClr val="FF3300"/>
                </a:solidFill>
              </a:rPr>
              <a:t>suadére</a:t>
            </a:r>
            <a:r>
              <a:rPr lang="it-IT" sz="5000" dirty="0" smtClean="0"/>
              <a:t> che deriva da </a:t>
            </a:r>
          </a:p>
          <a:p>
            <a:pPr marL="0" indent="0" algn="just">
              <a:buNone/>
            </a:pPr>
            <a:r>
              <a:rPr lang="it-IT" sz="5000" b="1" i="1" dirty="0" err="1" smtClean="0"/>
              <a:t>suavis</a:t>
            </a:r>
            <a:r>
              <a:rPr lang="it-IT" sz="5000" dirty="0" smtClean="0"/>
              <a:t> = soave. </a:t>
            </a:r>
          </a:p>
          <a:p>
            <a:pPr marL="0" indent="0" algn="just">
              <a:buNone/>
            </a:pPr>
            <a:r>
              <a:rPr lang="it-IT" sz="5000" dirty="0" smtClean="0"/>
              <a:t>Quindi: rendere soave, dolce, piacevole una cosa</a:t>
            </a:r>
            <a:endParaRPr lang="it-IT" sz="5000" dirty="0"/>
          </a:p>
        </p:txBody>
      </p:sp>
    </p:spTree>
    <p:extLst>
      <p:ext uri="{BB962C8B-B14F-4D97-AF65-F5344CB8AC3E}">
        <p14:creationId xmlns:p14="http://schemas.microsoft.com/office/powerpoint/2010/main" val="222525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21000" r="-2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097280" y="168812"/>
            <a:ext cx="10339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dirty="0" smtClean="0">
                <a:solidFill>
                  <a:schemeClr val="accent5">
                    <a:lumMod val="75000"/>
                  </a:schemeClr>
                </a:solidFill>
                <a:latin typeface="Caladea" panose="02040503050406030204" pitchFamily="18" charset="0"/>
              </a:rPr>
              <a:t>COS’</a:t>
            </a:r>
            <a:r>
              <a:rPr lang="it-IT" sz="4800" dirty="0" smtClean="0">
                <a:solidFill>
                  <a:schemeClr val="accent5">
                    <a:lumMod val="75000"/>
                  </a:schemeClr>
                </a:solidFill>
                <a:latin typeface="Caladea" panose="02040503050406030204" pitchFamily="18" charset="0"/>
                <a:cs typeface="Times New Roman" panose="02020603050405020304" pitchFamily="18" charset="0"/>
              </a:rPr>
              <a:t>È</a:t>
            </a:r>
            <a:r>
              <a:rPr lang="it-IT" sz="4800" dirty="0" smtClean="0">
                <a:solidFill>
                  <a:schemeClr val="accent5">
                    <a:lumMod val="75000"/>
                  </a:schemeClr>
                </a:solidFill>
                <a:latin typeface="Caladea" panose="02040503050406030204" pitchFamily="18" charset="0"/>
              </a:rPr>
              <a:t> LA PERSUASIONE?</a:t>
            </a:r>
            <a:endParaRPr lang="it-IT" sz="4800" dirty="0">
              <a:solidFill>
                <a:schemeClr val="accent5">
                  <a:lumMod val="75000"/>
                </a:schemeClr>
              </a:solidFill>
              <a:latin typeface="Calade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09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000">
              <a:srgbClr val="FF66FF">
                <a:alpha val="66000"/>
              </a:srgbClr>
            </a:gs>
            <a:gs pos="26000">
              <a:srgbClr val="FF66CC"/>
            </a:gs>
            <a:gs pos="1000">
              <a:srgbClr val="FFFF00"/>
            </a:gs>
            <a:gs pos="9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096084" y="170200"/>
            <a:ext cx="8454683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9933FF"/>
                </a:solidFill>
              </a:rPr>
              <a:t>PERCHÉ LA PERSUASIONE?</a:t>
            </a:r>
            <a:endParaRPr lang="it-IT" sz="4000" b="1" dirty="0">
              <a:solidFill>
                <a:srgbClr val="9933FF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996724" y="987314"/>
            <a:ext cx="102412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0033CC"/>
                </a:solidFill>
              </a:rPr>
              <a:t>Permette di:</a:t>
            </a:r>
          </a:p>
          <a:p>
            <a:endParaRPr lang="it-IT" sz="4000" b="1" dirty="0" smtClean="0">
              <a:solidFill>
                <a:srgbClr val="0033C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4000" b="1" dirty="0" smtClean="0">
                <a:solidFill>
                  <a:srgbClr val="0033CC"/>
                </a:solidFill>
              </a:rPr>
              <a:t>raggiungere i propri obiettivi (parliamo di uso etico della persuasione)</a:t>
            </a:r>
          </a:p>
          <a:p>
            <a:endParaRPr lang="it-IT" sz="4000" b="1" dirty="0">
              <a:solidFill>
                <a:srgbClr val="0033C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4000" b="1" dirty="0" smtClean="0">
                <a:solidFill>
                  <a:srgbClr val="0033CC"/>
                </a:solidFill>
              </a:rPr>
              <a:t>superare le incomprensioni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sz="4000" b="1" dirty="0">
              <a:solidFill>
                <a:srgbClr val="0033C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4000" b="1" dirty="0" smtClean="0">
                <a:solidFill>
                  <a:srgbClr val="0033CC"/>
                </a:solidFill>
              </a:rPr>
              <a:t>migliorare le relazioni perché mitiga i contrasti tra le persone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331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73724" y="2334208"/>
            <a:ext cx="3784209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i="1" dirty="0" smtClean="0">
                <a:solidFill>
                  <a:srgbClr val="002060"/>
                </a:solidFill>
              </a:rPr>
              <a:t>I</a:t>
            </a:r>
            <a:r>
              <a:rPr lang="it-IT" sz="4400" b="1" i="1" dirty="0" smtClean="0"/>
              <a:t> </a:t>
            </a:r>
            <a:r>
              <a:rPr lang="it-IT" sz="5400" b="1" i="1" dirty="0" smtClean="0">
                <a:solidFill>
                  <a:schemeClr val="bg1"/>
                </a:solidFill>
              </a:rPr>
              <a:t>6</a:t>
            </a:r>
            <a:r>
              <a:rPr lang="it-IT" sz="4400" b="1" i="1" dirty="0" smtClean="0"/>
              <a:t> </a:t>
            </a:r>
            <a:r>
              <a:rPr lang="it-IT" sz="4400" b="1" i="1" dirty="0" smtClean="0">
                <a:solidFill>
                  <a:srgbClr val="002060"/>
                </a:solidFill>
              </a:rPr>
              <a:t>PRINCIPI </a:t>
            </a:r>
          </a:p>
          <a:p>
            <a:r>
              <a:rPr lang="it-IT" sz="4400" b="1" i="1" dirty="0" smtClean="0">
                <a:solidFill>
                  <a:srgbClr val="002060"/>
                </a:solidFill>
              </a:rPr>
              <a:t>della PERSUASIONE</a:t>
            </a:r>
            <a:endParaRPr lang="it-IT" sz="4400" b="1" i="1" dirty="0">
              <a:solidFill>
                <a:srgbClr val="00206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733735" y="-61759"/>
            <a:ext cx="545826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it-IT" sz="4000" b="1" dirty="0" smtClean="0">
                <a:solidFill>
                  <a:schemeClr val="bg1"/>
                </a:solidFill>
              </a:rPr>
              <a:t>RECIPROCIT</a:t>
            </a:r>
            <a:r>
              <a:rPr lang="it-IT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À</a:t>
            </a:r>
          </a:p>
          <a:p>
            <a:pPr marL="742950" indent="-742950">
              <a:buFont typeface="+mj-lt"/>
              <a:buAutoNum type="arabicPeriod"/>
            </a:pPr>
            <a:endParaRPr lang="it-IT" sz="4000" b="1" dirty="0">
              <a:solidFill>
                <a:schemeClr val="bg1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it-IT" sz="4000" b="1" dirty="0" smtClean="0">
                <a:solidFill>
                  <a:schemeClr val="bg1"/>
                </a:solidFill>
              </a:rPr>
              <a:t>COERENZA</a:t>
            </a:r>
          </a:p>
          <a:p>
            <a:pPr marL="742950" indent="-742950">
              <a:buFont typeface="+mj-lt"/>
              <a:buAutoNum type="arabicPeriod"/>
            </a:pPr>
            <a:endParaRPr lang="it-IT" sz="4000" b="1" dirty="0"/>
          </a:p>
          <a:p>
            <a:pPr marL="742950" indent="-742950">
              <a:buFont typeface="+mj-lt"/>
              <a:buAutoNum type="arabicPeriod"/>
            </a:pPr>
            <a:r>
              <a:rPr lang="it-IT" sz="4000" b="1" dirty="0" smtClean="0">
                <a:solidFill>
                  <a:srgbClr val="FF0066"/>
                </a:solidFill>
              </a:rPr>
              <a:t>RIPROVA SOCIALE</a:t>
            </a:r>
          </a:p>
          <a:p>
            <a:pPr marL="742950" indent="-742950">
              <a:buFont typeface="+mj-lt"/>
              <a:buAutoNum type="arabicPeriod"/>
            </a:pPr>
            <a:endParaRPr lang="it-IT" sz="4000" b="1" dirty="0">
              <a:solidFill>
                <a:srgbClr val="FF0066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it-IT" sz="4000" b="1" dirty="0" smtClean="0">
                <a:solidFill>
                  <a:srgbClr val="FF0066"/>
                </a:solidFill>
              </a:rPr>
              <a:t>GRADIMENTO </a:t>
            </a:r>
          </a:p>
          <a:p>
            <a:pPr marL="742950" indent="-742950">
              <a:buFont typeface="+mj-lt"/>
              <a:buAutoNum type="arabicPeriod"/>
            </a:pPr>
            <a:endParaRPr lang="it-IT" sz="4000" b="1" dirty="0"/>
          </a:p>
          <a:p>
            <a:pPr marL="742950" indent="-742950">
              <a:buFont typeface="+mj-lt"/>
              <a:buAutoNum type="arabicPeriod"/>
            </a:pPr>
            <a:r>
              <a:rPr lang="it-IT" sz="4000" b="1" dirty="0" smtClean="0">
                <a:solidFill>
                  <a:srgbClr val="0033CC"/>
                </a:solidFill>
              </a:rPr>
              <a:t>AUTORIT</a:t>
            </a:r>
            <a:r>
              <a:rPr lang="it-IT" sz="4000" b="1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À</a:t>
            </a:r>
          </a:p>
          <a:p>
            <a:r>
              <a:rPr lang="it-IT" sz="4000" b="1" dirty="0" smtClean="0">
                <a:solidFill>
                  <a:srgbClr val="0033CC"/>
                </a:solidFill>
              </a:rPr>
              <a:t> </a:t>
            </a:r>
          </a:p>
          <a:p>
            <a:r>
              <a:rPr lang="it-IT" sz="4000" b="1" dirty="0" smtClean="0">
                <a:solidFill>
                  <a:srgbClr val="0033CC"/>
                </a:solidFill>
              </a:rPr>
              <a:t>6.    SCARSIT</a:t>
            </a:r>
            <a:r>
              <a:rPr lang="it-IT" sz="4000" b="1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À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22031" y="5894363"/>
            <a:ext cx="5022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di Robert Cialdini, il più autorevole esperto di</a:t>
            </a:r>
          </a:p>
          <a:p>
            <a:r>
              <a:rPr lang="it-IT" sz="2000" b="1" dirty="0" smtClean="0"/>
              <a:t>Psicologia </a:t>
            </a:r>
            <a:r>
              <a:rPr lang="it-IT" sz="2000" b="1" dirty="0" err="1" smtClean="0"/>
              <a:t>soc</a:t>
            </a:r>
            <a:r>
              <a:rPr lang="it-IT" sz="2000" b="1" dirty="0" smtClean="0"/>
              <a:t>. e scienza della persuasione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115969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59" y="978395"/>
            <a:ext cx="4447056" cy="3024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5" t="4697" r="637" b="38256"/>
          <a:stretch/>
        </p:blipFill>
        <p:spPr>
          <a:xfrm>
            <a:off x="7032627" y="978395"/>
            <a:ext cx="4536000" cy="3060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940158" y="231820"/>
            <a:ext cx="4043966" cy="584775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RECIPROCIT</a:t>
            </a:r>
            <a:r>
              <a:rPr lang="it-IT" sz="3200" b="1" dirty="0" smtClean="0">
                <a:cs typeface="Times New Roman" panose="02020603050405020304" pitchFamily="18" charset="0"/>
              </a:rPr>
              <a:t>À</a:t>
            </a:r>
            <a:endParaRPr lang="it-IT" sz="32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278644" y="231820"/>
            <a:ext cx="4043966" cy="584775"/>
          </a:xfrm>
          <a:prstGeom prst="rect">
            <a:avLst/>
          </a:prstGeom>
          <a:solidFill>
            <a:srgbClr val="9933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</a:rPr>
              <a:t>COERENZA</a:t>
            </a:r>
            <a:endParaRPr lang="it-IT" sz="3200" b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36859" y="4303455"/>
            <a:ext cx="44470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0066"/>
                </a:solidFill>
              </a:rPr>
              <a:t>Le persone si sentono «obbligate» a contraccambiare quello che hanno ricevuto da un’altra persona</a:t>
            </a:r>
            <a:endParaRPr lang="it-IT" sz="3200" b="1" dirty="0">
              <a:solidFill>
                <a:srgbClr val="FF0066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186412" y="4549675"/>
            <a:ext cx="45076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9933FF"/>
                </a:solidFill>
              </a:rPr>
              <a:t>Le </a:t>
            </a:r>
            <a:r>
              <a:rPr lang="it-IT" sz="3200" b="1" dirty="0">
                <a:solidFill>
                  <a:srgbClr val="9933FF"/>
                </a:solidFill>
              </a:rPr>
              <a:t>persone vogliono essere coerenti con quello che hanno fatto o detto in </a:t>
            </a:r>
            <a:r>
              <a:rPr lang="it-IT" sz="3200" b="1" dirty="0" smtClean="0">
                <a:solidFill>
                  <a:srgbClr val="9933FF"/>
                </a:solidFill>
              </a:rPr>
              <a:t>precedenza</a:t>
            </a:r>
            <a:endParaRPr lang="it-IT" sz="3200" b="1" dirty="0">
              <a:solidFill>
                <a:srgbClr val="99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32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991" y="1368342"/>
            <a:ext cx="3835101" cy="2556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31557" y="296608"/>
            <a:ext cx="4043966" cy="584775"/>
          </a:xfrm>
          <a:prstGeom prst="rect">
            <a:avLst/>
          </a:prstGeom>
          <a:solidFill>
            <a:srgbClr val="0066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RIPROVA SOCIALE</a:t>
            </a:r>
            <a:endParaRPr lang="it-IT" sz="32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498375" y="218747"/>
            <a:ext cx="53576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GRADIMENTO, SIMPATIA, BELLEZZA, FAMILIARIT</a:t>
            </a:r>
            <a:r>
              <a:rPr lang="it-IT" sz="3000" b="1" dirty="0" smtClean="0">
                <a:solidFill>
                  <a:srgbClr val="FFFF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À</a:t>
            </a:r>
            <a:endParaRPr lang="it-IT" sz="3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741290" y="4988450"/>
            <a:ext cx="52722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La </a:t>
            </a:r>
            <a:r>
              <a:rPr lang="it-IT" sz="3600" b="1" dirty="0">
                <a:solidFill>
                  <a:srgbClr val="FF0000"/>
                </a:solidFill>
              </a:rPr>
              <a:t>gente preferisce </a:t>
            </a:r>
            <a:endParaRPr lang="it-IT" sz="36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dire </a:t>
            </a:r>
            <a:r>
              <a:rPr lang="it-IT" sz="3600" b="1" dirty="0">
                <a:solidFill>
                  <a:srgbClr val="FF0000"/>
                </a:solidFill>
              </a:rPr>
              <a:t>di sì a chi </a:t>
            </a:r>
            <a:endParaRPr lang="it-IT" sz="36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le </a:t>
            </a:r>
            <a:r>
              <a:rPr lang="it-IT" sz="3600" b="1" dirty="0">
                <a:solidFill>
                  <a:srgbClr val="FF0000"/>
                </a:solidFill>
              </a:rPr>
              <a:t>sta </a:t>
            </a:r>
            <a:r>
              <a:rPr lang="it-IT" sz="3600" b="1" dirty="0" smtClean="0">
                <a:solidFill>
                  <a:srgbClr val="FF0000"/>
                </a:solidFill>
              </a:rPr>
              <a:t>simpatico e le piace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71404" y="4272677"/>
            <a:ext cx="47642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66FF"/>
                </a:solidFill>
              </a:rPr>
              <a:t>Quando si è </a:t>
            </a:r>
            <a:r>
              <a:rPr lang="it-IT" sz="3600" b="1" dirty="0">
                <a:solidFill>
                  <a:srgbClr val="0066FF"/>
                </a:solidFill>
              </a:rPr>
              <a:t>incerti, </a:t>
            </a:r>
            <a:r>
              <a:rPr lang="it-IT" sz="3600" b="1" dirty="0" smtClean="0">
                <a:solidFill>
                  <a:srgbClr val="0066FF"/>
                </a:solidFill>
              </a:rPr>
              <a:t>si tende a guardare </a:t>
            </a:r>
            <a:r>
              <a:rPr lang="it-IT" sz="3600" b="1" dirty="0">
                <a:solidFill>
                  <a:srgbClr val="0066FF"/>
                </a:solidFill>
              </a:rPr>
              <a:t>gli altri per determinare le nostre scelte o </a:t>
            </a:r>
            <a:r>
              <a:rPr lang="it-IT" sz="3600" b="1" dirty="0" smtClean="0">
                <a:solidFill>
                  <a:srgbClr val="0066FF"/>
                </a:solidFill>
              </a:rPr>
              <a:t>azioni</a:t>
            </a:r>
            <a:endParaRPr lang="it-IT" sz="3600" b="1" dirty="0">
              <a:solidFill>
                <a:srgbClr val="0066FF"/>
              </a:solidFill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252" y="1856450"/>
            <a:ext cx="3641855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5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20"/>
          <a:stretch/>
        </p:blipFill>
        <p:spPr>
          <a:xfrm>
            <a:off x="6270336" y="1828508"/>
            <a:ext cx="5200527" cy="2196000"/>
          </a:xfrm>
          <a:prstGeom prst="rect">
            <a:avLst/>
          </a:prstGeom>
          <a:noFill/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28" y="1138476"/>
            <a:ext cx="4512000" cy="3384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819246" y="214407"/>
            <a:ext cx="4043966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bg1"/>
                </a:solidFill>
                <a:latin typeface="Algerian" panose="04020705040A02060702" pitchFamily="82" charset="0"/>
              </a:rPr>
              <a:t>AUTORIT</a:t>
            </a:r>
            <a:r>
              <a:rPr lang="it-IT" sz="3600" b="1" dirty="0" smtClean="0">
                <a:solidFill>
                  <a:schemeClr val="bg1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À</a:t>
            </a:r>
            <a:endParaRPr lang="it-IT" sz="3600" b="1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989294" y="576209"/>
            <a:ext cx="4043966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66"/>
                </a:solidFill>
                <a:latin typeface="Bookman Old Style" panose="02050604050505020204" pitchFamily="18" charset="0"/>
              </a:rPr>
              <a:t>SCARSIT</a:t>
            </a:r>
            <a:r>
              <a:rPr lang="it-IT" sz="3600" b="1" dirty="0" smtClean="0">
                <a:solidFill>
                  <a:srgbClr val="FF0066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À</a:t>
            </a:r>
            <a:endParaRPr lang="it-IT" sz="3600" b="1" dirty="0">
              <a:solidFill>
                <a:srgbClr val="FF0066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7807" y="4841493"/>
            <a:ext cx="55268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400" b="1" dirty="0" smtClean="0">
                <a:solidFill>
                  <a:srgbClr val="C00000"/>
                </a:solidFill>
              </a:rPr>
              <a:t>Le </a:t>
            </a:r>
            <a:r>
              <a:rPr lang="it-IT" sz="3400" b="1" dirty="0">
                <a:solidFill>
                  <a:srgbClr val="C00000"/>
                </a:solidFill>
              </a:rPr>
              <a:t>persone tendono a seguire </a:t>
            </a:r>
            <a:endParaRPr lang="it-IT" sz="3400" b="1" dirty="0" smtClean="0">
              <a:solidFill>
                <a:srgbClr val="C00000"/>
              </a:solidFill>
            </a:endParaRPr>
          </a:p>
          <a:p>
            <a:pPr algn="ctr"/>
            <a:r>
              <a:rPr lang="it-IT" sz="3400" b="1" dirty="0" smtClean="0">
                <a:solidFill>
                  <a:srgbClr val="C00000"/>
                </a:solidFill>
              </a:rPr>
              <a:t>il </a:t>
            </a:r>
            <a:r>
              <a:rPr lang="it-IT" sz="3400" b="1" dirty="0">
                <a:solidFill>
                  <a:srgbClr val="C00000"/>
                </a:solidFill>
              </a:rPr>
              <a:t>parere dell’esperto o </a:t>
            </a:r>
            <a:endParaRPr lang="it-IT" sz="3400" b="1" dirty="0" smtClean="0">
              <a:solidFill>
                <a:srgbClr val="C00000"/>
              </a:solidFill>
            </a:endParaRPr>
          </a:p>
          <a:p>
            <a:pPr algn="ctr"/>
            <a:r>
              <a:rPr lang="it-IT" sz="3400" b="1" dirty="0" smtClean="0">
                <a:solidFill>
                  <a:srgbClr val="C00000"/>
                </a:solidFill>
              </a:rPr>
              <a:t>di una persona autorevole</a:t>
            </a:r>
            <a:endParaRPr lang="it-IT" sz="3400" b="1" dirty="0">
              <a:solidFill>
                <a:srgbClr val="C0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760050" y="4702994"/>
            <a:ext cx="48682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66"/>
                </a:solidFill>
              </a:rPr>
              <a:t>Più una cosa è scarsa, più le persone </a:t>
            </a:r>
          </a:p>
          <a:p>
            <a:pPr algn="ctr"/>
            <a:r>
              <a:rPr lang="it-IT" sz="3600" b="1" dirty="0" smtClean="0">
                <a:solidFill>
                  <a:srgbClr val="FF0066"/>
                </a:solidFill>
              </a:rPr>
              <a:t>ne sono attratte</a:t>
            </a:r>
            <a:endParaRPr lang="it-IT" sz="36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1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2" grpId="0"/>
      <p:bldP spid="3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235</Words>
  <Application>Microsoft Office PowerPoint</Application>
  <PresentationFormat>Widescreen</PresentationFormat>
  <Paragraphs>64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23" baseType="lpstr">
      <vt:lpstr>Algerian</vt:lpstr>
      <vt:lpstr>Arial</vt:lpstr>
      <vt:lpstr>Arial Black</vt:lpstr>
      <vt:lpstr>Arial Rounded MT Bold</vt:lpstr>
      <vt:lpstr>Bookman Old Style</vt:lpstr>
      <vt:lpstr>Caladea</vt:lpstr>
      <vt:lpstr>Calibri</vt:lpstr>
      <vt:lpstr>Calibri Light</vt:lpstr>
      <vt:lpstr>Comic Sans MS</vt:lpstr>
      <vt:lpstr>Times New Roman</vt:lpstr>
      <vt:lpstr>Wingdings</vt:lpstr>
      <vt:lpstr>Tema di Office</vt:lpstr>
      <vt:lpstr>Presentazione standard di PowerPoint</vt:lpstr>
      <vt:lpstr>Presentazione standard di PowerPoint</vt:lpstr>
      <vt:lpstr>PERSUASIONE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108</cp:revision>
  <dcterms:created xsi:type="dcterms:W3CDTF">2018-02-21T15:59:56Z</dcterms:created>
  <dcterms:modified xsi:type="dcterms:W3CDTF">2020-07-28T11:28:34Z</dcterms:modified>
</cp:coreProperties>
</file>