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5" r:id="rId8"/>
    <p:sldId id="261" r:id="rId9"/>
    <p:sldId id="263" r:id="rId10"/>
    <p:sldId id="264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BD2"/>
    <a:srgbClr val="0000FF"/>
    <a:srgbClr val="FFFF99"/>
    <a:srgbClr val="FF9933"/>
    <a:srgbClr val="CCECFF"/>
    <a:srgbClr val="FFFF66"/>
    <a:srgbClr val="00FF00"/>
    <a:srgbClr val="FF6600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5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69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833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10569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75421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5012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8607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4843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7991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0123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0494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2716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1814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4A0C06-0A2B-4B5A-88EF-D6E6D72FDB54}" type="datetimeFigureOut">
              <a:rPr lang="it-IT" smtClean="0"/>
              <a:t>10/06/2020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E0D52-6E90-47A5-827E-BC3E01AD186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5800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9739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7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7142067" y="2162689"/>
            <a:ext cx="575506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200" b="1" dirty="0" smtClean="0">
                <a:solidFill>
                  <a:schemeClr val="bg1"/>
                </a:solidFill>
              </a:rPr>
              <a:t>«I migliori oratori </a:t>
            </a:r>
          </a:p>
          <a:p>
            <a:r>
              <a:rPr lang="it-IT" sz="4200" b="1" dirty="0" smtClean="0">
                <a:solidFill>
                  <a:schemeClr val="bg1"/>
                </a:solidFill>
              </a:rPr>
              <a:t>danno l’impressione </a:t>
            </a:r>
          </a:p>
          <a:p>
            <a:r>
              <a:rPr lang="it-IT" sz="4200" b="1" dirty="0" smtClean="0">
                <a:solidFill>
                  <a:schemeClr val="bg1"/>
                </a:solidFill>
              </a:rPr>
              <a:t>di improvvisare, </a:t>
            </a:r>
          </a:p>
          <a:p>
            <a:r>
              <a:rPr lang="it-IT" sz="4200" b="1" dirty="0" smtClean="0">
                <a:solidFill>
                  <a:schemeClr val="bg1"/>
                </a:solidFill>
              </a:rPr>
              <a:t>ma in realtà </a:t>
            </a:r>
          </a:p>
          <a:p>
            <a:r>
              <a:rPr lang="it-IT" sz="4200" b="1" dirty="0" smtClean="0">
                <a:solidFill>
                  <a:schemeClr val="bg1"/>
                </a:solidFill>
              </a:rPr>
              <a:t>si preparano tutto».</a:t>
            </a:r>
          </a:p>
          <a:p>
            <a:r>
              <a:rPr lang="it-IT" sz="3200" dirty="0" smtClean="0">
                <a:solidFill>
                  <a:schemeClr val="bg1"/>
                </a:solidFill>
              </a:rPr>
              <a:t>(J.F. Kennedy)</a:t>
            </a:r>
            <a:endParaRPr lang="it-IT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719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250825"/>
            <a:ext cx="10515600" cy="1325563"/>
          </a:xfrm>
        </p:spPr>
        <p:txBody>
          <a:bodyPr>
            <a:normAutofit/>
          </a:bodyPr>
          <a:lstStyle/>
          <a:p>
            <a:r>
              <a:rPr lang="it-IT" sz="3800" dirty="0" smtClean="0"/>
              <a:t>DI COSA PARLEREMO:</a:t>
            </a:r>
            <a:endParaRPr lang="it-IT" sz="3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82750"/>
            <a:ext cx="10515600" cy="4351338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2 REGOLE DELLA COMUNICAZIONE</a:t>
            </a:r>
          </a:p>
          <a:p>
            <a:pPr marL="0" indent="0" algn="ctr">
              <a:buNone/>
            </a:pPr>
            <a:endParaRPr lang="it-IT" sz="4000" dirty="0"/>
          </a:p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LA GESTIONE DELLO STRESS</a:t>
            </a:r>
          </a:p>
          <a:p>
            <a:pPr marL="0" indent="0" algn="ctr">
              <a:buNone/>
            </a:pPr>
            <a:endParaRPr lang="it-IT" sz="4000" dirty="0"/>
          </a:p>
          <a:p>
            <a:pPr algn="ctr"/>
            <a:r>
              <a:rPr lang="it-IT" sz="4000" b="1" dirty="0" smtClean="0">
                <a:solidFill>
                  <a:srgbClr val="FFFF00"/>
                </a:solidFill>
              </a:rPr>
              <a:t>GESTI E COMUNICAZIONE</a:t>
            </a:r>
            <a:endParaRPr lang="it-IT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6777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7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solidFill>
            <a:srgbClr val="00B050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chemeClr val="bg1"/>
                </a:solidFill>
              </a:rPr>
              <a:t>PERCHÉ IMPARARE A PARLARE IN PUBBLICO?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2254250"/>
            <a:ext cx="10515600" cy="4351338"/>
          </a:xfrm>
          <a:blipFill>
            <a:blip r:embed="rId3">
              <a:alphaModFix amt="37000"/>
            </a:blip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it-IT" sz="4600" b="1" dirty="0" smtClean="0">
                <a:solidFill>
                  <a:srgbClr val="002060"/>
                </a:solidFill>
              </a:rPr>
              <a:t>Oggi l’arte di parlare bene in pubblico costituisce un elemento molto importante per ottenere il successo in tutti i campi e ad ogni livello della nostra vita.</a:t>
            </a:r>
            <a:endParaRPr lang="it-IT" sz="4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79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3000">
              <a:srgbClr val="FFFF00"/>
            </a:gs>
            <a:gs pos="74000">
              <a:schemeClr val="accent1">
                <a:lumMod val="45000"/>
                <a:lumOff val="55000"/>
              </a:schemeClr>
            </a:gs>
            <a:gs pos="60000">
              <a:srgbClr val="FF9933"/>
            </a:gs>
            <a:gs pos="100000">
              <a:srgbClr val="FF6600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u="sng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COS’È IL PUBLIC SPEAKING?</a:t>
            </a:r>
            <a:endParaRPr lang="it-IT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690688"/>
            <a:ext cx="10848975" cy="458152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it-IT" sz="4600" b="1" dirty="0" smtClean="0">
                <a:solidFill>
                  <a:srgbClr val="C00000"/>
                </a:solidFill>
              </a:rPr>
              <a:t>È una tecnica che si acquisisce con l’esercizio, adottando alcuni accorgimenti </a:t>
            </a:r>
          </a:p>
          <a:p>
            <a:pPr>
              <a:lnSpc>
                <a:spcPct val="150000"/>
              </a:lnSpc>
            </a:pPr>
            <a:r>
              <a:rPr lang="it-IT" sz="4600" b="1" dirty="0" smtClean="0">
                <a:solidFill>
                  <a:srgbClr val="0070C0"/>
                </a:solidFill>
              </a:rPr>
              <a:t>È una competenza </a:t>
            </a:r>
            <a:r>
              <a:rPr lang="it-IT" sz="4600" b="1" dirty="0">
                <a:solidFill>
                  <a:srgbClr val="0070C0"/>
                </a:solidFill>
              </a:rPr>
              <a:t>professionale che si acquisisce nel corso della vita</a:t>
            </a:r>
          </a:p>
        </p:txBody>
      </p:sp>
    </p:spTree>
    <p:extLst>
      <p:ext uri="{BB962C8B-B14F-4D97-AF65-F5344CB8AC3E}">
        <p14:creationId xmlns:p14="http://schemas.microsoft.com/office/powerpoint/2010/main" val="5898245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7000"/>
            <a:lum/>
          </a:blip>
          <a:srcRect/>
          <a:stretch>
            <a:fillRect t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443162" y="314325"/>
            <a:ext cx="8101013" cy="83099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chemeClr val="bg1"/>
                </a:solidFill>
              </a:rPr>
              <a:t>2</a:t>
            </a:r>
            <a:r>
              <a:rPr lang="it-IT" sz="4000" b="1" dirty="0" smtClean="0">
                <a:solidFill>
                  <a:schemeClr val="bg1"/>
                </a:solidFill>
              </a:rPr>
              <a:t> REGOLE DELLA COMUNICAZIONE</a:t>
            </a:r>
            <a:endParaRPr lang="it-IT" sz="4000" b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957262" y="1585913"/>
            <a:ext cx="1035843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AutoNum type="arabicPeriod"/>
            </a:pPr>
            <a:r>
              <a:rPr lang="it-IT" sz="4800" b="1" dirty="0" smtClean="0">
                <a:solidFill>
                  <a:srgbClr val="FF0000"/>
                </a:solidFill>
              </a:rPr>
              <a:t>La prima regola universale sulla comunicazione: comunicare significa far capire ad altri il nostro messaggio</a:t>
            </a:r>
          </a:p>
          <a:p>
            <a:pPr marL="514350" indent="-514350" algn="just">
              <a:buAutoNum type="arabicPeriod"/>
            </a:pPr>
            <a:endParaRPr lang="it-IT" sz="4800" b="1" dirty="0" smtClean="0">
              <a:solidFill>
                <a:srgbClr val="FF0000"/>
              </a:solidFill>
            </a:endParaRPr>
          </a:p>
          <a:p>
            <a:pPr marL="514350" indent="-514350">
              <a:buAutoNum type="arabicPeriod"/>
            </a:pPr>
            <a:r>
              <a:rPr lang="it-IT" sz="4800" b="1" dirty="0" smtClean="0">
                <a:solidFill>
                  <a:srgbClr val="002060"/>
                </a:solidFill>
              </a:rPr>
              <a:t>Nasce </a:t>
            </a:r>
            <a:r>
              <a:rPr lang="it-IT" sz="4800" b="1" dirty="0">
                <a:solidFill>
                  <a:srgbClr val="002060"/>
                </a:solidFill>
              </a:rPr>
              <a:t>da qui una seconda </a:t>
            </a:r>
            <a:r>
              <a:rPr lang="it-IT" sz="4800" b="1" dirty="0" smtClean="0">
                <a:solidFill>
                  <a:srgbClr val="002060"/>
                </a:solidFill>
              </a:rPr>
              <a:t>regola: </a:t>
            </a:r>
            <a:r>
              <a:rPr lang="it-IT" sz="4800" b="1" dirty="0">
                <a:solidFill>
                  <a:srgbClr val="002060"/>
                </a:solidFill>
              </a:rPr>
              <a:t>parlare non significa necessariamente </a:t>
            </a:r>
            <a:r>
              <a:rPr lang="it-IT" sz="4800" b="1" dirty="0" smtClean="0">
                <a:solidFill>
                  <a:srgbClr val="002060"/>
                </a:solidFill>
              </a:rPr>
              <a:t>comunicare</a:t>
            </a:r>
            <a:endParaRPr lang="it-IT" sz="4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74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3000">
              <a:srgbClr val="CCECFF"/>
            </a:gs>
            <a:gs pos="74000">
              <a:srgbClr val="FFFF99"/>
            </a:gs>
            <a:gs pos="60000">
              <a:srgbClr val="FF9933"/>
            </a:gs>
            <a:gs pos="100000">
              <a:srgbClr val="FF6600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671763" y="557212"/>
            <a:ext cx="721518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chemeClr val="tx2">
                    <a:lumMod val="50000"/>
                  </a:schemeClr>
                </a:solidFill>
                <a:latin typeface="Arial Rounded MT Bold" panose="020F0704030504030204" pitchFamily="34" charset="0"/>
              </a:rPr>
              <a:t>GESTIONE DELLO STRESS</a:t>
            </a:r>
            <a:endParaRPr lang="it-IT" sz="3600" b="1" dirty="0">
              <a:solidFill>
                <a:schemeClr val="tx2">
                  <a:lumMod val="50000"/>
                </a:schemeClr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28650" y="1646440"/>
            <a:ext cx="248602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002060"/>
                </a:solidFill>
              </a:rPr>
              <a:t>Lo stress è la causa delle più gravi difficoltà </a:t>
            </a:r>
          </a:p>
          <a:p>
            <a:r>
              <a:rPr lang="it-IT" sz="3600" b="1" dirty="0" smtClean="0">
                <a:solidFill>
                  <a:srgbClr val="002060"/>
                </a:solidFill>
              </a:rPr>
              <a:t>del parlare </a:t>
            </a:r>
          </a:p>
          <a:p>
            <a:r>
              <a:rPr lang="it-IT" sz="3600" b="1" dirty="0" smtClean="0">
                <a:solidFill>
                  <a:srgbClr val="002060"/>
                </a:solidFill>
              </a:rPr>
              <a:t>in pubblico </a:t>
            </a:r>
            <a:endParaRPr lang="it-IT" sz="3600" b="1" dirty="0">
              <a:solidFill>
                <a:srgbClr val="00206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226159" y="1646440"/>
            <a:ext cx="27039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rgbClr val="002060"/>
                </a:solidFill>
              </a:rPr>
              <a:t>Capire </a:t>
            </a:r>
            <a:r>
              <a:rPr lang="it-IT" sz="3600" b="1" dirty="0">
                <a:solidFill>
                  <a:srgbClr val="002060"/>
                </a:solidFill>
              </a:rPr>
              <a:t>le ragioni dello </a:t>
            </a:r>
            <a:r>
              <a:rPr lang="it-IT" sz="3600" b="1" dirty="0" smtClean="0">
                <a:solidFill>
                  <a:srgbClr val="002060"/>
                </a:solidFill>
              </a:rPr>
              <a:t>stress, </a:t>
            </a:r>
            <a:r>
              <a:rPr lang="it-IT" sz="3600" b="1" dirty="0">
                <a:solidFill>
                  <a:srgbClr val="002060"/>
                </a:solidFill>
              </a:rPr>
              <a:t>per poi poterlo </a:t>
            </a:r>
            <a:r>
              <a:rPr lang="it-IT" sz="3600" b="1" dirty="0" smtClean="0">
                <a:solidFill>
                  <a:srgbClr val="002060"/>
                </a:solidFill>
              </a:rPr>
              <a:t>gestire, è la prima cosa da fare</a:t>
            </a:r>
            <a:endParaRPr lang="it-IT" sz="3600" b="1" dirty="0">
              <a:solidFill>
                <a:srgbClr val="002060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871" y="1831599"/>
            <a:ext cx="5456216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0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8000">
              <a:schemeClr val="accent1">
                <a:lumMod val="45000"/>
                <a:lumOff val="55000"/>
              </a:schemeClr>
            </a:gs>
            <a:gs pos="74000">
              <a:srgbClr val="FF9933"/>
            </a:gs>
            <a:gs pos="95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085975" y="642938"/>
            <a:ext cx="8386763" cy="1200329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UN SUGGERIMENTO PER GESTIRE EFFICACEMENTE LO STRESS</a:t>
            </a:r>
            <a:endParaRPr lang="it-IT" sz="36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507331" y="2686050"/>
            <a:ext cx="95440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800" b="1" dirty="0" smtClean="0">
                <a:solidFill>
                  <a:srgbClr val="0000FF"/>
                </a:solidFill>
                <a:latin typeface="Bahnschrift SemiBold" panose="020B0502040204020203" pitchFamily="34" charset="0"/>
              </a:rPr>
              <a:t>Essere consapevoli che tutti coloro che parlano in pubblico hanno lo stesso problema di dover gestire opportunamente la propria tensione.</a:t>
            </a:r>
            <a:endParaRPr lang="it-IT" sz="4800" b="1" dirty="0">
              <a:solidFill>
                <a:srgbClr val="0000FF"/>
              </a:solidFill>
              <a:latin typeface="Bahnschrift SemiBol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72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rgbClr val="FF0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800225" y="557212"/>
            <a:ext cx="86439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GESTI E COMUNICAZIONE</a:t>
            </a:r>
            <a:endParaRPr lang="it-IT" sz="4000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42937" y="1569621"/>
            <a:ext cx="49291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/>
              <a:t>La formazione moderna sul </a:t>
            </a:r>
            <a:r>
              <a:rPr lang="it-IT" sz="4000" b="1" dirty="0" smtClean="0"/>
              <a:t>parlare </a:t>
            </a:r>
            <a:r>
              <a:rPr lang="it-IT" sz="4000" b="1" dirty="0"/>
              <a:t>in pubblico è concorde nel riconoscere </a:t>
            </a:r>
            <a:r>
              <a:rPr lang="it-IT" sz="4000" b="1" dirty="0" smtClean="0"/>
              <a:t>la </a:t>
            </a:r>
            <a:r>
              <a:rPr lang="it-IT" sz="4000" b="1" i="1" dirty="0"/>
              <a:t>spontaneità gestuale </a:t>
            </a:r>
            <a:r>
              <a:rPr lang="it-IT" sz="4000" b="1" dirty="0" smtClean="0"/>
              <a:t>come </a:t>
            </a:r>
            <a:r>
              <a:rPr lang="it-IT" sz="4000" b="1" dirty="0"/>
              <a:t>l’unica regola da </a:t>
            </a:r>
            <a:r>
              <a:rPr lang="it-IT" sz="4000" b="1" dirty="0" smtClean="0"/>
              <a:t>osservare</a:t>
            </a:r>
            <a:endParaRPr lang="it-IT" sz="4000" b="1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143" y="2112546"/>
            <a:ext cx="6016000" cy="338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53461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27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21" y="548778"/>
            <a:ext cx="3669409" cy="5832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263435" y="802510"/>
            <a:ext cx="622935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800" b="1" dirty="0" smtClean="0">
                <a:solidFill>
                  <a:srgbClr val="7030A0"/>
                </a:solidFill>
                <a:latin typeface="Bahnschrift SemiBold" panose="020B0502040204020203" pitchFamily="34" charset="0"/>
                <a:cs typeface="Carlito" panose="020F0502020204030204" pitchFamily="34" charset="0"/>
              </a:rPr>
              <a:t>È possibile</a:t>
            </a:r>
            <a:r>
              <a:rPr lang="it-IT" sz="3800" b="1" dirty="0">
                <a:solidFill>
                  <a:srgbClr val="7030A0"/>
                </a:solidFill>
                <a:latin typeface="Bahnschrift SemiBold" panose="020B0502040204020203" pitchFamily="34" charset="0"/>
                <a:cs typeface="Carlito" panose="020F0502020204030204" pitchFamily="34" charset="0"/>
              </a:rPr>
              <a:t>, però, rafforzare e migliorare la propria gestualità con pochi e semplici </a:t>
            </a:r>
            <a:r>
              <a:rPr lang="it-IT" sz="3800" b="1" dirty="0" smtClean="0">
                <a:solidFill>
                  <a:srgbClr val="7030A0"/>
                </a:solidFill>
                <a:latin typeface="Bahnschrift SemiBold" panose="020B0502040204020203" pitchFamily="34" charset="0"/>
                <a:cs typeface="Carlito" panose="020F0502020204030204" pitchFamily="34" charset="0"/>
              </a:rPr>
              <a:t>suggerimenti. </a:t>
            </a:r>
          </a:p>
          <a:p>
            <a:r>
              <a:rPr lang="it-IT" sz="3800" b="1" dirty="0" smtClean="0">
                <a:solidFill>
                  <a:srgbClr val="7030A0"/>
                </a:solidFill>
                <a:latin typeface="Bahnschrift SemiBold" panose="020B0502040204020203" pitchFamily="34" charset="0"/>
                <a:cs typeface="Carlito" panose="020F0502020204030204" pitchFamily="34" charset="0"/>
              </a:rPr>
              <a:t>Uno di questi è:</a:t>
            </a:r>
          </a:p>
          <a:p>
            <a:endParaRPr lang="it-IT" sz="3600" b="1" dirty="0">
              <a:latin typeface="Carlito" panose="020F0502020204030204" pitchFamily="34" charset="0"/>
              <a:cs typeface="Carlito" panose="020F0502020204030204" pitchFamily="34" charset="0"/>
            </a:endParaRPr>
          </a:p>
          <a:p>
            <a:r>
              <a:rPr lang="it-IT" sz="3600" b="1" dirty="0">
                <a:solidFill>
                  <a:srgbClr val="7030A0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1</a:t>
            </a:r>
            <a:r>
              <a:rPr lang="it-IT" sz="3600" b="1" dirty="0">
                <a:latin typeface="Carlito" panose="020F0502020204030204" pitchFamily="34" charset="0"/>
                <a:cs typeface="Carlito" panose="020F0502020204030204" pitchFamily="34" charset="0"/>
              </a:rPr>
              <a:t>. </a:t>
            </a:r>
            <a:r>
              <a:rPr lang="it-IT" sz="3800" b="1" dirty="0">
                <a:solidFill>
                  <a:srgbClr val="FF0000"/>
                </a:solidFill>
                <a:latin typeface="Carlito" panose="020F0502020204030204" pitchFamily="34" charset="0"/>
                <a:cs typeface="Carlito" panose="020F0502020204030204" pitchFamily="34" charset="0"/>
              </a:rPr>
              <a:t>Tenere le mani lungo i fianchi, pronte a essere usate nel modo più efficace.</a:t>
            </a:r>
          </a:p>
        </p:txBody>
      </p:sp>
    </p:spTree>
    <p:extLst>
      <p:ext uri="{BB962C8B-B14F-4D97-AF65-F5344CB8AC3E}">
        <p14:creationId xmlns:p14="http://schemas.microsoft.com/office/powerpoint/2010/main" val="272454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254</Words>
  <Application>Microsoft Office PowerPoint</Application>
  <PresentationFormat>Widescreen</PresentationFormat>
  <Paragraphs>34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7" baseType="lpstr">
      <vt:lpstr>Arial</vt:lpstr>
      <vt:lpstr>Arial Rounded MT Bold</vt:lpstr>
      <vt:lpstr>Bahnschrift SemiBold</vt:lpstr>
      <vt:lpstr>Calibri</vt:lpstr>
      <vt:lpstr>Calibri Light</vt:lpstr>
      <vt:lpstr>Carlito</vt:lpstr>
      <vt:lpstr>Tema di Office</vt:lpstr>
      <vt:lpstr>Presentazione standard di PowerPoint</vt:lpstr>
      <vt:lpstr>DI COSA PARLEREMO:</vt:lpstr>
      <vt:lpstr>PERCHÉ IMPARARE A PARLARE IN PUBBLICO?</vt:lpstr>
      <vt:lpstr>COS’È IL PUBLIC SPEAKING?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50</cp:revision>
  <dcterms:created xsi:type="dcterms:W3CDTF">2018-04-05T16:35:38Z</dcterms:created>
  <dcterms:modified xsi:type="dcterms:W3CDTF">2020-06-10T09:17:50Z</dcterms:modified>
</cp:coreProperties>
</file>