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4" r:id="rId4"/>
    <p:sldId id="265" r:id="rId5"/>
    <p:sldId id="259" r:id="rId6"/>
    <p:sldId id="261" r:id="rId7"/>
    <p:sldId id="260" r:id="rId8"/>
    <p:sldId id="267" r:id="rId9"/>
    <p:sldId id="268" r:id="rId10"/>
    <p:sldId id="266" r:id="rId11"/>
    <p:sldId id="269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  <a:srgbClr val="006699"/>
    <a:srgbClr val="FF6600"/>
    <a:srgbClr val="5F2987"/>
    <a:srgbClr val="00CCFF"/>
    <a:srgbClr val="FFFFFF"/>
    <a:srgbClr val="66FF33"/>
    <a:srgbClr val="009900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44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236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38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643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44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9097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992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931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2125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266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1399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4910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8FE3F-F9E8-47E4-A48C-0BE7E37D7218}" type="datetimeFigureOut">
              <a:rPr lang="it-IT" smtClean="0"/>
              <a:t>10/06/2020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C9C2C-59D7-4FFD-853D-77AEE76F43B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226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043362" y="671691"/>
            <a:ext cx="67579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400" b="1" dirty="0" smtClean="0">
                <a:solidFill>
                  <a:srgbClr val="FFFF00"/>
                </a:solidFill>
              </a:rPr>
              <a:t>CONTATTO VISIVO E SGUARDO DEMOCRATICO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4400" b="1" dirty="0" smtClean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400" b="1" dirty="0" smtClean="0">
                <a:solidFill>
                  <a:srgbClr val="66FF33"/>
                </a:solidFill>
              </a:rPr>
              <a:t>POSTURA E GESTUALIT</a:t>
            </a:r>
            <a:r>
              <a:rPr lang="it-IT" sz="4400" b="1" dirty="0" smtClean="0">
                <a:solidFill>
                  <a:srgbClr val="66FF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endParaRPr lang="it-IT" sz="4400" b="1" dirty="0" smtClean="0">
              <a:solidFill>
                <a:srgbClr val="66FF33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4400" b="1" dirty="0" smtClean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400" b="1" dirty="0" smtClean="0">
                <a:solidFill>
                  <a:srgbClr val="FF0000"/>
                </a:solidFill>
              </a:rPr>
              <a:t>GESTIONE DELLO STRESS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4400" b="1" dirty="0" smtClean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400" b="1" dirty="0" smtClean="0">
                <a:solidFill>
                  <a:schemeClr val="bg1"/>
                </a:solidFill>
              </a:rPr>
              <a:t>STRUTTURA </a:t>
            </a:r>
          </a:p>
          <a:p>
            <a:r>
              <a:rPr lang="it-IT" sz="4400" b="1" dirty="0" smtClean="0">
                <a:solidFill>
                  <a:schemeClr val="bg1"/>
                </a:solidFill>
              </a:rPr>
              <a:t>    DEL DISCORSO</a:t>
            </a:r>
            <a:endParaRPr lang="it-IT" sz="4400" b="1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31065" y="2717442"/>
            <a:ext cx="2833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PUBLIC</a:t>
            </a:r>
          </a:p>
          <a:p>
            <a:r>
              <a:rPr lang="it-IT" sz="4400" b="1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SPEAKING</a:t>
            </a:r>
            <a:endParaRPr lang="it-IT" sz="4400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21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99"/>
            </a:gs>
            <a:gs pos="74000">
              <a:schemeClr val="bg1">
                <a:lumMod val="85000"/>
              </a:schemeClr>
            </a:gs>
            <a:gs pos="0">
              <a:schemeClr val="accent1">
                <a:lumMod val="45000"/>
                <a:lumOff val="55000"/>
                <a:alpha val="4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01" y="2133600"/>
            <a:ext cx="9836610" cy="3492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557463" y="628650"/>
            <a:ext cx="7100887" cy="70788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/>
              <a:t>STRUTTURA DEL DISCORSO</a:t>
            </a:r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3518750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326743" y="1364343"/>
            <a:ext cx="667657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4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«Imparare </a:t>
            </a:r>
          </a:p>
          <a:p>
            <a:pPr>
              <a:lnSpc>
                <a:spcPct val="150000"/>
              </a:lnSpc>
            </a:pPr>
            <a:r>
              <a:rPr lang="it-IT" sz="4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parlare in pubblico</a:t>
            </a:r>
          </a:p>
          <a:p>
            <a:pPr>
              <a:lnSpc>
                <a:spcPct val="150000"/>
              </a:lnSpc>
            </a:pPr>
            <a:r>
              <a:rPr lang="it-IT" sz="4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riflette positivamente</a:t>
            </a:r>
          </a:p>
          <a:p>
            <a:pPr>
              <a:lnSpc>
                <a:spcPct val="150000"/>
              </a:lnSpc>
            </a:pPr>
            <a:r>
              <a:rPr lang="it-IT" sz="4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 tutto ciò che facciamo»</a:t>
            </a:r>
          </a:p>
          <a:p>
            <a:pPr algn="r">
              <a:lnSpc>
                <a:spcPct val="150000"/>
              </a:lnSpc>
            </a:pPr>
            <a:r>
              <a:rPr lang="it-IT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Dale Carnegie</a:t>
            </a:r>
            <a:endParaRPr lang="it-IT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500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rgbClr val="FFFF99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590" y="1207884"/>
            <a:ext cx="7620000" cy="50673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25004" y="1596980"/>
            <a:ext cx="3284112" cy="46782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3500000" scaled="1"/>
          </a:gradFill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C00000"/>
                </a:solidFill>
              </a:rPr>
              <a:t>“</a:t>
            </a:r>
            <a:r>
              <a:rPr lang="it-IT" sz="4000" b="1" i="1" dirty="0">
                <a:solidFill>
                  <a:srgbClr val="C00000"/>
                </a:solidFill>
              </a:rPr>
              <a:t>Per farsi capire dalle persone, bisogna parlare </a:t>
            </a:r>
            <a:endParaRPr lang="it-IT" sz="4000" b="1" i="1" dirty="0" smtClean="0">
              <a:solidFill>
                <a:srgbClr val="C00000"/>
              </a:solidFill>
            </a:endParaRPr>
          </a:p>
          <a:p>
            <a:r>
              <a:rPr lang="it-IT" sz="4000" b="1" i="1" dirty="0" smtClean="0">
                <a:solidFill>
                  <a:srgbClr val="C00000"/>
                </a:solidFill>
              </a:rPr>
              <a:t>prima </a:t>
            </a:r>
            <a:r>
              <a:rPr lang="it-IT" sz="4000" b="1" i="1" dirty="0">
                <a:solidFill>
                  <a:srgbClr val="C00000"/>
                </a:solidFill>
              </a:rPr>
              <a:t>di tutto ai loro </a:t>
            </a:r>
            <a:r>
              <a:rPr lang="it-IT" sz="4000" b="1" i="1" dirty="0" smtClean="0">
                <a:solidFill>
                  <a:srgbClr val="C00000"/>
                </a:solidFill>
              </a:rPr>
              <a:t>occhi</a:t>
            </a:r>
            <a:r>
              <a:rPr lang="it-IT" sz="4000" b="1" dirty="0" smtClean="0">
                <a:solidFill>
                  <a:srgbClr val="C00000"/>
                </a:solidFill>
              </a:rPr>
              <a:t>”.</a:t>
            </a:r>
            <a:endParaRPr lang="it-IT" sz="4000" b="1" dirty="0">
              <a:solidFill>
                <a:srgbClr val="C00000"/>
              </a:solidFill>
            </a:endParaRPr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064558" y="0"/>
            <a:ext cx="7456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FF66"/>
                </a:solidFill>
                <a:latin typeface="Copperplate Gothic Bold" panose="020E0705020206020404" pitchFamily="34" charset="0"/>
              </a:rPr>
              <a:t>IMPORTANZA </a:t>
            </a:r>
          </a:p>
          <a:p>
            <a:pPr algn="ctr"/>
            <a:r>
              <a:rPr lang="it-IT" sz="3600" b="1" dirty="0" smtClean="0">
                <a:solidFill>
                  <a:srgbClr val="FFFF66"/>
                </a:solidFill>
                <a:latin typeface="Copperplate Gothic Bold" panose="020E0705020206020404" pitchFamily="34" charset="0"/>
              </a:rPr>
              <a:t>DEL CONTATTO VISIVO</a:t>
            </a:r>
            <a:endParaRPr lang="it-IT" sz="3600" b="1" dirty="0">
              <a:solidFill>
                <a:srgbClr val="FFFF66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387771" y="6282739"/>
            <a:ext cx="433977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002060"/>
                </a:solidFill>
              </a:rPr>
              <a:t>Battaglia </a:t>
            </a:r>
            <a:r>
              <a:rPr lang="it-IT" sz="2000" b="1" i="1" dirty="0">
                <a:solidFill>
                  <a:srgbClr val="002060"/>
                </a:solidFill>
              </a:rPr>
              <a:t>di </a:t>
            </a:r>
            <a:r>
              <a:rPr lang="it-IT" sz="2000" b="1" i="1" dirty="0" smtClean="0">
                <a:solidFill>
                  <a:srgbClr val="002060"/>
                </a:solidFill>
              </a:rPr>
              <a:t>Wagram</a:t>
            </a:r>
            <a:r>
              <a:rPr lang="it-IT" sz="2000" b="1" dirty="0" smtClean="0">
                <a:solidFill>
                  <a:srgbClr val="002060"/>
                </a:solidFill>
              </a:rPr>
              <a:t>, di </a:t>
            </a:r>
            <a:r>
              <a:rPr lang="it-IT" sz="2000" b="1" dirty="0">
                <a:solidFill>
                  <a:srgbClr val="002060"/>
                </a:solidFill>
              </a:rPr>
              <a:t>Horace Vernet</a:t>
            </a:r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770743" y="5882629"/>
            <a:ext cx="19383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 smtClean="0">
                <a:solidFill>
                  <a:srgbClr val="002060"/>
                </a:solidFill>
              </a:rPr>
              <a:t>Napoleone</a:t>
            </a:r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8" b="-2340"/>
          <a:stretch/>
        </p:blipFill>
        <p:spPr>
          <a:xfrm>
            <a:off x="0" y="110250"/>
            <a:ext cx="8774838" cy="664773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788" y="3848863"/>
            <a:ext cx="4766562" cy="2736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079863" y="371476"/>
            <a:ext cx="6615112" cy="74295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394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66FF"/>
            </a:gs>
            <a:gs pos="26000">
              <a:schemeClr val="accent1">
                <a:lumMod val="45000"/>
                <a:lumOff val="55000"/>
              </a:schemeClr>
            </a:gs>
            <a:gs pos="88000">
              <a:srgbClr val="FFC000"/>
            </a:gs>
            <a:gs pos="61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8588" y="1363363"/>
            <a:ext cx="74723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È uno sguardo che permette di</a:t>
            </a:r>
          </a:p>
          <a:p>
            <a:r>
              <a:rPr lang="it-IT" sz="3600" b="1" dirty="0" smtClean="0"/>
              <a:t>guardare </a:t>
            </a:r>
            <a:r>
              <a:rPr lang="it-IT" sz="3600" b="1" dirty="0"/>
              <a:t>tutti soffermandosi </a:t>
            </a:r>
            <a:endParaRPr lang="it-IT" sz="3600" b="1" dirty="0" smtClean="0"/>
          </a:p>
          <a:p>
            <a:r>
              <a:rPr lang="it-IT" sz="3600" b="1" dirty="0" smtClean="0"/>
              <a:t>qualche </a:t>
            </a:r>
            <a:r>
              <a:rPr lang="it-IT" sz="3600" b="1" dirty="0"/>
              <a:t>istante, </a:t>
            </a:r>
            <a:r>
              <a:rPr lang="it-IT" sz="3600" b="1" dirty="0" smtClean="0"/>
              <a:t>senza </a:t>
            </a:r>
            <a:r>
              <a:rPr lang="it-IT" sz="3600" b="1" dirty="0"/>
              <a:t>prediligere </a:t>
            </a:r>
            <a:endParaRPr lang="it-IT" sz="3600" b="1" dirty="0" smtClean="0"/>
          </a:p>
          <a:p>
            <a:r>
              <a:rPr lang="it-IT" sz="3600" b="1" dirty="0" smtClean="0"/>
              <a:t>o escludere qualcuno.</a:t>
            </a:r>
          </a:p>
          <a:p>
            <a:endParaRPr lang="it-IT" sz="3600" b="1" dirty="0" smtClean="0"/>
          </a:p>
          <a:p>
            <a:r>
              <a:rPr lang="it-IT" sz="3600" b="1" dirty="0" smtClean="0"/>
              <a:t>Permette </a:t>
            </a:r>
            <a:r>
              <a:rPr lang="it-IT" sz="3600" b="1" dirty="0"/>
              <a:t>anche </a:t>
            </a:r>
            <a:r>
              <a:rPr lang="it-IT" sz="3600" b="1" dirty="0" smtClean="0"/>
              <a:t>di: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600" b="1" dirty="0" smtClean="0"/>
              <a:t>creare </a:t>
            </a:r>
            <a:r>
              <a:rPr lang="it-IT" sz="3600" b="1" dirty="0"/>
              <a:t>rapporto empatico, </a:t>
            </a:r>
            <a:endParaRPr lang="it-IT" sz="3600" b="1" dirty="0" smtClean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600" b="1" dirty="0" smtClean="0"/>
              <a:t>tenere alta l’attenzione </a:t>
            </a:r>
            <a:r>
              <a:rPr lang="it-IT" sz="3600" b="1" dirty="0"/>
              <a:t>e </a:t>
            </a:r>
            <a:endParaRPr lang="it-IT" sz="3600" b="1" dirty="0" smtClean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600" b="1" dirty="0" smtClean="0"/>
              <a:t>calibrare </a:t>
            </a:r>
            <a:r>
              <a:rPr lang="it-IT" sz="3600" b="1" dirty="0"/>
              <a:t>costantemente l’uditorio</a:t>
            </a:r>
            <a:r>
              <a:rPr lang="it-IT" sz="3600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1363363"/>
            <a:ext cx="5619750" cy="42802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814300" y="196509"/>
            <a:ext cx="8329950" cy="70788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accent1">
                    <a:lumMod val="50000"/>
                  </a:schemeClr>
                </a:solidFill>
              </a:rPr>
              <a:t>LO SGUARDO DEMOCRATICO: COS’È?</a:t>
            </a:r>
            <a:endParaRPr lang="it-IT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40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43907" y="462675"/>
            <a:ext cx="3086099" cy="76944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POSTURA</a:t>
            </a:r>
            <a:endParaRPr lang="it-IT" sz="4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7" y="1928991"/>
            <a:ext cx="5322437" cy="3996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62614" y="167044"/>
            <a:ext cx="59055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La</a:t>
            </a:r>
            <a:r>
              <a:rPr lang="it-IT" sz="3600" dirty="0"/>
              <a:t> </a:t>
            </a:r>
            <a:r>
              <a:rPr lang="it-IT" sz="3600" b="1" dirty="0">
                <a:solidFill>
                  <a:srgbClr val="00B050"/>
                </a:solidFill>
              </a:rPr>
              <a:t>postura</a:t>
            </a:r>
            <a:r>
              <a:rPr lang="it-IT" sz="3600" dirty="0"/>
              <a:t> </a:t>
            </a:r>
            <a:r>
              <a:rPr lang="it-IT" sz="3600" b="1" dirty="0"/>
              <a:t>è importante per trasmettere all’uditorio la sensazione di professionalità e </a:t>
            </a:r>
            <a:r>
              <a:rPr lang="it-IT" sz="3600" b="1" dirty="0" smtClean="0"/>
              <a:t>sicurezza</a:t>
            </a:r>
            <a:endParaRPr lang="it-IT" sz="3600" b="1" dirty="0"/>
          </a:p>
          <a:p>
            <a:endParaRPr lang="it-IT" sz="36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295" y="2535188"/>
            <a:ext cx="5610137" cy="42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668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FF99"/>
            </a:gs>
            <a:gs pos="74000">
              <a:srgbClr val="FFFF66"/>
            </a:gs>
            <a:gs pos="0">
              <a:schemeClr val="accent1">
                <a:lumMod val="45000"/>
                <a:lumOff val="55000"/>
                <a:alpha val="4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3" t="16798" r="-137" b="7424"/>
          <a:stretch/>
        </p:blipFill>
        <p:spPr>
          <a:xfrm>
            <a:off x="2274124" y="2162585"/>
            <a:ext cx="2376000" cy="379451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6" t="12795" r="11446" b="19512"/>
          <a:stretch/>
        </p:blipFill>
        <p:spPr>
          <a:xfrm>
            <a:off x="4981795" y="2677722"/>
            <a:ext cx="4428000" cy="31680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274123" y="414338"/>
            <a:ext cx="9241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GESTUALIT</a:t>
            </a:r>
            <a:r>
              <a:rPr lang="it-IT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it-IT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il più forte supporto visivo per la nostra comunicazione  </a:t>
            </a:r>
            <a:endParaRPr lang="it-IT" sz="4000" b="1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8" t="2294" r="36660" b="3210"/>
          <a:stretch/>
        </p:blipFill>
        <p:spPr>
          <a:xfrm>
            <a:off x="9987412" y="2162585"/>
            <a:ext cx="1764000" cy="3708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9561" y="3171826"/>
            <a:ext cx="22145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200" b="1" dirty="0" smtClean="0"/>
              <a:t>ERRORI</a:t>
            </a:r>
          </a:p>
          <a:p>
            <a:r>
              <a:rPr lang="it-IT" sz="4200" b="1" dirty="0" smtClean="0"/>
              <a:t>COMUNI</a:t>
            </a:r>
            <a:endParaRPr lang="it-IT" sz="42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028825" y="5984603"/>
            <a:ext cx="3128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Braccia conserte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258301" y="6086475"/>
            <a:ext cx="2933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Mani congiunte</a:t>
            </a:r>
            <a:endParaRPr lang="it-IT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97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77371" y="507912"/>
            <a:ext cx="6252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6600"/>
                </a:solidFill>
                <a:latin typeface="Comic Sans MS" panose="030F0702030302020204" pitchFamily="66" charset="0"/>
              </a:rPr>
              <a:t>GESTIRE  LO STRESS. </a:t>
            </a:r>
          </a:p>
          <a:p>
            <a:pPr algn="ctr"/>
            <a:r>
              <a:rPr lang="it-IT" sz="4000" b="1" dirty="0" smtClean="0">
                <a:solidFill>
                  <a:srgbClr val="FF6600"/>
                </a:solidFill>
                <a:latin typeface="Comic Sans MS" panose="030F0702030302020204" pitchFamily="66" charset="0"/>
              </a:rPr>
              <a:t>CONSIGLI</a:t>
            </a:r>
            <a:endParaRPr lang="it-IT" sz="4000" b="1" dirty="0">
              <a:solidFill>
                <a:srgbClr val="FF66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535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25714" y="827314"/>
            <a:ext cx="1029062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6600"/>
                </a:solidFill>
              </a:rPr>
              <a:t>1. Essere consapevoli che </a:t>
            </a:r>
            <a:r>
              <a:rPr lang="it-IT" sz="3600" b="1" dirty="0">
                <a:solidFill>
                  <a:srgbClr val="FF6600"/>
                </a:solidFill>
              </a:rPr>
              <a:t>tutti coloro che parlano in pubblico hanno </a:t>
            </a:r>
            <a:r>
              <a:rPr lang="it-IT" sz="3600" b="1" dirty="0" smtClean="0">
                <a:solidFill>
                  <a:srgbClr val="FF6600"/>
                </a:solidFill>
              </a:rPr>
              <a:t>lo stesso </a:t>
            </a:r>
            <a:r>
              <a:rPr lang="it-IT" sz="3600" b="1" dirty="0">
                <a:solidFill>
                  <a:srgbClr val="FF6600"/>
                </a:solidFill>
              </a:rPr>
              <a:t>nostro problema di dover gestire opportunamente la propria </a:t>
            </a:r>
            <a:r>
              <a:rPr lang="it-IT" sz="3600" b="1" dirty="0" smtClean="0">
                <a:solidFill>
                  <a:srgbClr val="FF6600"/>
                </a:solidFill>
              </a:rPr>
              <a:t>tensione</a:t>
            </a:r>
            <a:endParaRPr lang="it-IT" sz="3600" b="1" dirty="0">
              <a:solidFill>
                <a:srgbClr val="FF6600"/>
              </a:solidFill>
              <a:effectLst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83771" y="3198375"/>
            <a:ext cx="9376229" cy="1138773"/>
          </a:xfrm>
          <a:prstGeom prst="rect">
            <a:avLst/>
          </a:prstGeom>
          <a:solidFill>
            <a:srgbClr val="FFFF66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chemeClr val="accent6">
                    <a:lumMod val="50000"/>
                  </a:schemeClr>
                </a:solidFill>
              </a:rPr>
              <a:t>2. Preparare </a:t>
            </a:r>
            <a:r>
              <a:rPr lang="it-IT" sz="3600" b="1" dirty="0">
                <a:solidFill>
                  <a:schemeClr val="accent6">
                    <a:lumMod val="50000"/>
                  </a:schemeClr>
                </a:solidFill>
              </a:rPr>
              <a:t>bene ogni dettaglio della riunione</a:t>
            </a:r>
          </a:p>
          <a:p>
            <a:endParaRPr lang="it-IT" sz="32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83771" y="4953883"/>
            <a:ext cx="8229600" cy="923330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5F2987"/>
                </a:solidFill>
              </a:rPr>
              <a:t>3. Ricorrere </a:t>
            </a:r>
            <a:r>
              <a:rPr lang="it-IT" sz="3600" b="1" dirty="0">
                <a:solidFill>
                  <a:srgbClr val="5F2987"/>
                </a:solidFill>
              </a:rPr>
              <a:t>a tecniche di rilassamento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872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827315" y="290285"/>
            <a:ext cx="10043886" cy="147732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009900"/>
                </a:solidFill>
              </a:rPr>
              <a:t>4. Utilizzare </a:t>
            </a:r>
            <a:r>
              <a:rPr lang="it-IT" sz="3600" b="1" dirty="0">
                <a:solidFill>
                  <a:srgbClr val="009900"/>
                </a:solidFill>
              </a:rPr>
              <a:t>l'energia positivamente: aumentare il volume di voce, </a:t>
            </a:r>
            <a:r>
              <a:rPr lang="it-IT" sz="3600" b="1" dirty="0" smtClean="0">
                <a:solidFill>
                  <a:srgbClr val="009900"/>
                </a:solidFill>
              </a:rPr>
              <a:t>dare libero </a:t>
            </a:r>
            <a:r>
              <a:rPr lang="it-IT" sz="3600" b="1" dirty="0">
                <a:solidFill>
                  <a:srgbClr val="009900"/>
                </a:solidFill>
              </a:rPr>
              <a:t>sfogo alla </a:t>
            </a:r>
            <a:r>
              <a:rPr lang="it-IT" sz="3600" b="1" dirty="0" smtClean="0">
                <a:solidFill>
                  <a:srgbClr val="009900"/>
                </a:solidFill>
              </a:rPr>
              <a:t>gestualità</a:t>
            </a:r>
            <a:endParaRPr lang="it-IT" sz="3600" b="1" dirty="0">
              <a:solidFill>
                <a:srgbClr val="009900"/>
              </a:solidFill>
            </a:endParaRPr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27315" y="2351314"/>
            <a:ext cx="10043886" cy="1754326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5">
                    <a:lumMod val="50000"/>
                  </a:schemeClr>
                </a:solidFill>
              </a:rPr>
              <a:t>5. Prolungare il contatto visivo, e guidare così il rallentamento motorio di tutto il corpo.</a:t>
            </a:r>
          </a:p>
          <a:p>
            <a:endParaRPr lang="it-IT" sz="36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27315" y="4573227"/>
            <a:ext cx="10043886" cy="230832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bg1"/>
                </a:solidFill>
              </a:rPr>
              <a:t>6. Cogliere </a:t>
            </a:r>
            <a:r>
              <a:rPr lang="it-IT" sz="3600" b="1" dirty="0" smtClean="0">
                <a:solidFill>
                  <a:schemeClr val="bg1"/>
                </a:solidFill>
              </a:rPr>
              <a:t>le </a:t>
            </a:r>
            <a:r>
              <a:rPr lang="it-IT" sz="3600" b="1" dirty="0">
                <a:solidFill>
                  <a:schemeClr val="bg1"/>
                </a:solidFill>
              </a:rPr>
              <a:t>opportunità che </a:t>
            </a:r>
            <a:r>
              <a:rPr lang="it-IT" sz="3600" b="1" dirty="0" smtClean="0">
                <a:solidFill>
                  <a:schemeClr val="bg1"/>
                </a:solidFill>
              </a:rPr>
              <a:t>si presentano </a:t>
            </a:r>
            <a:r>
              <a:rPr lang="it-IT" sz="3600" b="1" dirty="0">
                <a:solidFill>
                  <a:schemeClr val="bg1"/>
                </a:solidFill>
              </a:rPr>
              <a:t>per fare pratica (riunioni di lavoro, tra amici, condominiali ecc.). Far sì che parlare in pubblico diventi un evento normale della nostra vita.</a:t>
            </a:r>
            <a:endParaRPr lang="it-IT" sz="3600" b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3659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250</Words>
  <Application>Microsoft Office PowerPoint</Application>
  <PresentationFormat>Widescreen</PresentationFormat>
  <Paragraphs>47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21" baseType="lpstr">
      <vt:lpstr>Arial</vt:lpstr>
      <vt:lpstr>Berlin Sans FB Demi</vt:lpstr>
      <vt:lpstr>Bookman Old Style</vt:lpstr>
      <vt:lpstr>Calibri</vt:lpstr>
      <vt:lpstr>Calibri Light</vt:lpstr>
      <vt:lpstr>Comic Sans MS</vt:lpstr>
      <vt:lpstr>Copperplate Gothic Bold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45</cp:revision>
  <dcterms:created xsi:type="dcterms:W3CDTF">2018-05-01T16:30:15Z</dcterms:created>
  <dcterms:modified xsi:type="dcterms:W3CDTF">2020-06-10T09:18:29Z</dcterms:modified>
</cp:coreProperties>
</file>