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0" r:id="rId5"/>
    <p:sldId id="261" r:id="rId6"/>
    <p:sldId id="262" r:id="rId7"/>
    <p:sldId id="257" r:id="rId8"/>
    <p:sldId id="263" r:id="rId9"/>
    <p:sldId id="275" r:id="rId10"/>
    <p:sldId id="265" r:id="rId11"/>
    <p:sldId id="264" r:id="rId12"/>
    <p:sldId id="266" r:id="rId13"/>
    <p:sldId id="276" r:id="rId14"/>
    <p:sldId id="277" r:id="rId15"/>
    <p:sldId id="269" r:id="rId16"/>
    <p:sldId id="271" r:id="rId17"/>
    <p:sldId id="274" r:id="rId1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9900"/>
    <a:srgbClr val="99CCFF"/>
    <a:srgbClr val="FF9966"/>
    <a:srgbClr val="FFFF99"/>
    <a:srgbClr val="D20000"/>
    <a:srgbClr val="FF6600"/>
    <a:srgbClr val="E6AF00"/>
    <a:srgbClr val="3FCDFF"/>
    <a:srgbClr val="21C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A1FDFA-6F96-4384-ABD5-4A6F5BADDD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F5C3FB2-ECD2-4E8F-A089-C1C04610CD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D8EB0CF-0D02-43D5-B3BB-C0C37640E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08EF3-E9CE-48DA-8B6C-8E8B264328C9}" type="datetimeFigureOut">
              <a:rPr lang="it-IT" smtClean="0"/>
              <a:t>20/04/2021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C97BA13-0702-430A-AA9A-0635F6E4D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3589DA0-1D30-4F9B-949C-51415DE0C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D2876-CAED-43C4-B2DD-E6C0AFA05DA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0618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2B36CF-EBBF-4B4D-882D-4EF6F63E8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63543EE-AC3C-4973-A948-F1427F9ADD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F2EC0A8-8E5C-4580-A072-D438B75A4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08EF3-E9CE-48DA-8B6C-8E8B264328C9}" type="datetimeFigureOut">
              <a:rPr lang="it-IT" smtClean="0"/>
              <a:t>20/04/2021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EFCDA68-561F-4C95-AEDB-00D1EFC98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7E3F75F-956D-4A2C-BC5D-4929CE6D1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D2876-CAED-43C4-B2DD-E6C0AFA05DA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6739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6AF46394-61D9-4300-AA1A-CAD5F62E4C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5FB217E-B7A2-463F-BEE5-22F4AABA92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2FCA763-16AF-4232-A23D-53A23F302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08EF3-E9CE-48DA-8B6C-8E8B264328C9}" type="datetimeFigureOut">
              <a:rPr lang="it-IT" smtClean="0"/>
              <a:t>20/04/2021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0C7FDA6-85B4-4DF1-A762-5BD59DB1C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5B5350F-495C-4CF7-BCC7-8A0596D73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D2876-CAED-43C4-B2DD-E6C0AFA05DA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036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C33F62-8767-4A79-994C-4EF855CEF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CC763BD-C9C5-4457-B6BD-E83C6A39DA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13FA7F8-2D26-48BC-BB3A-449552C5D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08EF3-E9CE-48DA-8B6C-8E8B264328C9}" type="datetimeFigureOut">
              <a:rPr lang="it-IT" smtClean="0"/>
              <a:t>20/04/2021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C39770E-5847-4CAB-BF11-68F8007B2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F6186BB-5536-4EAA-9C38-50A8761A9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D2876-CAED-43C4-B2DD-E6C0AFA05DA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8620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07BBCE-C56E-40CE-BF69-AEA9CF76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E3E27FB-5A82-4B96-BD9B-A2A53FF5D8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AD01B2A-188F-4D1E-9881-91DD9592E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08EF3-E9CE-48DA-8B6C-8E8B264328C9}" type="datetimeFigureOut">
              <a:rPr lang="it-IT" smtClean="0"/>
              <a:t>20/04/2021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D1D522D-FD74-4E9D-87AC-F4E59EDC5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1EC9198-F954-4C39-8F45-3A89BF196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D2876-CAED-43C4-B2DD-E6C0AFA05DA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5789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32174A-920B-4DC9-99C8-73DC6D806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C9F7E7-617F-427D-BD04-33F43F90B4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8879FB5-3590-45E4-A068-F17AB49F13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3998F27-6F5C-4468-8CF9-57AB4A4F7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08EF3-E9CE-48DA-8B6C-8E8B264328C9}" type="datetimeFigureOut">
              <a:rPr lang="it-IT" smtClean="0"/>
              <a:t>20/04/2021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5120A24-2EC2-47FC-B66B-A3F33D6E2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939D338-4889-4388-BD86-0C92A07AB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D2876-CAED-43C4-B2DD-E6C0AFA05DA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0445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3C4E1C-DED0-449D-9FCE-9761CAE9B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018714B-7EAF-4BBC-B47B-AFAB13F0BD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D728627-E3A7-460D-A9FA-1467A1D75E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4EC9C96-3E03-4D49-BFCF-34AEB3EB8E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7E1276C-F8D2-479B-B143-217B190908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B86B4163-D84F-4F2E-A7A1-E89CB3DD7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08EF3-E9CE-48DA-8B6C-8E8B264328C9}" type="datetimeFigureOut">
              <a:rPr lang="it-IT" smtClean="0"/>
              <a:t>20/04/2021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110A464-4F39-40E7-A152-A675B241B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F03FFE7-DD9F-47F0-9EA1-2BC2E6E13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D2876-CAED-43C4-B2DD-E6C0AFA05DA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6603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0B0310-20C9-4FC1-A10D-F573E2D21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CDAF8D6-46BD-4E6F-9565-42779D3C4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08EF3-E9CE-48DA-8B6C-8E8B264328C9}" type="datetimeFigureOut">
              <a:rPr lang="it-IT" smtClean="0"/>
              <a:t>20/04/2021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3ECF7D4-5B2A-47C1-9947-1878D9B83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8330A95-AA3E-4841-8E76-29E1880C4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D2876-CAED-43C4-B2DD-E6C0AFA05DA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835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0951CDD4-6D7F-4ACE-931A-500C15D61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08EF3-E9CE-48DA-8B6C-8E8B264328C9}" type="datetimeFigureOut">
              <a:rPr lang="it-IT" smtClean="0"/>
              <a:t>20/04/2021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E0FF48A-89DB-4CE4-BCCE-0A3197D69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FCA7A4A-0E80-4393-B922-98A95BC66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D2876-CAED-43C4-B2DD-E6C0AFA05DA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8124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ECD2EA-570D-4452-81D9-0AABD9678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3FB957C-0690-4EAD-B2AF-0E367A244A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38D526F-5839-43EE-BB5D-538AE308A2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F011661-4A57-4293-95A1-535D0B22E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08EF3-E9CE-48DA-8B6C-8E8B264328C9}" type="datetimeFigureOut">
              <a:rPr lang="it-IT" smtClean="0"/>
              <a:t>20/04/2021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2F2D1FE-5EC8-415C-949C-EF360B2B5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F7ADEEF-C597-4490-B01D-B7171E6A7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D2876-CAED-43C4-B2DD-E6C0AFA05DA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9591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CED3D2-711B-4AC3-9B0F-5B80B0171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46EEDCC5-A819-445D-9A3D-29EFB47570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960FA76-8574-4692-9E54-353A0607E2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8044B46-3391-46A9-A71F-12F34169E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08EF3-E9CE-48DA-8B6C-8E8B264328C9}" type="datetimeFigureOut">
              <a:rPr lang="it-IT" smtClean="0"/>
              <a:t>20/04/2021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03F62C3-9310-483F-870D-E7C721874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979D4F2-8E9A-47B9-B6C6-A12AEAAB2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D2876-CAED-43C4-B2DD-E6C0AFA05DA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8786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8D3CCD5-59E2-434D-8ECB-3BE58F63D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62B622A-5D2E-4981-9409-91E6859567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72F4136-8586-47E0-8CF5-4C39BE2270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608EF3-E9CE-48DA-8B6C-8E8B264328C9}" type="datetimeFigureOut">
              <a:rPr lang="it-IT" smtClean="0"/>
              <a:t>20/04/2021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D254302-808B-4D10-8863-48604D3979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3E8A914-ED74-47E9-B375-D413FF997E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D2876-CAED-43C4-B2DD-E6C0AFA05DA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7712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acebook.com/incambiamentocoachin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7000" b="-1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47282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A9F32F07-0574-448F-9F33-05362D03F4F0}"/>
              </a:ext>
            </a:extLst>
          </p:cNvPr>
          <p:cNvSpPr txBox="1"/>
          <p:nvPr/>
        </p:nvSpPr>
        <p:spPr>
          <a:xfrm>
            <a:off x="4106546" y="218019"/>
            <a:ext cx="3976671" cy="43088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2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ESEMPIO</a:t>
            </a:r>
            <a:endParaRPr lang="it-IT" sz="2200" b="1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9655119-F407-491F-96C2-C0D2ED93931C}"/>
              </a:ext>
            </a:extLst>
          </p:cNvPr>
          <p:cNvSpPr txBox="1"/>
          <p:nvPr/>
        </p:nvSpPr>
        <p:spPr>
          <a:xfrm>
            <a:off x="696730" y="989323"/>
            <a:ext cx="569847" cy="707886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4000" b="1" dirty="0">
                <a:solidFill>
                  <a:srgbClr val="EA5F00"/>
                </a:solidFill>
              </a:rPr>
              <a:t>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90ED9157-4D50-4451-A806-E090ADE7AC7D}"/>
              </a:ext>
            </a:extLst>
          </p:cNvPr>
          <p:cNvSpPr txBox="1"/>
          <p:nvPr/>
        </p:nvSpPr>
        <p:spPr>
          <a:xfrm>
            <a:off x="696730" y="2135560"/>
            <a:ext cx="569844" cy="70788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it-IT" sz="4000" b="1" dirty="0">
                <a:solidFill>
                  <a:schemeClr val="accent1">
                    <a:lumMod val="75000"/>
                  </a:schemeClr>
                </a:solidFill>
              </a:rPr>
              <a:t>B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87B2072-036A-4E65-B18F-00E652BE2E8F}"/>
              </a:ext>
            </a:extLst>
          </p:cNvPr>
          <p:cNvSpPr txBox="1"/>
          <p:nvPr/>
        </p:nvSpPr>
        <p:spPr>
          <a:xfrm>
            <a:off x="688481" y="3387047"/>
            <a:ext cx="569843" cy="7078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4000" b="1" dirty="0">
                <a:solidFill>
                  <a:srgbClr val="C00000"/>
                </a:solidFill>
              </a:rPr>
              <a:t>C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0BBAA8E-7A73-4CB0-81A7-A0D6B68C5A35}"/>
              </a:ext>
            </a:extLst>
          </p:cNvPr>
          <p:cNvSpPr txBox="1"/>
          <p:nvPr/>
        </p:nvSpPr>
        <p:spPr>
          <a:xfrm>
            <a:off x="660345" y="4796685"/>
            <a:ext cx="569845" cy="707886"/>
          </a:xfrm>
          <a:prstGeom prst="rect">
            <a:avLst/>
          </a:prstGeom>
          <a:noFill/>
          <a:ln>
            <a:solidFill>
              <a:srgbClr val="83C937"/>
            </a:solidFill>
          </a:ln>
        </p:spPr>
        <p:txBody>
          <a:bodyPr wrap="square" rtlCol="0">
            <a:spAutoFit/>
          </a:bodyPr>
          <a:lstStyle/>
          <a:p>
            <a:r>
              <a:rPr lang="it-IT" sz="4000" b="1" dirty="0">
                <a:solidFill>
                  <a:srgbClr val="83C937"/>
                </a:solidFill>
              </a:rPr>
              <a:t>D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C6757D8-17D5-4058-9123-0DB6667A7413}"/>
              </a:ext>
            </a:extLst>
          </p:cNvPr>
          <p:cNvSpPr txBox="1"/>
          <p:nvPr/>
        </p:nvSpPr>
        <p:spPr>
          <a:xfrm>
            <a:off x="660346" y="5868677"/>
            <a:ext cx="569844" cy="70788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it-IT" sz="4000" b="1" dirty="0">
                <a:solidFill>
                  <a:srgbClr val="7030A0"/>
                </a:solidFill>
              </a:rPr>
              <a:t>E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468F80C-2E9A-4FEA-A433-81F9A96BF687}"/>
              </a:ext>
            </a:extLst>
          </p:cNvPr>
          <p:cNvSpPr txBox="1"/>
          <p:nvPr/>
        </p:nvSpPr>
        <p:spPr>
          <a:xfrm>
            <a:off x="1304347" y="927768"/>
            <a:ext cx="101909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EA5F00"/>
                </a:solidFill>
              </a:rPr>
              <a:t>EVENTO: </a:t>
            </a:r>
            <a:r>
              <a:rPr lang="it-IT" sz="2400" dirty="0"/>
              <a:t>il mio treno oggi ha tardato due ore / ho avuto una notizia gioiosa: la nascita del primo figlio / ho saputo che due amici si separano</a:t>
            </a:r>
            <a:endParaRPr lang="it-IT" sz="2400" i="1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0EEFB616-50A7-4AA4-AAC8-B9675CC8567A}"/>
              </a:ext>
            </a:extLst>
          </p:cNvPr>
          <p:cNvSpPr txBox="1"/>
          <p:nvPr/>
        </p:nvSpPr>
        <p:spPr>
          <a:xfrm>
            <a:off x="1304347" y="1864268"/>
            <a:ext cx="1019092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400" b="1" dirty="0">
                <a:solidFill>
                  <a:srgbClr val="002060"/>
                </a:solidFill>
              </a:rPr>
              <a:t>CREDENZE, PENSIERI</a:t>
            </a:r>
            <a:r>
              <a:rPr lang="it-IT" sz="2400" dirty="0"/>
              <a:t>: quando devo fare cose importanti, succede sempre qualcosa / non riuscirò a organizzarmi tra lavoro e casa! / spero di non perdere l’amicizia di uno dei due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720FAE4A-5980-4ECA-B03E-420AC2DF33D8}"/>
              </a:ext>
            </a:extLst>
          </p:cNvPr>
          <p:cNvSpPr txBox="1"/>
          <p:nvPr/>
        </p:nvSpPr>
        <p:spPr>
          <a:xfrm>
            <a:off x="1328600" y="3162094"/>
            <a:ext cx="1002985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CC0000"/>
                </a:solidFill>
              </a:rPr>
              <a:t>REAZIONE EMOTIVA</a:t>
            </a:r>
            <a:r>
              <a:rPr lang="it-IT" sz="2400" dirty="0"/>
              <a:t>: rabbia / gioia, timore, ansia / tristezza, paura </a:t>
            </a:r>
          </a:p>
          <a:p>
            <a:r>
              <a:rPr lang="it-IT" sz="2400" b="1" dirty="0">
                <a:solidFill>
                  <a:srgbClr val="C00000"/>
                </a:solidFill>
              </a:rPr>
              <a:t>COMPORTAMENTO</a:t>
            </a:r>
            <a:r>
              <a:rPr lang="it-IT" sz="2400" dirty="0">
                <a:solidFill>
                  <a:srgbClr val="C00000"/>
                </a:solidFill>
              </a:rPr>
              <a:t>: </a:t>
            </a:r>
            <a:r>
              <a:rPr lang="it-IT" sz="2400" dirty="0"/>
              <a:t>avviso,</a:t>
            </a:r>
            <a:r>
              <a:rPr lang="it-IT" sz="2400" dirty="0">
                <a:solidFill>
                  <a:srgbClr val="C00000"/>
                </a:solidFill>
              </a:rPr>
              <a:t> </a:t>
            </a:r>
            <a:r>
              <a:rPr lang="it-IT" sz="2400" dirty="0"/>
              <a:t>provvedo con un altro mezzo / piango, penso a come guadagnare di più / mi faccio presente / mi metto in ascolto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1B701C48-ED03-44B8-873A-8DB2A4E7837E}"/>
              </a:ext>
            </a:extLst>
          </p:cNvPr>
          <p:cNvSpPr txBox="1"/>
          <p:nvPr/>
        </p:nvSpPr>
        <p:spPr>
          <a:xfrm>
            <a:off x="1328600" y="4582310"/>
            <a:ext cx="1041404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669900"/>
                </a:solidFill>
              </a:rPr>
              <a:t>MESSA IN DISCUSSIONE</a:t>
            </a:r>
            <a:r>
              <a:rPr lang="it-IT" sz="2400" dirty="0"/>
              <a:t>: </a:t>
            </a:r>
            <a:r>
              <a:rPr lang="it-IT" sz="2400" dirty="0">
                <a:effectLst/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della</a:t>
            </a:r>
            <a:r>
              <a:rPr lang="it-IT" sz="2400" b="1" dirty="0">
                <a:effectLst/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b="1" dirty="0">
                <a:solidFill>
                  <a:srgbClr val="C00000"/>
                </a:solidFill>
                <a:effectLst/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it-IT" sz="2400" b="1" dirty="0">
                <a:effectLst/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. Rifletto: </a:t>
            </a:r>
            <a:r>
              <a:rPr lang="it-IT" sz="2400" dirty="0">
                <a:effectLst/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è proprio vero che tutte le volte in cui devo fare cose importanti, il treno fa ritardo? Ci sono state volte in cui mi sono organizzato tra lavoro e casa? In che modo posso essere amico di entrambi?</a:t>
            </a:r>
            <a:endParaRPr lang="it-IT" sz="2400" dirty="0"/>
          </a:p>
          <a:p>
            <a:endParaRPr lang="it-IT" sz="2400" dirty="0"/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F75B265C-7746-420B-8967-E7197CDCD053}"/>
              </a:ext>
            </a:extLst>
          </p:cNvPr>
          <p:cNvSpPr txBox="1"/>
          <p:nvPr/>
        </p:nvSpPr>
        <p:spPr>
          <a:xfrm>
            <a:off x="1328600" y="5888142"/>
            <a:ext cx="104140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7030A0"/>
                </a:solidFill>
              </a:rPr>
              <a:t>EFFETTO</a:t>
            </a:r>
            <a:r>
              <a:rPr lang="it-IT" sz="2400" dirty="0"/>
              <a:t>: i miei comportamenti sono stati funzionali a recuperare una nuova zona di comfort?</a:t>
            </a:r>
          </a:p>
        </p:txBody>
      </p:sp>
    </p:spTree>
    <p:extLst>
      <p:ext uri="{BB962C8B-B14F-4D97-AF65-F5344CB8AC3E}">
        <p14:creationId xmlns:p14="http://schemas.microsoft.com/office/powerpoint/2010/main" val="25334092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3E2BFAC7-7D81-4AFD-9E9E-C60A26D40801}"/>
              </a:ext>
            </a:extLst>
          </p:cNvPr>
          <p:cNvSpPr txBox="1"/>
          <p:nvPr/>
        </p:nvSpPr>
        <p:spPr>
          <a:xfrm>
            <a:off x="4411698" y="915216"/>
            <a:ext cx="270741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0070C0"/>
                </a:solidFill>
              </a:rPr>
              <a:t>3.</a:t>
            </a:r>
            <a:r>
              <a:rPr lang="it-IT" sz="2400" b="1" dirty="0"/>
              <a:t> </a:t>
            </a:r>
            <a:r>
              <a:rPr lang="it-IT" sz="2600" b="1" dirty="0">
                <a:solidFill>
                  <a:srgbClr val="D20000"/>
                </a:solidFill>
                <a:latin typeface="Lucida Handwriting" panose="03010101010101010101" pitchFamily="66" charset="0"/>
              </a:rPr>
              <a:t>AUTOSTIMA</a:t>
            </a:r>
            <a:r>
              <a:rPr lang="it-IT" sz="2400" dirty="0">
                <a:solidFill>
                  <a:srgbClr val="D20000"/>
                </a:solidFill>
              </a:rPr>
              <a:t>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7BBA426-25C0-467D-AB2E-A5FEA52316F9}"/>
              </a:ext>
            </a:extLst>
          </p:cNvPr>
          <p:cNvSpPr txBox="1"/>
          <p:nvPr/>
        </p:nvSpPr>
        <p:spPr>
          <a:xfrm>
            <a:off x="3108550" y="2135808"/>
            <a:ext cx="531371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6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PROFEZIA AUTOAVVERANTE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28D41BF-50DC-4E93-9F20-888146FDBBC1}"/>
              </a:ext>
            </a:extLst>
          </p:cNvPr>
          <p:cNvSpPr txBox="1"/>
          <p:nvPr/>
        </p:nvSpPr>
        <p:spPr>
          <a:xfrm>
            <a:off x="5688037" y="1543939"/>
            <a:ext cx="4079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C00000"/>
                </a:solidFill>
                <a:latin typeface="Lucida Handwriting" panose="03010101010101010101" pitchFamily="66" charset="0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7609911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2000">
              <a:schemeClr val="accent1">
                <a:lumMod val="40000"/>
                <a:lumOff val="60000"/>
              </a:schemeClr>
            </a:gs>
            <a:gs pos="69000">
              <a:schemeClr val="bg1"/>
            </a:gs>
            <a:gs pos="90000">
              <a:schemeClr val="bg1"/>
            </a:gs>
            <a:gs pos="76000">
              <a:schemeClr val="accent5">
                <a:lumMod val="20000"/>
                <a:lumOff val="80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6CF35531-EEB5-43EE-98BF-ED60BF092D74}"/>
              </a:ext>
            </a:extLst>
          </p:cNvPr>
          <p:cNvSpPr txBox="1"/>
          <p:nvPr/>
        </p:nvSpPr>
        <p:spPr>
          <a:xfrm>
            <a:off x="3387969" y="548129"/>
            <a:ext cx="5416061" cy="83099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COS’È </a:t>
            </a:r>
          </a:p>
          <a:p>
            <a:pPr algn="ctr"/>
            <a:r>
              <a:rPr lang="it-IT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LA PROFEZIA AUTOAVVERANTE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118A880-6ABB-4951-B08C-368F2D2FD5B7}"/>
              </a:ext>
            </a:extLst>
          </p:cNvPr>
          <p:cNvSpPr txBox="1"/>
          <p:nvPr/>
        </p:nvSpPr>
        <p:spPr>
          <a:xfrm>
            <a:off x="907951" y="1950449"/>
            <a:ext cx="100226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L’espressione è del sociologo statunitense Robert King Merton</a:t>
            </a:r>
            <a:r>
              <a:rPr lang="it-IT" sz="28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it-IT" sz="280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1EFF6BF-4FB9-4B11-8679-70F25267F0D3}"/>
              </a:ext>
            </a:extLst>
          </p:cNvPr>
          <p:cNvSpPr txBox="1"/>
          <p:nvPr/>
        </p:nvSpPr>
        <p:spPr>
          <a:xfrm>
            <a:off x="907951" y="2784519"/>
            <a:ext cx="938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Indica le aspettative di una persona che si realizzano davvero, trasformandosi nella sua realtà quotidiana</a:t>
            </a:r>
            <a:endParaRPr lang="it-IT" sz="28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481FF85-FE49-4574-ACBA-EE60AED99A68}"/>
              </a:ext>
            </a:extLst>
          </p:cNvPr>
          <p:cNvSpPr txBox="1"/>
          <p:nvPr/>
        </p:nvSpPr>
        <p:spPr>
          <a:xfrm>
            <a:off x="396245" y="4004756"/>
            <a:ext cx="775540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 </a:t>
            </a:r>
            <a:r>
              <a:rPr lang="it-IT" sz="2800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credi</a:t>
            </a:r>
            <a:r>
              <a:rPr lang="it-IT" sz="2800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in una certa cosa il tuo comportamento conscio e inconscio tenderà ad allinearsi a questa </a:t>
            </a:r>
            <a:r>
              <a:rPr lang="it-IT" sz="2800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credenza</a:t>
            </a:r>
            <a:endParaRPr lang="it-IT" sz="2800" dirty="0">
              <a:solidFill>
                <a:srgbClr val="002060"/>
              </a:solidFill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32D74DEF-1457-4F09-A43A-9DBD452DE1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190" y="4115939"/>
            <a:ext cx="4110703" cy="269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0246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2000">
              <a:schemeClr val="accent1">
                <a:lumMod val="40000"/>
                <a:lumOff val="60000"/>
              </a:schemeClr>
            </a:gs>
            <a:gs pos="88000">
              <a:schemeClr val="bg1"/>
            </a:gs>
            <a:gs pos="25000">
              <a:schemeClr val="bg1"/>
            </a:gs>
            <a:gs pos="0">
              <a:schemeClr val="accent5">
                <a:lumMod val="20000"/>
                <a:lumOff val="8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F388B9B5-802B-4974-9BE6-0D11312E4EE7}"/>
              </a:ext>
            </a:extLst>
          </p:cNvPr>
          <p:cNvSpPr txBox="1"/>
          <p:nvPr/>
        </p:nvSpPr>
        <p:spPr>
          <a:xfrm>
            <a:off x="4806257" y="392156"/>
            <a:ext cx="2579485" cy="523220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C00000"/>
                </a:solidFill>
                <a:latin typeface="Lucida Handwriting" panose="03010101010101010101" pitchFamily="66" charset="0"/>
              </a:rPr>
              <a:t>ESERCIZIO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66B5D63-8AFC-4639-B024-489FA4CCBDCF}"/>
              </a:ext>
            </a:extLst>
          </p:cNvPr>
          <p:cNvSpPr txBox="1"/>
          <p:nvPr/>
        </p:nvSpPr>
        <p:spPr>
          <a:xfrm>
            <a:off x="5601692" y="1956014"/>
            <a:ext cx="70369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Quali sono state le situazioni che pensavi </a:t>
            </a:r>
          </a:p>
          <a:p>
            <a:r>
              <a:rPr lang="it-IT" sz="2800" dirty="0"/>
              <a:t>di superare e che di fatto hai superato?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C00D19A-CF36-4219-AE6E-22C545E26495}"/>
              </a:ext>
            </a:extLst>
          </p:cNvPr>
          <p:cNvSpPr txBox="1"/>
          <p:nvPr/>
        </p:nvSpPr>
        <p:spPr>
          <a:xfrm>
            <a:off x="5601692" y="3307601"/>
            <a:ext cx="659030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dirty="0"/>
              <a:t>Quali sono state le situazioni che non </a:t>
            </a:r>
          </a:p>
          <a:p>
            <a:r>
              <a:rPr lang="it-IT" sz="2800" dirty="0"/>
              <a:t>pensavi di superare e che non hai superato?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09AEA40-5B97-47CA-8103-D9BF600A27D8}"/>
              </a:ext>
            </a:extLst>
          </p:cNvPr>
          <p:cNvSpPr txBox="1"/>
          <p:nvPr/>
        </p:nvSpPr>
        <p:spPr>
          <a:xfrm>
            <a:off x="5601692" y="4596338"/>
            <a:ext cx="659030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dirty="0"/>
              <a:t>Quali erano i pensieri che avevi nel 1° caso?</a:t>
            </a:r>
          </a:p>
          <a:p>
            <a:r>
              <a:rPr lang="it-IT" sz="2800" dirty="0"/>
              <a:t>Quali erano i pensieri che avevi nel 2° caso?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A1940B40-FBE8-40A3-8F61-74D1D49CB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52" y="2137527"/>
            <a:ext cx="5204922" cy="3294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4900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6000"/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CA1A9372-7354-469D-96FC-424FB89D5E71}"/>
              </a:ext>
            </a:extLst>
          </p:cNvPr>
          <p:cNvSpPr txBox="1"/>
          <p:nvPr/>
        </p:nvSpPr>
        <p:spPr>
          <a:xfrm>
            <a:off x="5028027" y="313853"/>
            <a:ext cx="2321169" cy="52322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RIEPILOGO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AE350C0-7BDC-472E-B142-E84C6E64EDFD}"/>
              </a:ext>
            </a:extLst>
          </p:cNvPr>
          <p:cNvSpPr txBox="1"/>
          <p:nvPr/>
        </p:nvSpPr>
        <p:spPr>
          <a:xfrm>
            <a:off x="715108" y="1781401"/>
            <a:ext cx="2958899" cy="461665"/>
          </a:xfrm>
          <a:prstGeom prst="rect">
            <a:avLst/>
          </a:prstGeom>
          <a:solidFill>
            <a:srgbClr val="FF9966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1.</a:t>
            </a:r>
            <a:r>
              <a:rPr lang="it-IT" sz="24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 </a:t>
            </a:r>
            <a:r>
              <a:rPr lang="it-IT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LA SORPRESA 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A487278-6231-42A6-9B12-0A570743DBDE}"/>
              </a:ext>
            </a:extLst>
          </p:cNvPr>
          <p:cNvSpPr txBox="1"/>
          <p:nvPr/>
        </p:nvSpPr>
        <p:spPr>
          <a:xfrm>
            <a:off x="4394979" y="1792861"/>
            <a:ext cx="3559127" cy="1107996"/>
          </a:xfrm>
          <a:prstGeom prst="rect">
            <a:avLst/>
          </a:prstGeom>
          <a:solidFill>
            <a:srgbClr val="99CCFF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2.</a:t>
            </a:r>
            <a:r>
              <a:rPr lang="it-IT" sz="2200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ZONA DI COMFORT</a:t>
            </a:r>
          </a:p>
          <a:p>
            <a:pPr algn="ctr"/>
            <a:r>
              <a:rPr lang="it-IT" sz="2200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</a:t>
            </a:r>
          </a:p>
          <a:p>
            <a:pPr algn="ctr"/>
            <a:r>
              <a:rPr lang="it-IT" sz="2200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AB</a:t>
            </a:r>
            <a:r>
              <a:rPr lang="it-IT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</a:t>
            </a:r>
            <a:r>
              <a:rPr lang="it-IT" sz="2200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DE MODEL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F4DA64A-21B4-4C4E-8624-8C2EB51E3520}"/>
              </a:ext>
            </a:extLst>
          </p:cNvPr>
          <p:cNvSpPr txBox="1"/>
          <p:nvPr/>
        </p:nvSpPr>
        <p:spPr>
          <a:xfrm>
            <a:off x="8787619" y="1542473"/>
            <a:ext cx="2733822" cy="1200329"/>
          </a:xfrm>
          <a:prstGeom prst="rect">
            <a:avLst/>
          </a:prstGeom>
          <a:solidFill>
            <a:srgbClr val="FFFF99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E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</a:t>
            </a:r>
            <a:r>
              <a:rPr lang="it-IT" sz="2400" b="1" dirty="0"/>
              <a:t> </a:t>
            </a:r>
            <a:r>
              <a:rPr lang="it-IT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AUTOSTIMA e </a:t>
            </a:r>
          </a:p>
          <a:p>
            <a:pPr algn="ctr"/>
            <a:r>
              <a:rPr lang="it-IT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PROFEZIA AUTOAVVERANTE</a:t>
            </a:r>
          </a:p>
        </p:txBody>
      </p:sp>
      <p:sp>
        <p:nvSpPr>
          <p:cNvPr id="8" name="Freccia in giù 7">
            <a:extLst>
              <a:ext uri="{FF2B5EF4-FFF2-40B4-BE49-F238E27FC236}">
                <a16:creationId xmlns:a16="http://schemas.microsoft.com/office/drawing/2014/main" id="{038AE351-7125-4C81-8FDF-F9A48083831C}"/>
              </a:ext>
            </a:extLst>
          </p:cNvPr>
          <p:cNvSpPr/>
          <p:nvPr/>
        </p:nvSpPr>
        <p:spPr>
          <a:xfrm>
            <a:off x="2032778" y="2473898"/>
            <a:ext cx="323557" cy="646331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Freccia in giù 8">
            <a:extLst>
              <a:ext uri="{FF2B5EF4-FFF2-40B4-BE49-F238E27FC236}">
                <a16:creationId xmlns:a16="http://schemas.microsoft.com/office/drawing/2014/main" id="{B37E9473-7666-4CAD-B99F-EAA1E1EE6D58}"/>
              </a:ext>
            </a:extLst>
          </p:cNvPr>
          <p:cNvSpPr/>
          <p:nvPr/>
        </p:nvSpPr>
        <p:spPr>
          <a:xfrm>
            <a:off x="6069036" y="2935622"/>
            <a:ext cx="323557" cy="646331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Freccia in giù 9">
            <a:extLst>
              <a:ext uri="{FF2B5EF4-FFF2-40B4-BE49-F238E27FC236}">
                <a16:creationId xmlns:a16="http://schemas.microsoft.com/office/drawing/2014/main" id="{79B4DB8C-D404-4542-A9BD-071818FD3844}"/>
              </a:ext>
            </a:extLst>
          </p:cNvPr>
          <p:cNvSpPr/>
          <p:nvPr/>
        </p:nvSpPr>
        <p:spPr>
          <a:xfrm>
            <a:off x="9992751" y="2869213"/>
            <a:ext cx="323557" cy="64633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08FB6D5-A364-4428-A0FA-9AF962DA8BE2}"/>
              </a:ext>
            </a:extLst>
          </p:cNvPr>
          <p:cNvSpPr txBox="1"/>
          <p:nvPr/>
        </p:nvSpPr>
        <p:spPr>
          <a:xfrm>
            <a:off x="963634" y="3391043"/>
            <a:ext cx="2482951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i="1" dirty="0"/>
              <a:t>Cos’è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i="1" dirty="0"/>
              <a:t>Funzioni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i="1" dirty="0"/>
              <a:t>Manifestazioni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56826B87-8D4F-422F-BA41-E43320CBC0DB}"/>
              </a:ext>
            </a:extLst>
          </p:cNvPr>
          <p:cNvSpPr txBox="1"/>
          <p:nvPr/>
        </p:nvSpPr>
        <p:spPr>
          <a:xfrm>
            <a:off x="5134706" y="3642163"/>
            <a:ext cx="2192216" cy="83099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/>
              <a:t>Consapevolezza e benessere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98CFA5F5-F382-4149-A0BD-693F259D9E97}"/>
              </a:ext>
            </a:extLst>
          </p:cNvPr>
          <p:cNvSpPr txBox="1"/>
          <p:nvPr/>
        </p:nvSpPr>
        <p:spPr>
          <a:xfrm>
            <a:off x="9015044" y="3641955"/>
            <a:ext cx="2192215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/>
              <a:t>Volere è potere o </a:t>
            </a:r>
          </a:p>
          <a:p>
            <a:pPr algn="ctr"/>
            <a:r>
              <a:rPr lang="it-IT" sz="2400" b="1" i="1" dirty="0"/>
              <a:t>non potere</a:t>
            </a:r>
          </a:p>
        </p:txBody>
      </p:sp>
    </p:spTree>
    <p:extLst>
      <p:ext uri="{BB962C8B-B14F-4D97-AF65-F5344CB8AC3E}">
        <p14:creationId xmlns:p14="http://schemas.microsoft.com/office/powerpoint/2010/main" val="40321406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E4D6C7E4-9A47-4DF5-B5E3-CC014FA7A24B}"/>
              </a:ext>
            </a:extLst>
          </p:cNvPr>
          <p:cNvSpPr txBox="1"/>
          <p:nvPr/>
        </p:nvSpPr>
        <p:spPr>
          <a:xfrm>
            <a:off x="1392703" y="379828"/>
            <a:ext cx="4703298" cy="523220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dirty="0">
                <a:latin typeface="Comic Sans MS" panose="030F0702030302020204" pitchFamily="66" charset="0"/>
              </a:rPr>
              <a:t>ESERCIZIO per CASA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C121E453-8A73-4540-899D-C8118F039B86}"/>
              </a:ext>
            </a:extLst>
          </p:cNvPr>
          <p:cNvSpPr txBox="1"/>
          <p:nvPr/>
        </p:nvSpPr>
        <p:spPr>
          <a:xfrm>
            <a:off x="2251034" y="1843276"/>
            <a:ext cx="7460974" cy="3539430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3200" dirty="0"/>
              <a:t>In base a quanto abbiamo detto, </a:t>
            </a:r>
          </a:p>
          <a:p>
            <a:pPr algn="just"/>
            <a:r>
              <a:rPr lang="it-IT" sz="3200" dirty="0"/>
              <a:t>di fronte alla prossima situazione che andrà a incidere sulla </a:t>
            </a:r>
            <a:r>
              <a:rPr lang="it-IT" sz="3200" i="1" dirty="0"/>
              <a:t>tua zona di comfort</a:t>
            </a:r>
            <a:r>
              <a:rPr lang="it-IT" sz="3200" dirty="0"/>
              <a:t>, chiediti:</a:t>
            </a:r>
          </a:p>
          <a:p>
            <a:pPr algn="just"/>
            <a:endParaRPr lang="it-IT" sz="32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3200" dirty="0"/>
              <a:t>quali pensieri avresti? 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3200" dirty="0"/>
              <a:t>quali comportamenti metteresti in atto?</a:t>
            </a:r>
          </a:p>
        </p:txBody>
      </p:sp>
    </p:spTree>
    <p:extLst>
      <p:ext uri="{BB962C8B-B14F-4D97-AF65-F5344CB8AC3E}">
        <p14:creationId xmlns:p14="http://schemas.microsoft.com/office/powerpoint/2010/main" val="18388267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0">
              <a:schemeClr val="bg1"/>
            </a:gs>
            <a:gs pos="91000">
              <a:schemeClr val="bg1"/>
            </a:gs>
            <a:gs pos="0">
              <a:schemeClr val="accent3">
                <a:lumMod val="20000"/>
                <a:lumOff val="80000"/>
              </a:schemeClr>
            </a:gs>
            <a:gs pos="0">
              <a:schemeClr val="accent5">
                <a:lumMod val="20000"/>
                <a:lumOff val="80000"/>
              </a:schemeClr>
            </a:gs>
            <a:gs pos="96000">
              <a:srgbClr val="990000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54A1D862-51CB-4AEE-8EE6-B311D2A0C35D}"/>
              </a:ext>
            </a:extLst>
          </p:cNvPr>
          <p:cNvSpPr txBox="1"/>
          <p:nvPr/>
        </p:nvSpPr>
        <p:spPr>
          <a:xfrm>
            <a:off x="1684605" y="4377395"/>
            <a:ext cx="904904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400" dirty="0"/>
              <a:t>È la celebre frase di V. Alfieri, contenuta nella </a:t>
            </a:r>
            <a:r>
              <a:rPr lang="it-IT" sz="2400" i="1" dirty="0"/>
              <a:t>Lettera responsiva a Ranieri de’ </a:t>
            </a:r>
            <a:r>
              <a:rPr lang="it-IT" sz="2400" i="1" dirty="0" err="1"/>
              <a:t>Casalbigi</a:t>
            </a:r>
            <a:r>
              <a:rPr lang="it-IT" sz="2400" dirty="0"/>
              <a:t>, scritta da Siena il 6 settembre 1783. </a:t>
            </a:r>
          </a:p>
          <a:p>
            <a:pPr algn="just"/>
            <a:r>
              <a:rPr lang="it-IT" sz="2400" dirty="0"/>
              <a:t>In essa il poeta esprime il fermo </a:t>
            </a:r>
            <a:r>
              <a:rPr lang="it-IT" sz="2400" b="1" dirty="0">
                <a:solidFill>
                  <a:schemeClr val="bg2">
                    <a:lumMod val="10000"/>
                  </a:schemeClr>
                </a:solidFill>
              </a:rPr>
              <a:t>impegno che aveva assunto con sé stesso</a:t>
            </a:r>
            <a:r>
              <a:rPr lang="it-IT" sz="2400" dirty="0"/>
              <a:t>, dopo l’applaudita rappresentazione della sua prima tragedia, la </a:t>
            </a:r>
            <a:r>
              <a:rPr lang="it-IT" sz="2400" i="1" dirty="0"/>
              <a:t>Cleopatra</a:t>
            </a:r>
            <a:r>
              <a:rPr lang="it-IT" sz="2400" dirty="0"/>
              <a:t>, </a:t>
            </a:r>
            <a:r>
              <a:rPr lang="it-IT" sz="2400" b="1" dirty="0">
                <a:solidFill>
                  <a:schemeClr val="bg2">
                    <a:lumMod val="10000"/>
                  </a:schemeClr>
                </a:solidFill>
              </a:rPr>
              <a:t>di compiere ogni sforzo per diventare autore tragico</a:t>
            </a:r>
            <a:r>
              <a:rPr lang="it-IT" sz="2400" dirty="0"/>
              <a:t>.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F2082E48-8F7B-430A-8032-CB6D52EDE7F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90" b="-80"/>
          <a:stretch/>
        </p:blipFill>
        <p:spPr>
          <a:xfrm>
            <a:off x="3351626" y="541613"/>
            <a:ext cx="5715000" cy="360000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32CF8BDC-586F-4053-AFF9-98F7A4B2601E}"/>
              </a:ext>
            </a:extLst>
          </p:cNvPr>
          <p:cNvSpPr txBox="1"/>
          <p:nvPr/>
        </p:nvSpPr>
        <p:spPr>
          <a:xfrm>
            <a:off x="502919" y="6324739"/>
            <a:ext cx="118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dal Web</a:t>
            </a:r>
          </a:p>
        </p:txBody>
      </p:sp>
    </p:spTree>
    <p:extLst>
      <p:ext uri="{BB962C8B-B14F-4D97-AF65-F5344CB8AC3E}">
        <p14:creationId xmlns:p14="http://schemas.microsoft.com/office/powerpoint/2010/main" val="42100321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E59DED83-45CA-43DB-B9B6-F4DFD2F89E0D}"/>
              </a:ext>
            </a:extLst>
          </p:cNvPr>
          <p:cNvSpPr txBox="1"/>
          <p:nvPr/>
        </p:nvSpPr>
        <p:spPr>
          <a:xfrm>
            <a:off x="1867878" y="1358550"/>
            <a:ext cx="4503745" cy="584775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incambiamento.blog</a:t>
            </a:r>
            <a:r>
              <a:rPr lang="it-IT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E41A754-5EA2-4537-BC95-091881FB77CE}"/>
              </a:ext>
            </a:extLst>
          </p:cNvPr>
          <p:cNvSpPr txBox="1"/>
          <p:nvPr/>
        </p:nvSpPr>
        <p:spPr>
          <a:xfrm>
            <a:off x="1867878" y="2027608"/>
            <a:ext cx="1781908" cy="52322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1D2C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Articolo</a:t>
            </a:r>
            <a:r>
              <a:rPr lang="it-IT" sz="2800" b="1" dirty="0">
                <a:solidFill>
                  <a:srgbClr val="1D2C12"/>
                </a:solidFill>
              </a:rPr>
              <a:t>: </a:t>
            </a:r>
            <a:endParaRPr lang="it-IT" sz="2800" dirty="0">
              <a:solidFill>
                <a:srgbClr val="1D2C12"/>
              </a:solidFill>
            </a:endParaRPr>
          </a:p>
        </p:txBody>
      </p:sp>
      <p:pic>
        <p:nvPicPr>
          <p:cNvPr id="1026" name="Picture 2" descr="Risultato immagini per piccolo simbolo facebook">
            <a:extLst>
              <a:ext uri="{FF2B5EF4-FFF2-40B4-BE49-F238E27FC236}">
                <a16:creationId xmlns:a16="http://schemas.microsoft.com/office/drawing/2014/main" id="{E67FD960-70BF-4742-880C-0572CA76DC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9" t="3928" r="8610" b="2321"/>
          <a:stretch/>
        </p:blipFill>
        <p:spPr bwMode="auto">
          <a:xfrm>
            <a:off x="789843" y="4785384"/>
            <a:ext cx="1548000" cy="1620000"/>
          </a:xfrm>
          <a:prstGeom prst="rect">
            <a:avLst/>
          </a:prstGeom>
          <a:noFill/>
          <a:ln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ECC4AA0A-F4FD-400E-ABC2-8FBD9D097F6D}"/>
              </a:ext>
            </a:extLst>
          </p:cNvPr>
          <p:cNvSpPr txBox="1"/>
          <p:nvPr/>
        </p:nvSpPr>
        <p:spPr>
          <a:xfrm>
            <a:off x="2367606" y="5499450"/>
            <a:ext cx="8008034" cy="52322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it-IT" sz="2800" dirty="0">
                <a:hlinkClick r:id="rId4"/>
              </a:rPr>
              <a:t>https://www.facebook.com/incambiamentocoaching</a:t>
            </a:r>
            <a:r>
              <a:rPr lang="it-IT" sz="2800" dirty="0"/>
              <a:t> 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A32801E-D17B-42B5-A205-61DCCB8A86E7}"/>
              </a:ext>
            </a:extLst>
          </p:cNvPr>
          <p:cNvSpPr txBox="1"/>
          <p:nvPr/>
        </p:nvSpPr>
        <p:spPr>
          <a:xfrm>
            <a:off x="1867878" y="2645410"/>
            <a:ext cx="4856479" cy="95410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it-IT" sz="2800" b="1" i="1" dirty="0">
                <a:solidFill>
                  <a:srgbClr val="1B29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potente strumento di cambiamento: ‘’il come se’’</a:t>
            </a:r>
          </a:p>
        </p:txBody>
      </p:sp>
    </p:spTree>
    <p:extLst>
      <p:ext uri="{BB962C8B-B14F-4D97-AF65-F5344CB8AC3E}">
        <p14:creationId xmlns:p14="http://schemas.microsoft.com/office/powerpoint/2010/main" val="3941416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C04A3D73-D715-4E95-9E2E-31B90D900695}"/>
              </a:ext>
            </a:extLst>
          </p:cNvPr>
          <p:cNvSpPr txBox="1"/>
          <p:nvPr/>
        </p:nvSpPr>
        <p:spPr>
          <a:xfrm>
            <a:off x="4488207" y="367594"/>
            <a:ext cx="27425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Punti del giorno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ECEF953-370D-485E-BD02-EDB32E4FD8FB}"/>
              </a:ext>
            </a:extLst>
          </p:cNvPr>
          <p:cNvSpPr txBox="1"/>
          <p:nvPr/>
        </p:nvSpPr>
        <p:spPr>
          <a:xfrm>
            <a:off x="2385494" y="1476796"/>
            <a:ext cx="2715064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it-IT" sz="2800" b="1" dirty="0">
                <a:solidFill>
                  <a:srgbClr val="492207"/>
                </a:solidFill>
              </a:rPr>
              <a:t>LA SORPRESA: 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BF07163B-AA0F-4F94-B0B2-B3F3D0F21720}"/>
              </a:ext>
            </a:extLst>
          </p:cNvPr>
          <p:cNvSpPr txBox="1"/>
          <p:nvPr/>
        </p:nvSpPr>
        <p:spPr>
          <a:xfrm>
            <a:off x="5100558" y="1461407"/>
            <a:ext cx="5239196" cy="5539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Cos’è, funzioni, manifestazioni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86FE13C-89A1-4F8B-B565-A9796A9789BE}"/>
              </a:ext>
            </a:extLst>
          </p:cNvPr>
          <p:cNvSpPr txBox="1"/>
          <p:nvPr/>
        </p:nvSpPr>
        <p:spPr>
          <a:xfrm>
            <a:off x="3161770" y="2666337"/>
            <a:ext cx="3688893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0000FF"/>
                </a:solidFill>
              </a:rPr>
              <a:t>2. </a:t>
            </a:r>
            <a:r>
              <a:rPr lang="it-IT" sz="2800" b="1" dirty="0">
                <a:solidFill>
                  <a:srgbClr val="002060"/>
                </a:solidFill>
              </a:rPr>
              <a:t>ZONA DI COMFORT </a:t>
            </a:r>
            <a:r>
              <a:rPr lang="it-IT" sz="2800" b="1" dirty="0">
                <a:solidFill>
                  <a:srgbClr val="0000FF"/>
                </a:solidFill>
              </a:rPr>
              <a:t>e</a:t>
            </a:r>
            <a:r>
              <a:rPr lang="it-IT" sz="2800" b="1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61693CF-49D6-4910-B8A7-AFDB75E0B95E}"/>
              </a:ext>
            </a:extLst>
          </p:cNvPr>
          <p:cNvSpPr txBox="1"/>
          <p:nvPr/>
        </p:nvSpPr>
        <p:spPr>
          <a:xfrm>
            <a:off x="6850663" y="2666337"/>
            <a:ext cx="3074096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0000FF"/>
                </a:solidFill>
              </a:rPr>
              <a:t>ABC DE MODEL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FC1A3F36-E70E-422A-9F28-C4355BA790A9}"/>
              </a:ext>
            </a:extLst>
          </p:cNvPr>
          <p:cNvSpPr txBox="1"/>
          <p:nvPr/>
        </p:nvSpPr>
        <p:spPr>
          <a:xfrm>
            <a:off x="4357926" y="3914241"/>
            <a:ext cx="2746259" cy="5232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002060"/>
                </a:solidFill>
              </a:rPr>
              <a:t>3.</a:t>
            </a:r>
            <a:r>
              <a:rPr lang="it-IT" sz="2800" b="1" dirty="0">
                <a:solidFill>
                  <a:srgbClr val="C00000"/>
                </a:solidFill>
              </a:rPr>
              <a:t> AUTOSTIMA</a:t>
            </a:r>
            <a:r>
              <a:rPr lang="it-IT" sz="2800" b="1" dirty="0"/>
              <a:t> </a:t>
            </a:r>
            <a:r>
              <a:rPr lang="it-IT" sz="2800" b="1" dirty="0">
                <a:solidFill>
                  <a:srgbClr val="002060"/>
                </a:solidFill>
              </a:rPr>
              <a:t>e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49952327-05E8-4FB2-92DA-ACC70714AC9B}"/>
              </a:ext>
            </a:extLst>
          </p:cNvPr>
          <p:cNvSpPr txBox="1"/>
          <p:nvPr/>
        </p:nvSpPr>
        <p:spPr>
          <a:xfrm>
            <a:off x="7104185" y="3914241"/>
            <a:ext cx="4824201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it-IT" sz="2800" b="1" dirty="0">
                <a:solidFill>
                  <a:srgbClr val="002060"/>
                </a:solidFill>
              </a:rPr>
              <a:t>LA PROFEZIA AUTOAVVERANTE</a:t>
            </a:r>
            <a:endParaRPr lang="it-IT" sz="28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FADE4CF-BEFD-434A-BECC-12F930E1FB9C}"/>
              </a:ext>
            </a:extLst>
          </p:cNvPr>
          <p:cNvSpPr txBox="1"/>
          <p:nvPr/>
        </p:nvSpPr>
        <p:spPr>
          <a:xfrm>
            <a:off x="3419060" y="304945"/>
            <a:ext cx="5353879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FF0000"/>
                </a:solidFill>
              </a:rPr>
              <a:t>PUNTI DEL GIORNO</a:t>
            </a:r>
          </a:p>
        </p:txBody>
      </p:sp>
    </p:spTree>
    <p:extLst>
      <p:ext uri="{BB962C8B-B14F-4D97-AF65-F5344CB8AC3E}">
        <p14:creationId xmlns:p14="http://schemas.microsoft.com/office/powerpoint/2010/main" val="1457060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4908E800-FD24-46D8-BF75-B07A80938C71}"/>
              </a:ext>
            </a:extLst>
          </p:cNvPr>
          <p:cNvSpPr txBox="1"/>
          <p:nvPr/>
        </p:nvSpPr>
        <p:spPr>
          <a:xfrm>
            <a:off x="3067980" y="285775"/>
            <a:ext cx="6056039" cy="523220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1.</a:t>
            </a:r>
            <a:r>
              <a:rPr lang="it-IT" sz="2800" dirty="0">
                <a:latin typeface="Arial Rounded MT Bold" panose="020F0704030504030204" pitchFamily="34" charset="0"/>
              </a:rPr>
              <a:t> </a:t>
            </a:r>
            <a:r>
              <a:rPr lang="it-IT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Cos’è e sue funzioni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0587AF8-7649-46C4-A44D-1D16205CFE28}"/>
              </a:ext>
            </a:extLst>
          </p:cNvPr>
          <p:cNvSpPr txBox="1"/>
          <p:nvPr/>
        </p:nvSpPr>
        <p:spPr>
          <a:xfrm>
            <a:off x="671730" y="1309211"/>
            <a:ext cx="11131063" cy="49244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5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è un’emozione improvvisa, che si manifesta dinanzi a una situazione inattesa </a:t>
            </a:r>
            <a:endParaRPr lang="it-IT" sz="2500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99C8ABC1-E4B4-496F-B705-E4AF3602B03C}"/>
              </a:ext>
            </a:extLst>
          </p:cNvPr>
          <p:cNvSpPr txBox="1"/>
          <p:nvPr/>
        </p:nvSpPr>
        <p:spPr>
          <a:xfrm>
            <a:off x="671730" y="2012856"/>
            <a:ext cx="10990386" cy="89255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5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è un’emozione prologo: è la più breve di tutte, viene e va via subito e subito si associa a un’altra emozione coerente alla situazione</a:t>
            </a:r>
            <a:endParaRPr lang="it-IT" sz="25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06A2F4A-47AE-41C8-8946-F5736B44F68F}"/>
              </a:ext>
            </a:extLst>
          </p:cNvPr>
          <p:cNvSpPr txBox="1"/>
          <p:nvPr/>
        </p:nvSpPr>
        <p:spPr>
          <a:xfrm>
            <a:off x="678178" y="4009162"/>
            <a:ext cx="10835642" cy="86177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5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stimola i processi </a:t>
            </a:r>
            <a:r>
              <a:rPr lang="it-IT" sz="25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attentivi</a:t>
            </a:r>
            <a:r>
              <a:rPr lang="it-IT" sz="25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la curiosità, la tendenza all’esplorazione dinanzi a situazioni sconosciute</a:t>
            </a:r>
            <a:endParaRPr lang="it-IT" sz="2500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58FADB5B-EACE-4A62-8243-3C83F8B76833}"/>
              </a:ext>
            </a:extLst>
          </p:cNvPr>
          <p:cNvSpPr txBox="1"/>
          <p:nvPr/>
        </p:nvSpPr>
        <p:spPr>
          <a:xfrm>
            <a:off x="678178" y="3267891"/>
            <a:ext cx="10554287" cy="4921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 un’origine biologica e siamo creati per essere sorpresi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8EADF0B2-A3DB-4543-82D2-8F054E21371F}"/>
              </a:ext>
            </a:extLst>
          </p:cNvPr>
          <p:cNvSpPr txBox="1"/>
          <p:nvPr/>
        </p:nvSpPr>
        <p:spPr>
          <a:xfrm>
            <a:off x="678178" y="5177161"/>
            <a:ext cx="10216661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ci dice qualcosa sulla nostra autostima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CCD8960-DB3E-4248-9A9A-EF4D6C05A979}"/>
              </a:ext>
            </a:extLst>
          </p:cNvPr>
          <p:cNvSpPr txBox="1"/>
          <p:nvPr/>
        </p:nvSpPr>
        <p:spPr>
          <a:xfrm>
            <a:off x="671730" y="5890498"/>
            <a:ext cx="4354486" cy="492443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Come ‘sfruttare’ la sorpresa?</a:t>
            </a:r>
          </a:p>
        </p:txBody>
      </p:sp>
    </p:spTree>
    <p:extLst>
      <p:ext uri="{BB962C8B-B14F-4D97-AF65-F5344CB8AC3E}">
        <p14:creationId xmlns:p14="http://schemas.microsoft.com/office/powerpoint/2010/main" val="3286985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9120">
              <a:srgbClr val="0EB4F1"/>
            </a:gs>
            <a:gs pos="30000">
              <a:schemeClr val="bg1"/>
            </a:gs>
            <a:gs pos="84000">
              <a:schemeClr val="bg1"/>
            </a:gs>
            <a:gs pos="0">
              <a:schemeClr val="accent3">
                <a:lumMod val="20000"/>
                <a:lumOff val="80000"/>
              </a:schemeClr>
            </a:gs>
            <a:gs pos="13000">
              <a:schemeClr val="accent5">
                <a:lumMod val="20000"/>
                <a:lumOff val="80000"/>
              </a:schemeClr>
            </a:gs>
            <a:gs pos="100000">
              <a:srgbClr val="00B0F0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1873BA10-FCE2-4BD9-BFD2-5B1B8F3400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13" y="1693925"/>
            <a:ext cx="6197819" cy="3974174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94EE34C1-E310-40CF-AABF-D9BADB0498BB}"/>
              </a:ext>
            </a:extLst>
          </p:cNvPr>
          <p:cNvSpPr txBox="1"/>
          <p:nvPr/>
        </p:nvSpPr>
        <p:spPr>
          <a:xfrm>
            <a:off x="3781011" y="345421"/>
            <a:ext cx="4870620" cy="523220"/>
          </a:xfrm>
          <a:prstGeom prst="rect">
            <a:avLst/>
          </a:prstGeom>
          <a:solidFill>
            <a:srgbClr val="99CCFF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MANIFESTAZIONE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ABAA6EA-9FD2-4586-9625-A634F2A7DA22}"/>
              </a:ext>
            </a:extLst>
          </p:cNvPr>
          <p:cNvSpPr txBox="1"/>
          <p:nvPr/>
        </p:nvSpPr>
        <p:spPr>
          <a:xfrm>
            <a:off x="6358832" y="1189901"/>
            <a:ext cx="5261081" cy="30623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ginocchia potrebbero flettersi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il corpo, se siamo in piedi, potrebbe inclinarsi. 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it-IT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emettono</a:t>
            </a:r>
            <a: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suoni o parole come: “ah”, “oh”, “mmh”…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it-IT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battito cardiaco accelerato</a:t>
            </a:r>
            <a:endParaRPr lang="it-IT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0E5A835-6849-48B5-84F4-FB7B359F86FC}"/>
              </a:ext>
            </a:extLst>
          </p:cNvPr>
          <p:cNvSpPr txBox="1"/>
          <p:nvPr/>
        </p:nvSpPr>
        <p:spPr>
          <a:xfrm>
            <a:off x="6358832" y="4410196"/>
            <a:ext cx="512040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it-IT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fenomeno della </a:t>
            </a:r>
            <a:r>
              <a:rPr lang="it-IT" sz="28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mente vuota </a:t>
            </a:r>
            <a:r>
              <a:rPr lang="it-IT" sz="2800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it-IT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perché, essendo impreparati, è   difficile dare una spiegazione a quanto sta succedendo in quel momento</a:t>
            </a:r>
            <a:endParaRPr lang="it-IT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1353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2000">
              <a:schemeClr val="accent1">
                <a:lumMod val="5000"/>
                <a:lumOff val="95000"/>
              </a:schemeClr>
            </a:gs>
            <a:gs pos="60000">
              <a:schemeClr val="bg1"/>
            </a:gs>
            <a:gs pos="76000">
              <a:schemeClr val="accent3">
                <a:lumMod val="20000"/>
                <a:lumOff val="80000"/>
              </a:schemeClr>
            </a:gs>
            <a:gs pos="100000">
              <a:srgbClr val="0070C0"/>
            </a:gs>
            <a:gs pos="35000">
              <a:schemeClr val="bg1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445AEA8C-DAF3-447B-A68A-F75739AB7388}"/>
              </a:ext>
            </a:extLst>
          </p:cNvPr>
          <p:cNvSpPr txBox="1"/>
          <p:nvPr/>
        </p:nvSpPr>
        <p:spPr>
          <a:xfrm>
            <a:off x="3511826" y="357809"/>
            <a:ext cx="489005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latin typeface="Comic Sans MS" panose="030F0702030302020204" pitchFamily="66" charset="0"/>
              </a:rPr>
              <a:t>GRADI DELLA SORPRESA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87D8B103-ED85-48A1-A6DD-3675503EF7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92" t="58270" r="2860" b="7774"/>
          <a:stretch/>
        </p:blipFill>
        <p:spPr>
          <a:xfrm>
            <a:off x="467919" y="1398578"/>
            <a:ext cx="5229496" cy="4975327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B9FE8E33-66E9-430B-9A68-FBC769882E5B}"/>
              </a:ext>
            </a:extLst>
          </p:cNvPr>
          <p:cNvSpPr txBox="1"/>
          <p:nvPr/>
        </p:nvSpPr>
        <p:spPr>
          <a:xfrm>
            <a:off x="6004164" y="5207529"/>
            <a:ext cx="441297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600" b="1" i="1" dirty="0"/>
              <a:t>Stupore</a:t>
            </a:r>
            <a:r>
              <a:rPr lang="it-IT" sz="2600" dirty="0"/>
              <a:t> = meraviglia grande e improvvisa; sbalordimento, intontimento  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9836774-DC1B-4118-BFE4-365965B56D70}"/>
              </a:ext>
            </a:extLst>
          </p:cNvPr>
          <p:cNvSpPr txBox="1"/>
          <p:nvPr/>
        </p:nvSpPr>
        <p:spPr>
          <a:xfrm>
            <a:off x="6004164" y="1398578"/>
            <a:ext cx="618783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600" b="1" i="1" dirty="0"/>
              <a:t>Distrazione</a:t>
            </a:r>
            <a:r>
              <a:rPr lang="it-IT" sz="2600" dirty="0"/>
              <a:t> = dal </a:t>
            </a:r>
            <a:r>
              <a:rPr lang="it-IT" sz="2600" dirty="0" err="1"/>
              <a:t>lat</a:t>
            </a:r>
            <a:r>
              <a:rPr lang="it-IT" sz="2600" dirty="0"/>
              <a:t>. </a:t>
            </a:r>
            <a:r>
              <a:rPr lang="it-IT" sz="2600" i="1" dirty="0" err="1"/>
              <a:t>distràhere</a:t>
            </a:r>
            <a:r>
              <a:rPr lang="it-IT" sz="2600" dirty="0"/>
              <a:t>, separare, tirare qua e là, disgiungere</a:t>
            </a:r>
          </a:p>
          <a:p>
            <a:endParaRPr lang="it-IT" sz="2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600" dirty="0"/>
              <a:t>In senso fig., sviamento da ciò in cui la mente dovrebbe concentrarsi</a:t>
            </a:r>
          </a:p>
          <a:p>
            <a:endParaRPr lang="it-IT" sz="2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600" dirty="0"/>
              <a:t>Anche inteso come svago, divertimento per distogliere la mente da preoccupazioni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EF769C4-8B83-45D6-9BD4-3444224456C0}"/>
              </a:ext>
            </a:extLst>
          </p:cNvPr>
          <p:cNvSpPr txBox="1"/>
          <p:nvPr/>
        </p:nvSpPr>
        <p:spPr>
          <a:xfrm>
            <a:off x="467919" y="1031901"/>
            <a:ext cx="3024554" cy="3666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Fiore di </a:t>
            </a:r>
            <a:r>
              <a:rPr lang="it-IT" b="1" dirty="0" err="1"/>
              <a:t>Plutchik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185664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6000"/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7DF6CA0-8EDE-45CA-892F-BD88E07C0090}"/>
              </a:ext>
            </a:extLst>
          </p:cNvPr>
          <p:cNvSpPr txBox="1"/>
          <p:nvPr/>
        </p:nvSpPr>
        <p:spPr>
          <a:xfrm>
            <a:off x="3716011" y="743692"/>
            <a:ext cx="4337946" cy="1015663"/>
          </a:xfrm>
          <a:prstGeom prst="rect">
            <a:avLst/>
          </a:prstGeom>
          <a:solidFill>
            <a:schemeClr val="bg1">
              <a:alpha val="86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2.</a:t>
            </a:r>
            <a:r>
              <a:rPr lang="it-IT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LA ZONA DI COMFORT</a:t>
            </a:r>
          </a:p>
        </p:txBody>
      </p:sp>
    </p:spTree>
    <p:extLst>
      <p:ext uri="{BB962C8B-B14F-4D97-AF65-F5344CB8AC3E}">
        <p14:creationId xmlns:p14="http://schemas.microsoft.com/office/powerpoint/2010/main" val="695208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5000"/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C3CFCFBB-B3D8-4924-9B86-BEA307F69995}"/>
              </a:ext>
            </a:extLst>
          </p:cNvPr>
          <p:cNvSpPr txBox="1"/>
          <p:nvPr/>
        </p:nvSpPr>
        <p:spPr>
          <a:xfrm>
            <a:off x="3943644" y="200994"/>
            <a:ext cx="4665784" cy="523220"/>
          </a:xfrm>
          <a:prstGeom prst="rect">
            <a:avLst/>
          </a:prstGeom>
          <a:solidFill>
            <a:schemeClr val="bg1"/>
          </a:solidFill>
          <a:ln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FF0000"/>
                </a:solidFill>
              </a:rPr>
              <a:t>COS’È LA ZONA DI COMFORT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37FB586-B5C3-43A2-B88F-FB6C1BF859C1}"/>
              </a:ext>
            </a:extLst>
          </p:cNvPr>
          <p:cNvSpPr txBox="1"/>
          <p:nvPr/>
        </p:nvSpPr>
        <p:spPr>
          <a:xfrm>
            <a:off x="710416" y="1170361"/>
            <a:ext cx="10771165" cy="954107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rgbClr val="002060"/>
                </a:solidFill>
              </a:rPr>
              <a:t>È detta anche comfort </a:t>
            </a:r>
            <a:r>
              <a:rPr lang="it-IT" sz="2800" dirty="0" err="1">
                <a:solidFill>
                  <a:srgbClr val="002060"/>
                </a:solidFill>
              </a:rPr>
              <a:t>bubble</a:t>
            </a:r>
            <a:r>
              <a:rPr lang="it-IT" sz="2800" dirty="0">
                <a:solidFill>
                  <a:srgbClr val="002060"/>
                </a:solidFill>
              </a:rPr>
              <a:t> e indica quella bolla o spazio in cui ci </a:t>
            </a:r>
          </a:p>
          <a:p>
            <a:r>
              <a:rPr lang="it-IT" sz="2800" dirty="0">
                <a:solidFill>
                  <a:srgbClr val="002060"/>
                </a:solidFill>
              </a:rPr>
              <a:t>sentiamo sicuri, ci troviamo a nostro agio, in cui ci è tutto familiare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9369D73-2D16-49EC-86C1-77165C32150E}"/>
              </a:ext>
            </a:extLst>
          </p:cNvPr>
          <p:cNvSpPr txBox="1"/>
          <p:nvPr/>
        </p:nvSpPr>
        <p:spPr>
          <a:xfrm>
            <a:off x="710415" y="3418047"/>
            <a:ext cx="11007973" cy="523220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rgbClr val="0070C0"/>
                </a:solidFill>
              </a:rPr>
              <a:t>È un bello spazio perché ci permette di stare tranquilli, di dedicarci a noi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907710A-B874-42DA-8121-3ACD36FC0246}"/>
              </a:ext>
            </a:extLst>
          </p:cNvPr>
          <p:cNvSpPr txBox="1"/>
          <p:nvPr/>
        </p:nvSpPr>
        <p:spPr>
          <a:xfrm>
            <a:off x="5484051" y="4167534"/>
            <a:ext cx="122389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929B1541-74EC-4B1C-B6CF-0F71F35964E6}"/>
              </a:ext>
            </a:extLst>
          </p:cNvPr>
          <p:cNvSpPr txBox="1"/>
          <p:nvPr/>
        </p:nvSpPr>
        <p:spPr>
          <a:xfrm>
            <a:off x="1847554" y="5036979"/>
            <a:ext cx="8496885" cy="954107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FF0000"/>
                </a:solidFill>
              </a:rPr>
              <a:t>diventa limitante quando ci impedisce di lanciarci </a:t>
            </a:r>
          </a:p>
          <a:p>
            <a:pPr algn="ctr"/>
            <a:r>
              <a:rPr lang="it-IT" sz="2800" dirty="0">
                <a:solidFill>
                  <a:srgbClr val="FF0000"/>
                </a:solidFill>
              </a:rPr>
              <a:t>in nuove situazioni, possibilità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26ACAA4-6249-49BA-A6B6-C260266EDA0B}"/>
              </a:ext>
            </a:extLst>
          </p:cNvPr>
          <p:cNvSpPr txBox="1"/>
          <p:nvPr/>
        </p:nvSpPr>
        <p:spPr>
          <a:xfrm>
            <a:off x="710415" y="2260523"/>
            <a:ext cx="10771165" cy="954107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rgbClr val="009900"/>
                </a:solidFill>
              </a:rPr>
              <a:t>Essa cambia a seconda delle situazioni e da ciò che una persona è abituata a fare</a:t>
            </a:r>
          </a:p>
        </p:txBody>
      </p:sp>
    </p:spTree>
    <p:extLst>
      <p:ext uri="{BB962C8B-B14F-4D97-AF65-F5344CB8AC3E}">
        <p14:creationId xmlns:p14="http://schemas.microsoft.com/office/powerpoint/2010/main" val="4201325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0000">
              <a:schemeClr val="bg1"/>
            </a:gs>
            <a:gs pos="91000">
              <a:schemeClr val="bg1"/>
            </a:gs>
            <a:gs pos="0">
              <a:schemeClr val="accent3">
                <a:lumMod val="20000"/>
                <a:lumOff val="80000"/>
              </a:schemeClr>
            </a:gs>
            <a:gs pos="20000">
              <a:schemeClr val="accent5">
                <a:lumMod val="20000"/>
                <a:lumOff val="80000"/>
              </a:schemeClr>
            </a:gs>
            <a:gs pos="100000">
              <a:srgbClr val="00B0F0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EE59F4E5-38EB-4260-A0E5-354D186BB70B}"/>
              </a:ext>
            </a:extLst>
          </p:cNvPr>
          <p:cNvSpPr txBox="1"/>
          <p:nvPr/>
        </p:nvSpPr>
        <p:spPr>
          <a:xfrm>
            <a:off x="2954214" y="182880"/>
            <a:ext cx="6077243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/>
              <a:t>ESERCIZIO</a:t>
            </a:r>
            <a:r>
              <a:rPr lang="it-IT" sz="2400" dirty="0"/>
              <a:t>:</a:t>
            </a:r>
            <a:r>
              <a:rPr lang="it-IT" dirty="0"/>
              <a:t> </a:t>
            </a:r>
            <a:r>
              <a:rPr lang="it-IT" sz="2400" dirty="0"/>
              <a:t>individua la tua </a:t>
            </a:r>
            <a:r>
              <a:rPr lang="it-IT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zona di comfort</a:t>
            </a:r>
          </a:p>
        </p:txBody>
      </p:sp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E5F614D1-C15D-4106-BCEE-BE1565E8606B}"/>
              </a:ext>
            </a:extLst>
          </p:cNvPr>
          <p:cNvCxnSpPr/>
          <p:nvPr/>
        </p:nvCxnSpPr>
        <p:spPr>
          <a:xfrm flipV="1">
            <a:off x="3418449" y="2383227"/>
            <a:ext cx="1069145" cy="2532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976460DA-4ADC-4C84-B895-2D5D5321DB0A}"/>
              </a:ext>
            </a:extLst>
          </p:cNvPr>
          <p:cNvSpPr txBox="1"/>
          <p:nvPr/>
        </p:nvSpPr>
        <p:spPr>
          <a:xfrm>
            <a:off x="508783" y="2489498"/>
            <a:ext cx="2867461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r"/>
            <a:r>
              <a:rPr lang="it-IT" sz="2400" i="1" dirty="0">
                <a:effectLst/>
                <a:latin typeface="Cardo"/>
                <a:ea typeface="Times New Roman" panose="02020603050405020304" pitchFamily="18" charset="0"/>
                <a:cs typeface="Times New Roman" panose="02020603050405020304" pitchFamily="18" charset="0"/>
              </a:rPr>
              <a:t>Quali sono le attività circa </a:t>
            </a:r>
            <a:endParaRPr lang="it-IT" sz="2400" i="1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54DA463-EE55-4339-918A-1D0CB7DB4D49}"/>
              </a:ext>
            </a:extLst>
          </p:cNvPr>
          <p:cNvSpPr txBox="1"/>
          <p:nvPr/>
        </p:nvSpPr>
        <p:spPr>
          <a:xfrm>
            <a:off x="4593172" y="2088216"/>
            <a:ext cx="10691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effectLst/>
                <a:latin typeface="Cardo"/>
                <a:ea typeface="Times New Roman" panose="02020603050405020304" pitchFamily="18" charset="0"/>
                <a:cs typeface="Times New Roman" panose="02020603050405020304" pitchFamily="18" charset="0"/>
              </a:rPr>
              <a:t>salute</a:t>
            </a:r>
            <a:endParaRPr lang="it-IT" sz="2400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CE915DE-E06C-4412-9E8A-50CA509525FD}"/>
              </a:ext>
            </a:extLst>
          </p:cNvPr>
          <p:cNvSpPr txBox="1"/>
          <p:nvPr/>
        </p:nvSpPr>
        <p:spPr>
          <a:xfrm>
            <a:off x="4583506" y="2517827"/>
            <a:ext cx="10691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effectLst/>
                <a:latin typeface="Cardo"/>
                <a:ea typeface="Times New Roman" panose="02020603050405020304" pitchFamily="18" charset="0"/>
                <a:cs typeface="Times New Roman" panose="02020603050405020304" pitchFamily="18" charset="0"/>
              </a:rPr>
              <a:t>affetti</a:t>
            </a:r>
            <a:endParaRPr lang="it-IT" sz="2400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96DA2C4-3DC5-4D60-9C90-F4C4A0D96909}"/>
              </a:ext>
            </a:extLst>
          </p:cNvPr>
          <p:cNvSpPr txBox="1"/>
          <p:nvPr/>
        </p:nvSpPr>
        <p:spPr>
          <a:xfrm>
            <a:off x="4624159" y="2908727"/>
            <a:ext cx="12309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effectLst/>
                <a:latin typeface="Cardo"/>
                <a:ea typeface="Times New Roman" panose="02020603050405020304" pitchFamily="18" charset="0"/>
                <a:cs typeface="Times New Roman" panose="02020603050405020304" pitchFamily="18" charset="0"/>
              </a:rPr>
              <a:t>lavoro</a:t>
            </a:r>
            <a:endParaRPr lang="it-IT" sz="2400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0D6559B9-5487-4A4F-B1B1-442DFE63F44F}"/>
              </a:ext>
            </a:extLst>
          </p:cNvPr>
          <p:cNvSpPr txBox="1"/>
          <p:nvPr/>
        </p:nvSpPr>
        <p:spPr>
          <a:xfrm>
            <a:off x="5878386" y="2308562"/>
            <a:ext cx="4384430" cy="830997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lvl="0" algn="just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it-IT" sz="2400" dirty="0">
                <a:effectLst/>
                <a:latin typeface="Cardo"/>
                <a:ea typeface="Times New Roman" panose="02020603050405020304" pitchFamily="18" charset="0"/>
                <a:cs typeface="Times New Roman" panose="02020603050405020304" pitchFamily="18" charset="0"/>
              </a:rPr>
              <a:t>che ti fanno sentire tranquillo perché non ti espongono a rischi?</a:t>
            </a:r>
            <a:endParaRPr lang="it-IT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6" name="Connettore 2 15">
            <a:extLst>
              <a:ext uri="{FF2B5EF4-FFF2-40B4-BE49-F238E27FC236}">
                <a16:creationId xmlns:a16="http://schemas.microsoft.com/office/drawing/2014/main" id="{BB75DF98-E962-48A3-A259-81242B3C1AF1}"/>
              </a:ext>
            </a:extLst>
          </p:cNvPr>
          <p:cNvCxnSpPr/>
          <p:nvPr/>
        </p:nvCxnSpPr>
        <p:spPr>
          <a:xfrm>
            <a:off x="3453613" y="2767755"/>
            <a:ext cx="106914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>
            <a:extLst>
              <a:ext uri="{FF2B5EF4-FFF2-40B4-BE49-F238E27FC236}">
                <a16:creationId xmlns:a16="http://schemas.microsoft.com/office/drawing/2014/main" id="{7AA1D0A4-247E-4439-A4BE-42329F70BD80}"/>
              </a:ext>
            </a:extLst>
          </p:cNvPr>
          <p:cNvCxnSpPr>
            <a:cxnSpLocks/>
          </p:cNvCxnSpPr>
          <p:nvPr/>
        </p:nvCxnSpPr>
        <p:spPr>
          <a:xfrm>
            <a:off x="3453613" y="2927287"/>
            <a:ext cx="1069145" cy="2200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D87EC6CF-10A8-41BC-A8D0-CD013CEE00BA}"/>
              </a:ext>
            </a:extLst>
          </p:cNvPr>
          <p:cNvSpPr txBox="1"/>
          <p:nvPr/>
        </p:nvSpPr>
        <p:spPr>
          <a:xfrm>
            <a:off x="508783" y="937565"/>
            <a:ext cx="11246529" cy="7363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2000" dirty="0">
                <a:effectLst/>
                <a:latin typeface="Cardo"/>
                <a:ea typeface="Times New Roman" panose="02020603050405020304" pitchFamily="18" charset="0"/>
                <a:cs typeface="Times New Roman" panose="02020603050405020304" pitchFamily="18" charset="0"/>
              </a:rPr>
              <a:t>Disegna un cerchio al centro del foglio: questa sarà la </a:t>
            </a:r>
            <a:r>
              <a:rPr lang="it-IT" sz="2000" b="1" dirty="0">
                <a:effectLst/>
                <a:latin typeface="Cardo"/>
                <a:ea typeface="Times New Roman" panose="02020603050405020304" pitchFamily="18" charset="0"/>
                <a:cs typeface="Times New Roman" panose="02020603050405020304" pitchFamily="18" charset="0"/>
              </a:rPr>
              <a:t>zona di comfort</a:t>
            </a:r>
            <a:r>
              <a:rPr lang="it-IT" sz="2000" dirty="0">
                <a:effectLst/>
                <a:latin typeface="Cardo"/>
                <a:ea typeface="Times New Roman" panose="02020603050405020304" pitchFamily="18" charset="0"/>
                <a:cs typeface="Times New Roman" panose="02020603050405020304" pitchFamily="18" charset="0"/>
              </a:rPr>
              <a:t> in cui ti trovi attualmente. </a:t>
            </a:r>
            <a:br>
              <a:rPr lang="it-IT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000" dirty="0">
                <a:effectLst/>
                <a:latin typeface="Cardo"/>
                <a:ea typeface="Times New Roman" panose="02020603050405020304" pitchFamily="18" charset="0"/>
                <a:cs typeface="Times New Roman" panose="02020603050405020304" pitchFamily="18" charset="0"/>
              </a:rPr>
              <a:t>Pensa alle tue abitudini quotidiane, alla </a:t>
            </a:r>
            <a:r>
              <a:rPr lang="it-IT" sz="2000" b="1" dirty="0">
                <a:effectLst/>
                <a:latin typeface="Cardo"/>
                <a:ea typeface="Times New Roman" panose="02020603050405020304" pitchFamily="18" charset="0"/>
                <a:cs typeface="Times New Roman" panose="02020603050405020304" pitchFamily="18" charset="0"/>
              </a:rPr>
              <a:t>salute</a:t>
            </a:r>
            <a:r>
              <a:rPr lang="it-IT" sz="2000" dirty="0">
                <a:effectLst/>
                <a:latin typeface="Cardo"/>
                <a:ea typeface="Times New Roman" panose="02020603050405020304" pitchFamily="18" charset="0"/>
                <a:cs typeface="Times New Roman" panose="02020603050405020304" pitchFamily="18" charset="0"/>
              </a:rPr>
              <a:t>, agli </a:t>
            </a:r>
            <a:r>
              <a:rPr lang="it-IT" sz="2000" b="1" dirty="0">
                <a:effectLst/>
                <a:latin typeface="Cardo"/>
                <a:ea typeface="Times New Roman" panose="02020603050405020304" pitchFamily="18" charset="0"/>
                <a:cs typeface="Times New Roman" panose="02020603050405020304" pitchFamily="18" charset="0"/>
              </a:rPr>
              <a:t>affetti</a:t>
            </a:r>
            <a:r>
              <a:rPr lang="it-IT" sz="2000" dirty="0">
                <a:effectLst/>
                <a:latin typeface="Cardo"/>
                <a:ea typeface="Times New Roman" panose="02020603050405020304" pitchFamily="18" charset="0"/>
                <a:cs typeface="Times New Roman" panose="02020603050405020304" pitchFamily="18" charset="0"/>
              </a:rPr>
              <a:t> (amicizie, famiglia), al </a:t>
            </a:r>
            <a:r>
              <a:rPr lang="it-IT" sz="2000" b="1" dirty="0">
                <a:effectLst/>
                <a:latin typeface="Cardo"/>
                <a:ea typeface="Times New Roman" panose="02020603050405020304" pitchFamily="18" charset="0"/>
                <a:cs typeface="Times New Roman" panose="02020603050405020304" pitchFamily="18" charset="0"/>
              </a:rPr>
              <a:t>lavoro</a:t>
            </a:r>
            <a:r>
              <a:rPr lang="it-IT" sz="2000" dirty="0">
                <a:effectLst/>
                <a:latin typeface="Cardo"/>
                <a:ea typeface="Times New Roman" panose="02020603050405020304" pitchFamily="18" charset="0"/>
                <a:cs typeface="Times New Roman" panose="02020603050405020304" pitchFamily="18" charset="0"/>
              </a:rPr>
              <a:t>, ed individua: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D4014911-E71A-4925-A18C-295078745A11}"/>
              </a:ext>
            </a:extLst>
          </p:cNvPr>
          <p:cNvSpPr txBox="1"/>
          <p:nvPr/>
        </p:nvSpPr>
        <p:spPr>
          <a:xfrm>
            <a:off x="663637" y="3713777"/>
            <a:ext cx="2501702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r"/>
            <a:r>
              <a:rPr lang="it-IT" sz="2400" i="1" dirty="0">
                <a:effectLst/>
                <a:latin typeface="Cardo"/>
                <a:ea typeface="Times New Roman" panose="02020603050405020304" pitchFamily="18" charset="0"/>
                <a:cs typeface="Times New Roman" panose="02020603050405020304" pitchFamily="18" charset="0"/>
              </a:rPr>
              <a:t>Quali sono le cose circa </a:t>
            </a:r>
            <a:endParaRPr lang="it-IT" sz="2400" i="1" dirty="0"/>
          </a:p>
        </p:txBody>
      </p:sp>
      <p:cxnSp>
        <p:nvCxnSpPr>
          <p:cNvPr id="25" name="Connettore 2 24">
            <a:extLst>
              <a:ext uri="{FF2B5EF4-FFF2-40B4-BE49-F238E27FC236}">
                <a16:creationId xmlns:a16="http://schemas.microsoft.com/office/drawing/2014/main" id="{62272EEF-A0B7-41B8-A2FA-92DA216B91B7}"/>
              </a:ext>
            </a:extLst>
          </p:cNvPr>
          <p:cNvCxnSpPr/>
          <p:nvPr/>
        </p:nvCxnSpPr>
        <p:spPr>
          <a:xfrm flipV="1">
            <a:off x="3308252" y="3683344"/>
            <a:ext cx="1069145" cy="2532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2 25">
            <a:extLst>
              <a:ext uri="{FF2B5EF4-FFF2-40B4-BE49-F238E27FC236}">
                <a16:creationId xmlns:a16="http://schemas.microsoft.com/office/drawing/2014/main" id="{06637193-0E5E-4199-8C26-2B77AF99C55A}"/>
              </a:ext>
            </a:extLst>
          </p:cNvPr>
          <p:cNvCxnSpPr>
            <a:cxnSpLocks/>
          </p:cNvCxnSpPr>
          <p:nvPr/>
        </p:nvCxnSpPr>
        <p:spPr>
          <a:xfrm>
            <a:off x="3327300" y="4100219"/>
            <a:ext cx="1038665" cy="9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>
            <a:extLst>
              <a:ext uri="{FF2B5EF4-FFF2-40B4-BE49-F238E27FC236}">
                <a16:creationId xmlns:a16="http://schemas.microsoft.com/office/drawing/2014/main" id="{23AC5865-6F0E-4DD8-821F-D116CA56C5DD}"/>
              </a:ext>
            </a:extLst>
          </p:cNvPr>
          <p:cNvCxnSpPr>
            <a:cxnSpLocks/>
          </p:cNvCxnSpPr>
          <p:nvPr/>
        </p:nvCxnSpPr>
        <p:spPr>
          <a:xfrm>
            <a:off x="3278942" y="4275337"/>
            <a:ext cx="1029286" cy="2064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C406593F-53A4-4508-8CD4-D2FC91252769}"/>
              </a:ext>
            </a:extLst>
          </p:cNvPr>
          <p:cNvSpPr txBox="1"/>
          <p:nvPr/>
        </p:nvSpPr>
        <p:spPr>
          <a:xfrm>
            <a:off x="4586433" y="3455634"/>
            <a:ext cx="10691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effectLst/>
                <a:latin typeface="Cardo"/>
                <a:ea typeface="Times New Roman" panose="02020603050405020304" pitchFamily="18" charset="0"/>
                <a:cs typeface="Times New Roman" panose="02020603050405020304" pitchFamily="18" charset="0"/>
              </a:rPr>
              <a:t>salute</a:t>
            </a:r>
            <a:endParaRPr lang="it-IT" sz="2400" dirty="0"/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B7FB9448-A8EB-43DE-AE43-71EF8842DFC9}"/>
              </a:ext>
            </a:extLst>
          </p:cNvPr>
          <p:cNvSpPr txBox="1"/>
          <p:nvPr/>
        </p:nvSpPr>
        <p:spPr>
          <a:xfrm>
            <a:off x="4593172" y="3869930"/>
            <a:ext cx="10691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effectLst/>
                <a:latin typeface="Cardo"/>
                <a:ea typeface="Times New Roman" panose="02020603050405020304" pitchFamily="18" charset="0"/>
                <a:cs typeface="Times New Roman" panose="02020603050405020304" pitchFamily="18" charset="0"/>
              </a:rPr>
              <a:t>affetti</a:t>
            </a:r>
            <a:endParaRPr lang="it-IT" sz="2400" dirty="0"/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C65754B3-02DE-424D-87D0-30A62CCC1C1C}"/>
              </a:ext>
            </a:extLst>
          </p:cNvPr>
          <p:cNvSpPr txBox="1"/>
          <p:nvPr/>
        </p:nvSpPr>
        <p:spPr>
          <a:xfrm>
            <a:off x="4586433" y="4267776"/>
            <a:ext cx="118520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effectLst/>
                <a:latin typeface="Cardo"/>
                <a:ea typeface="Times New Roman" panose="02020603050405020304" pitchFamily="18" charset="0"/>
                <a:cs typeface="Times New Roman" panose="02020603050405020304" pitchFamily="18" charset="0"/>
              </a:rPr>
              <a:t>lavoro</a:t>
            </a:r>
            <a:endParaRPr lang="it-IT" sz="2400" dirty="0"/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E7755242-F658-4D70-900A-F6E4628D9157}"/>
              </a:ext>
            </a:extLst>
          </p:cNvPr>
          <p:cNvSpPr txBox="1"/>
          <p:nvPr/>
        </p:nvSpPr>
        <p:spPr>
          <a:xfrm>
            <a:off x="5845126" y="3529112"/>
            <a:ext cx="4733779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r>
              <a:rPr lang="it-IT" sz="2400" dirty="0">
                <a:effectLst/>
                <a:latin typeface="Cardo"/>
                <a:ea typeface="Times New Roman" panose="02020603050405020304" pitchFamily="18" charset="0"/>
                <a:cs typeface="Times New Roman" panose="02020603050405020304" pitchFamily="18" charset="0"/>
              </a:rPr>
              <a:t>che ti annoiano e che non ti piacciono (ma non hai mai fatto nulla di diverso per cambiarle)?</a:t>
            </a:r>
            <a:endParaRPr lang="it-IT" sz="2400" dirty="0"/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0AD9E7E9-971A-40DE-AF51-2491AFE599FA}"/>
              </a:ext>
            </a:extLst>
          </p:cNvPr>
          <p:cNvSpPr txBox="1"/>
          <p:nvPr/>
        </p:nvSpPr>
        <p:spPr>
          <a:xfrm>
            <a:off x="325613" y="5086045"/>
            <a:ext cx="2778071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r"/>
            <a:r>
              <a:rPr lang="it-IT" sz="2400" i="1" dirty="0">
                <a:effectLst/>
                <a:latin typeface="Cardo"/>
                <a:ea typeface="Times New Roman" panose="02020603050405020304" pitchFamily="18" charset="0"/>
                <a:cs typeface="Times New Roman" panose="02020603050405020304" pitchFamily="18" charset="0"/>
              </a:rPr>
              <a:t>Quali sono le attività circa </a:t>
            </a:r>
            <a:endParaRPr lang="it-IT" sz="2400" i="1" dirty="0"/>
          </a:p>
        </p:txBody>
      </p:sp>
      <p:sp>
        <p:nvSpPr>
          <p:cNvPr id="43" name="CasellaDiTesto 42">
            <a:extLst>
              <a:ext uri="{FF2B5EF4-FFF2-40B4-BE49-F238E27FC236}">
                <a16:creationId xmlns:a16="http://schemas.microsoft.com/office/drawing/2014/main" id="{73FEBB81-FAB9-48BC-B8CE-4943700AC174}"/>
              </a:ext>
            </a:extLst>
          </p:cNvPr>
          <p:cNvSpPr txBox="1"/>
          <p:nvPr/>
        </p:nvSpPr>
        <p:spPr>
          <a:xfrm>
            <a:off x="5945792" y="5100444"/>
            <a:ext cx="4317024" cy="830997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r>
              <a:rPr lang="it-IT" sz="2400" dirty="0">
                <a:effectLst/>
                <a:latin typeface="Cardo"/>
                <a:ea typeface="Times New Roman" panose="02020603050405020304" pitchFamily="18" charset="0"/>
                <a:cs typeface="Times New Roman" panose="02020603050405020304" pitchFamily="18" charset="0"/>
              </a:rPr>
              <a:t>in cui senti di esserti in qualche </a:t>
            </a:r>
          </a:p>
          <a:p>
            <a:r>
              <a:rPr lang="it-IT" sz="2400" dirty="0">
                <a:effectLst/>
                <a:latin typeface="Cardo"/>
                <a:ea typeface="Times New Roman" panose="02020603050405020304" pitchFamily="18" charset="0"/>
                <a:cs typeface="Times New Roman" panose="02020603050405020304" pitchFamily="18" charset="0"/>
              </a:rPr>
              <a:t>modo adagiato?</a:t>
            </a:r>
            <a:endParaRPr lang="it-IT" sz="2400" dirty="0"/>
          </a:p>
        </p:txBody>
      </p:sp>
      <p:cxnSp>
        <p:nvCxnSpPr>
          <p:cNvPr id="44" name="Connettore 2 43">
            <a:extLst>
              <a:ext uri="{FF2B5EF4-FFF2-40B4-BE49-F238E27FC236}">
                <a16:creationId xmlns:a16="http://schemas.microsoft.com/office/drawing/2014/main" id="{C76B9E3E-4489-47CC-91E3-60F5BCC164D0}"/>
              </a:ext>
            </a:extLst>
          </p:cNvPr>
          <p:cNvCxnSpPr/>
          <p:nvPr/>
        </p:nvCxnSpPr>
        <p:spPr>
          <a:xfrm flipV="1">
            <a:off x="3288322" y="5119049"/>
            <a:ext cx="1069145" cy="2532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2 44">
            <a:extLst>
              <a:ext uri="{FF2B5EF4-FFF2-40B4-BE49-F238E27FC236}">
                <a16:creationId xmlns:a16="http://schemas.microsoft.com/office/drawing/2014/main" id="{31A6FBEF-17D2-4478-B7AB-C722604CE95D}"/>
              </a:ext>
            </a:extLst>
          </p:cNvPr>
          <p:cNvCxnSpPr>
            <a:cxnSpLocks/>
          </p:cNvCxnSpPr>
          <p:nvPr/>
        </p:nvCxnSpPr>
        <p:spPr>
          <a:xfrm>
            <a:off x="3268392" y="5530041"/>
            <a:ext cx="106914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ttore 2 45">
            <a:extLst>
              <a:ext uri="{FF2B5EF4-FFF2-40B4-BE49-F238E27FC236}">
                <a16:creationId xmlns:a16="http://schemas.microsoft.com/office/drawing/2014/main" id="{D1BB89B5-8CE0-4D24-8004-71B454B560F4}"/>
              </a:ext>
            </a:extLst>
          </p:cNvPr>
          <p:cNvCxnSpPr>
            <a:cxnSpLocks/>
          </p:cNvCxnSpPr>
          <p:nvPr/>
        </p:nvCxnSpPr>
        <p:spPr>
          <a:xfrm>
            <a:off x="3238803" y="5651719"/>
            <a:ext cx="1069425" cy="2528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CasellaDiTesto 53">
            <a:extLst>
              <a:ext uri="{FF2B5EF4-FFF2-40B4-BE49-F238E27FC236}">
                <a16:creationId xmlns:a16="http://schemas.microsoft.com/office/drawing/2014/main" id="{A5F083D0-F361-4872-AAF0-58ADB63F02FE}"/>
              </a:ext>
            </a:extLst>
          </p:cNvPr>
          <p:cNvSpPr txBox="1"/>
          <p:nvPr/>
        </p:nvSpPr>
        <p:spPr>
          <a:xfrm>
            <a:off x="4593172" y="4887265"/>
            <a:ext cx="10691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effectLst/>
                <a:latin typeface="Cardo"/>
                <a:ea typeface="Times New Roman" panose="02020603050405020304" pitchFamily="18" charset="0"/>
                <a:cs typeface="Times New Roman" panose="02020603050405020304" pitchFamily="18" charset="0"/>
              </a:rPr>
              <a:t>salute</a:t>
            </a:r>
            <a:endParaRPr lang="it-IT" sz="2400" dirty="0"/>
          </a:p>
        </p:txBody>
      </p:sp>
      <p:sp>
        <p:nvSpPr>
          <p:cNvPr id="58" name="CasellaDiTesto 57">
            <a:extLst>
              <a:ext uri="{FF2B5EF4-FFF2-40B4-BE49-F238E27FC236}">
                <a16:creationId xmlns:a16="http://schemas.microsoft.com/office/drawing/2014/main" id="{CEF10749-DA3E-4167-A09B-C714DD2A5BE0}"/>
              </a:ext>
            </a:extLst>
          </p:cNvPr>
          <p:cNvSpPr txBox="1"/>
          <p:nvPr/>
        </p:nvSpPr>
        <p:spPr>
          <a:xfrm>
            <a:off x="4586433" y="5285109"/>
            <a:ext cx="10240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effectLst/>
                <a:latin typeface="Cardo"/>
                <a:ea typeface="Times New Roman" panose="02020603050405020304" pitchFamily="18" charset="0"/>
                <a:cs typeface="Times New Roman" panose="02020603050405020304" pitchFamily="18" charset="0"/>
              </a:rPr>
              <a:t>affetti</a:t>
            </a:r>
            <a:endParaRPr lang="it-IT" sz="2400" dirty="0"/>
          </a:p>
        </p:txBody>
      </p:sp>
      <p:sp>
        <p:nvSpPr>
          <p:cNvPr id="60" name="CasellaDiTesto 59">
            <a:extLst>
              <a:ext uri="{FF2B5EF4-FFF2-40B4-BE49-F238E27FC236}">
                <a16:creationId xmlns:a16="http://schemas.microsoft.com/office/drawing/2014/main" id="{921A2D56-23A4-45D4-82C4-D06CA407EDB1}"/>
              </a:ext>
            </a:extLst>
          </p:cNvPr>
          <p:cNvSpPr txBox="1"/>
          <p:nvPr/>
        </p:nvSpPr>
        <p:spPr>
          <a:xfrm>
            <a:off x="4583505" y="5673765"/>
            <a:ext cx="10691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effectLst/>
                <a:latin typeface="Cardo"/>
                <a:ea typeface="Times New Roman" panose="02020603050405020304" pitchFamily="18" charset="0"/>
                <a:cs typeface="Times New Roman" panose="02020603050405020304" pitchFamily="18" charset="0"/>
              </a:rPr>
              <a:t>lavoro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533236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0000">
              <a:schemeClr val="bg1"/>
            </a:gs>
            <a:gs pos="91000">
              <a:schemeClr val="bg1"/>
            </a:gs>
            <a:gs pos="0">
              <a:schemeClr val="accent3">
                <a:lumMod val="20000"/>
                <a:lumOff val="80000"/>
              </a:schemeClr>
            </a:gs>
            <a:gs pos="0">
              <a:schemeClr val="accent5">
                <a:lumMod val="20000"/>
                <a:lumOff val="80000"/>
              </a:schemeClr>
            </a:gs>
            <a:gs pos="96000">
              <a:srgbClr val="00B0F0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2DDE5857-19E5-4792-BC43-406AD6BADF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6051" y="1161312"/>
            <a:ext cx="5386933" cy="307953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22C2CF86-7B75-4A95-A184-B6DA272BCF42}"/>
              </a:ext>
            </a:extLst>
          </p:cNvPr>
          <p:cNvSpPr txBox="1"/>
          <p:nvPr/>
        </p:nvSpPr>
        <p:spPr>
          <a:xfrm>
            <a:off x="695227" y="4902958"/>
            <a:ext cx="511946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b="1" dirty="0">
                <a:solidFill>
                  <a:srgbClr val="FF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zona di apprendimento o di crescita</a:t>
            </a:r>
            <a:r>
              <a:rPr lang="it-IT" sz="2400" dirty="0">
                <a:solidFill>
                  <a:srgbClr val="FF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</a:t>
            </a:r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è avvenuto qualcosa e ho un problema da risolvere, una nuova situazione </a:t>
            </a:r>
          </a:p>
          <a:p>
            <a:pPr algn="ctr"/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 affrontare</a:t>
            </a:r>
            <a:endParaRPr lang="it-IT" sz="24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8CF8C9D-CEE7-496B-8A6E-A700DD272882}"/>
              </a:ext>
            </a:extLst>
          </p:cNvPr>
          <p:cNvSpPr txBox="1"/>
          <p:nvPr/>
        </p:nvSpPr>
        <p:spPr>
          <a:xfrm>
            <a:off x="566732" y="1870636"/>
            <a:ext cx="245782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zona di comfort </a:t>
            </a:r>
            <a:r>
              <a:rPr lang="it-IT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</a:t>
            </a:r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zona di sicurezza, di agio, non ho problemi, </a:t>
            </a:r>
          </a:p>
          <a:p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sono sereno</a:t>
            </a:r>
            <a:endParaRPr lang="it-IT" sz="2400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5BFAA6A-F44F-48FA-A468-ACC8B8AB8A4E}"/>
              </a:ext>
            </a:extLst>
          </p:cNvPr>
          <p:cNvSpPr txBox="1"/>
          <p:nvPr/>
        </p:nvSpPr>
        <p:spPr>
          <a:xfrm>
            <a:off x="6677465" y="4902958"/>
            <a:ext cx="511946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zona di panico</a:t>
            </a:r>
            <a:r>
              <a:rPr lang="it-IT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it-IT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 di stress</a:t>
            </a:r>
            <a:r>
              <a:rPr lang="it-IT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it-IT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=</a:t>
            </a:r>
          </a:p>
          <a:p>
            <a:pPr algn="ctr"/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è avvenuto qualcosa e ho un problema </a:t>
            </a:r>
            <a:r>
              <a:rPr lang="it-IT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impegnativo</a:t>
            </a:r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 risolvere, una nuova situazione da affrontare </a:t>
            </a: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9F52A03A-3A3A-44E9-90D3-79729B71D89D}"/>
              </a:ext>
            </a:extLst>
          </p:cNvPr>
          <p:cNvSpPr txBox="1"/>
          <p:nvPr/>
        </p:nvSpPr>
        <p:spPr>
          <a:xfrm>
            <a:off x="3518095" y="268363"/>
            <a:ext cx="5119468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 DI FUORI DELLA ZONA DI COMFORT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CEF3608-4AF9-4EC8-A895-CF94D62DD59D}"/>
              </a:ext>
            </a:extLst>
          </p:cNvPr>
          <p:cNvSpPr txBox="1"/>
          <p:nvPr/>
        </p:nvSpPr>
        <p:spPr>
          <a:xfrm>
            <a:off x="5155096" y="661232"/>
            <a:ext cx="17521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FF0000"/>
                </a:solidFill>
              </a:rPr>
              <a:t>TROVIAMO:</a:t>
            </a:r>
          </a:p>
        </p:txBody>
      </p:sp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DE26D421-1E76-45B4-8B33-081DD9370284}"/>
              </a:ext>
            </a:extLst>
          </p:cNvPr>
          <p:cNvCxnSpPr/>
          <p:nvPr/>
        </p:nvCxnSpPr>
        <p:spPr>
          <a:xfrm flipH="1">
            <a:off x="3129334" y="3573194"/>
            <a:ext cx="2025762" cy="129422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EBC91F32-88A0-4010-B8C4-F2CA77C0A0C6}"/>
              </a:ext>
            </a:extLst>
          </p:cNvPr>
          <p:cNvCxnSpPr>
            <a:cxnSpLocks/>
          </p:cNvCxnSpPr>
          <p:nvPr/>
        </p:nvCxnSpPr>
        <p:spPr>
          <a:xfrm>
            <a:off x="7033846" y="3685735"/>
            <a:ext cx="1603717" cy="118168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320023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2152</TotalTime>
  <Words>941</Words>
  <Application>Microsoft Office PowerPoint</Application>
  <PresentationFormat>Widescreen</PresentationFormat>
  <Paragraphs>118</Paragraphs>
  <Slides>17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30" baseType="lpstr">
      <vt:lpstr>Arial Unicode MS</vt:lpstr>
      <vt:lpstr>Aharoni</vt:lpstr>
      <vt:lpstr>Arial</vt:lpstr>
      <vt:lpstr>Arial Rounded MT Bold</vt:lpstr>
      <vt:lpstr>Calibri</vt:lpstr>
      <vt:lpstr>Calibri Light</vt:lpstr>
      <vt:lpstr>Cardo</vt:lpstr>
      <vt:lpstr>Comic Sans MS</vt:lpstr>
      <vt:lpstr>inherit</vt:lpstr>
      <vt:lpstr>Lucida Handwriting</vt:lpstr>
      <vt:lpstr>Segoe Print</vt:lpstr>
      <vt:lpstr>Times New Roman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Maria Grazia</dc:creator>
  <cp:lastModifiedBy>Maria Grazia</cp:lastModifiedBy>
  <cp:revision>106</cp:revision>
  <dcterms:created xsi:type="dcterms:W3CDTF">2021-04-06T16:11:54Z</dcterms:created>
  <dcterms:modified xsi:type="dcterms:W3CDTF">2021-04-20T17:56:59Z</dcterms:modified>
</cp:coreProperties>
</file>