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2" r:id="rId8"/>
    <p:sldId id="261" r:id="rId9"/>
    <p:sldId id="263" r:id="rId10"/>
    <p:sldId id="264" r:id="rId11"/>
    <p:sldId id="274" r:id="rId12"/>
    <p:sldId id="265" r:id="rId13"/>
    <p:sldId id="275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5"/>
    <a:srgbClr val="D60093"/>
    <a:srgbClr val="FF00FF"/>
    <a:srgbClr val="FFFF00"/>
    <a:srgbClr val="3333CC"/>
    <a:srgbClr val="FF7C80"/>
    <a:srgbClr val="FF1919"/>
    <a:srgbClr val="FFFF66"/>
    <a:srgbClr val="99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3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D69885-CA03-4ABA-B98C-CD04BA299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FDEC57-0BF0-4175-9CBD-20F613ED1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5A95A5-4DCC-4B83-A6BD-9DCCD26AC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36FB82-994C-4670-AE3F-26E4E6238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B109D4-F3ED-48AF-9E41-E24610231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61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DF2930-1373-4346-9533-172051DDD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B176EAC-3545-4F7F-9CDD-7D36BE1E9E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AB6CB6-687E-4AEB-B47B-EB61324B2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30CD4C-1687-4BDE-A581-5D881B55C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283CE3-713E-49EE-8ABA-4ABF050D7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99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EB5D6E-32FD-4BBB-80F5-A0334009C4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BC5306-7660-4B58-AC7A-523EECB2D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890EAB-4A06-4B86-A5BB-798FC211B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07ADAA-A498-4F1A-9C66-896CBE4F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D85633-E43D-4444-A3FD-E8412367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076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0AA118-35D3-4869-B2AC-C0E5E1EE9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02BC93-F236-4CF8-9AEC-E4DFABD43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F2D0C7-784E-41C2-B247-469058B5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84A88C-087D-4F74-AC78-73F9BFFB7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F3AD97-11F6-4BCF-AF7A-E80012875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77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DA6ED7-54EA-402B-B510-70873F669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AA0A6E-5D42-4FAB-AA68-3AD0D8E94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E65065-9E7F-4771-BAB8-25C91972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EFECD5-5566-4A1D-B97F-D7F088DF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C75CE2-CF18-4E7E-8F83-0135F1C53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854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F77DC-56AF-4599-8189-2BC57ABC8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C4F09C-D5DB-46F3-8C51-2AE3EAB1C8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888C0B-0492-44EB-BAE9-6B9297EA6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596B43-7D4E-4B95-8EF7-75D78546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138E2F-0469-4800-9994-B557B030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78F7CA6-315D-48CC-B81A-28DC8463F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27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54FF77-46AE-4C76-9EDC-2A47226D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9ECBA6B-A7E8-4BD3-81EB-EF679DEE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1168CD7-CD18-478E-B69B-6F3AB197A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933E72-BD60-4C20-939D-010A18992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17D4AFB-6130-423D-98EC-EA7244F3DF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4B5BC33-A7AB-44B6-A004-7754BC0E2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F2DB1EF-48D4-46E8-A6F5-507802DA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9CF0A3B-D99A-4335-9067-FDFBDAE91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949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A88C40-DC92-46AD-902A-ACBDC64C4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BC3172B-13ED-47ED-87EC-3F7F87141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6DA046C-0D11-412B-8A51-3354D52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EC2CC8B-1740-4ACD-9DB6-79394809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061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BC7F40F-04E0-4A86-B9C6-A3C4A1BBB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FD4A331-59E3-45C4-9CFA-451B8E8B6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95AD99-53C1-4686-9163-1A4968FF9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9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7951A3-F4CB-4B37-9E15-E6A375C81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1D1565-C4EE-4CB8-BB08-B8084A2A6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BCD09A3-991F-4F13-B549-DDFAE46BA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B405EA-FB2F-43A1-89BD-50167E111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0C457A-BACF-4B85-8463-041226A73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B3C740F-E1C7-4E9B-87E5-423611C05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73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954036-AAD6-433C-8437-C3B2F0D6B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89C4563-B69C-4A3A-B309-882E7E72C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9C29A7-1928-423D-82DF-993A6E50D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DED1C1-2432-4CEB-A0FE-CB3EA7890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E809E8-231E-4E6A-A3A0-B06A7367B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CC4E52-332A-45BD-B76F-6DDA6BBF2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062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ACDCE88-67BB-4908-AEB5-C87184FA1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3AFB653-0B36-45EB-81B1-3B2C25D28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1E83D6-A949-4FA3-8AF8-35753FF8D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E84F8-7D8D-40E1-98D6-985BE045F022}" type="datetimeFigureOut">
              <a:rPr lang="it-IT" smtClean="0"/>
              <a:t>18/05/2021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BAD19A-4C57-4D54-ADF9-69AC166D4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BAF7CE-07EB-4084-BCEF-10CF4281D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0828A-C270-4305-8AD6-CD4B50D44E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398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cambiamento.blog/2021/04/30/think-outside-the-box-ovvero-pensa-fuori-dalla-scatola/" TargetMode="External"/><Relationship Id="rId4" Type="http://schemas.openxmlformats.org/officeDocument/2006/relationships/hyperlink" Target="https://www.facebook.com/incambiamentocoachin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 t="-57000" r="1000" b="-1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217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32E35DA-B790-49D7-95A4-C371E33CCA4D}"/>
              </a:ext>
            </a:extLst>
          </p:cNvPr>
          <p:cNvSpPr txBox="1"/>
          <p:nvPr/>
        </p:nvSpPr>
        <p:spPr>
          <a:xfrm>
            <a:off x="2630656" y="1824673"/>
            <a:ext cx="8764173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Tutti i sentimenti, sia quelli dolorosi che quelli gioiosi, 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 un dono; 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 mostrano che sono vivo e questo è bello e vero.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Penso che l’obiettivo della nostra vita 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sia quello di essere sempre felici, 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di ridere tutte le nostre risate e 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piangere tutte le nostre lacrime.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Ogni sentimento che si manifesta in me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 segnala che sono vivo e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collegarmi alla vita in me </a:t>
            </a:r>
          </a:p>
          <a:p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sempre un dono. </a:t>
            </a:r>
          </a:p>
          <a:p>
            <a:r>
              <a:rPr lang="it-IT" sz="2400" dirty="0"/>
              <a:t>                                           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 Rosenberg</a:t>
            </a:r>
          </a:p>
        </p:txBody>
      </p:sp>
    </p:spTree>
    <p:extLst>
      <p:ext uri="{BB962C8B-B14F-4D97-AF65-F5344CB8AC3E}">
        <p14:creationId xmlns:p14="http://schemas.microsoft.com/office/powerpoint/2010/main" val="3996481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3000" t="-13000" r="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9DED83-45CA-43DB-B9B6-F4DFD2F89E0D}"/>
              </a:ext>
            </a:extLst>
          </p:cNvPr>
          <p:cNvSpPr txBox="1"/>
          <p:nvPr/>
        </p:nvSpPr>
        <p:spPr>
          <a:xfrm>
            <a:off x="1867878" y="1358550"/>
            <a:ext cx="4503745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incambiamento.blog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E41A754-5EA2-4537-BC95-091881FB77CE}"/>
              </a:ext>
            </a:extLst>
          </p:cNvPr>
          <p:cNvSpPr txBox="1"/>
          <p:nvPr/>
        </p:nvSpPr>
        <p:spPr>
          <a:xfrm>
            <a:off x="1867878" y="2027608"/>
            <a:ext cx="178190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D2C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Articolo</a:t>
            </a:r>
            <a:r>
              <a:rPr lang="it-IT" sz="2800" b="1" dirty="0">
                <a:solidFill>
                  <a:srgbClr val="1D2C12"/>
                </a:solidFill>
              </a:rPr>
              <a:t>: </a:t>
            </a:r>
            <a:endParaRPr lang="it-IT" sz="2800" dirty="0">
              <a:solidFill>
                <a:srgbClr val="1D2C12"/>
              </a:solidFill>
            </a:endParaRPr>
          </a:p>
        </p:txBody>
      </p:sp>
      <p:pic>
        <p:nvPicPr>
          <p:cNvPr id="1026" name="Picture 2" descr="Risultato immagini per piccolo simbolo facebook">
            <a:extLst>
              <a:ext uri="{FF2B5EF4-FFF2-40B4-BE49-F238E27FC236}">
                <a16:creationId xmlns:a16="http://schemas.microsoft.com/office/drawing/2014/main" id="{E67FD960-70BF-4742-880C-0572CA76D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928" r="8610" b="2321"/>
          <a:stretch/>
        </p:blipFill>
        <p:spPr bwMode="auto">
          <a:xfrm>
            <a:off x="789843" y="4785384"/>
            <a:ext cx="1548000" cy="162000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CC4AA0A-F4FD-400E-ABC2-8FBD9D097F6D}"/>
              </a:ext>
            </a:extLst>
          </p:cNvPr>
          <p:cNvSpPr txBox="1"/>
          <p:nvPr/>
        </p:nvSpPr>
        <p:spPr>
          <a:xfrm>
            <a:off x="2337843" y="5853011"/>
            <a:ext cx="822536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800" b="1" dirty="0">
                <a:hlinkClick r:id="rId4"/>
              </a:rPr>
              <a:t>https://www.facebook.com/incambiamentocoaching</a:t>
            </a:r>
            <a:r>
              <a:rPr lang="it-IT" sz="2800" b="1" dirty="0"/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A32801E-D17B-42B5-A205-61DCCB8A86E7}"/>
              </a:ext>
            </a:extLst>
          </p:cNvPr>
          <p:cNvSpPr txBox="1"/>
          <p:nvPr/>
        </p:nvSpPr>
        <p:spPr>
          <a:xfrm>
            <a:off x="1867878" y="2645410"/>
            <a:ext cx="7219851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</a:t>
            </a:r>
            <a:r>
              <a:rPr lang="it-I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</a:t>
            </a:r>
            <a:r>
              <a:rPr lang="it-IT" sz="2800" b="1" u="sng" dirty="0" err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hink</a:t>
            </a:r>
            <a:r>
              <a:rPr lang="it-IT" sz="2800" b="1" u="sng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2800" b="1" u="sng" dirty="0" err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outside</a:t>
            </a:r>
            <a:r>
              <a:rPr lang="it-IT" sz="2800" b="1" u="sng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the box!” ovvero “pensa fuori dalla scatola</a:t>
            </a:r>
            <a:r>
              <a:rPr lang="it-I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!”</a:t>
            </a:r>
            <a:r>
              <a:rPr lang="it-I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2800" b="1" i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1416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bg1"/>
            </a:gs>
            <a:gs pos="95000">
              <a:schemeClr val="bg1"/>
            </a:gs>
            <a:gs pos="90000">
              <a:srgbClr val="FF1919"/>
            </a:gs>
            <a:gs pos="46000">
              <a:schemeClr val="bg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7E34F12-35E0-4239-86B7-196B55BA9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152" y="627568"/>
            <a:ext cx="4303492" cy="300764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10462C0-24C7-41A7-A568-22048797F33A}"/>
              </a:ext>
            </a:extLst>
          </p:cNvPr>
          <p:cNvSpPr txBox="1"/>
          <p:nvPr/>
        </p:nvSpPr>
        <p:spPr>
          <a:xfrm>
            <a:off x="3917786" y="3635212"/>
            <a:ext cx="4142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tutti Voi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FF07792-D100-405D-BE59-04E28E059416}"/>
              </a:ext>
            </a:extLst>
          </p:cNvPr>
          <p:cNvSpPr txBox="1"/>
          <p:nvPr/>
        </p:nvSpPr>
        <p:spPr>
          <a:xfrm>
            <a:off x="965814" y="4100056"/>
            <a:ext cx="100467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nostro staff: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Anna e Pino, Cristina e Vito, Mariella, Rocco e Carmine, Tonia</a:t>
            </a:r>
          </a:p>
          <a:p>
            <a:pPr algn="ctr"/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grafici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Marta e a suo figlio Luca</a:t>
            </a:r>
          </a:p>
          <a:p>
            <a:pPr algn="ctr"/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All’abbazia Madonna della Scala</a:t>
            </a:r>
          </a:p>
          <a:p>
            <a:pPr algn="ctr"/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coach alias noi, p. Antonio e Maria Grazia</a:t>
            </a:r>
          </a:p>
        </p:txBody>
      </p:sp>
    </p:spTree>
    <p:extLst>
      <p:ext uri="{BB962C8B-B14F-4D97-AF65-F5344CB8AC3E}">
        <p14:creationId xmlns:p14="http://schemas.microsoft.com/office/powerpoint/2010/main" val="826346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DAE55D-2CE8-4847-9258-A8D9BBDB7D7D}"/>
              </a:ext>
            </a:extLst>
          </p:cNvPr>
          <p:cNvSpPr txBox="1"/>
          <p:nvPr/>
        </p:nvSpPr>
        <p:spPr>
          <a:xfrm>
            <a:off x="4668179" y="6042050"/>
            <a:ext cx="6882619" cy="461665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/>
              <a:t>https://www.youtube.com/watch?v=w6q9855Hfbc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015D95-1603-405F-82FD-28190EE5EB3A}"/>
              </a:ext>
            </a:extLst>
          </p:cNvPr>
          <p:cNvSpPr txBox="1"/>
          <p:nvPr/>
        </p:nvSpPr>
        <p:spPr>
          <a:xfrm>
            <a:off x="2430930" y="354285"/>
            <a:ext cx="419515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Arrivederci…</a:t>
            </a:r>
          </a:p>
        </p:txBody>
      </p:sp>
    </p:spTree>
    <p:extLst>
      <p:ext uri="{BB962C8B-B14F-4D97-AF65-F5344CB8AC3E}">
        <p14:creationId xmlns:p14="http://schemas.microsoft.com/office/powerpoint/2010/main" val="656595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706690-0CDF-4203-AD83-B04B417BDD68}"/>
              </a:ext>
            </a:extLst>
          </p:cNvPr>
          <p:cNvSpPr txBox="1"/>
          <p:nvPr/>
        </p:nvSpPr>
        <p:spPr>
          <a:xfrm>
            <a:off x="4121425" y="469387"/>
            <a:ext cx="4761607" cy="523220"/>
          </a:xfrm>
          <a:prstGeom prst="rect">
            <a:avLst/>
          </a:prstGeom>
          <a:solidFill>
            <a:srgbClr val="FFF8E5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ARGOMENTI dell’incontro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3EC089-1793-4333-B332-0A7DB254C740}"/>
              </a:ext>
            </a:extLst>
          </p:cNvPr>
          <p:cNvSpPr txBox="1"/>
          <p:nvPr/>
        </p:nvSpPr>
        <p:spPr>
          <a:xfrm>
            <a:off x="394706" y="1998065"/>
            <a:ext cx="4015789" cy="1384995"/>
          </a:xfrm>
          <a:prstGeom prst="rect">
            <a:avLst/>
          </a:prstGeom>
          <a:solidFill>
            <a:schemeClr val="bg1"/>
          </a:solidFill>
          <a:ln w="28575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B050"/>
                </a:solidFill>
              </a:rPr>
              <a:t>1.</a:t>
            </a:r>
          </a:p>
          <a:p>
            <a:r>
              <a:rPr lang="it-IT" sz="2800" b="1" dirty="0">
                <a:solidFill>
                  <a:srgbClr val="006600"/>
                </a:solidFill>
              </a:rPr>
              <a:t>Emozioni, stati  d’animo </a:t>
            </a:r>
          </a:p>
          <a:p>
            <a:r>
              <a:rPr lang="it-IT" sz="2800" b="1" dirty="0">
                <a:solidFill>
                  <a:srgbClr val="006600"/>
                </a:solidFill>
              </a:rPr>
              <a:t>e sentimenti: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5A602F-AF63-4C19-926E-7465B1F0EDF0}"/>
              </a:ext>
            </a:extLst>
          </p:cNvPr>
          <p:cNvSpPr txBox="1"/>
          <p:nvPr/>
        </p:nvSpPr>
        <p:spPr>
          <a:xfrm>
            <a:off x="394706" y="4075331"/>
            <a:ext cx="3128536" cy="523220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i="1" dirty="0"/>
              <a:t>Differenze, funzioni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E678B1E-11D4-4A9D-9DE0-7EFE6135C72E}"/>
              </a:ext>
            </a:extLst>
          </p:cNvPr>
          <p:cNvSpPr txBox="1"/>
          <p:nvPr/>
        </p:nvSpPr>
        <p:spPr>
          <a:xfrm>
            <a:off x="4919998" y="1998065"/>
            <a:ext cx="3172215" cy="954107"/>
          </a:xfrm>
          <a:prstGeom prst="rect">
            <a:avLst/>
          </a:prstGeom>
          <a:solidFill>
            <a:schemeClr val="bg1"/>
          </a:solidFill>
          <a:ln w="28575">
            <a:solidFill>
              <a:srgbClr val="D60093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D60093"/>
                </a:solidFill>
              </a:rPr>
              <a:t>2.</a:t>
            </a:r>
          </a:p>
          <a:p>
            <a:r>
              <a:rPr lang="it-IT" sz="2800" b="1" dirty="0">
                <a:solidFill>
                  <a:srgbClr val="D60093"/>
                </a:solidFill>
              </a:rPr>
              <a:t>Riepilogo generale: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295A10-AD00-4349-B658-88B9126D126F}"/>
              </a:ext>
            </a:extLst>
          </p:cNvPr>
          <p:cNvSpPr txBox="1"/>
          <p:nvPr/>
        </p:nvSpPr>
        <p:spPr>
          <a:xfrm>
            <a:off x="8883033" y="1998065"/>
            <a:ext cx="2497730" cy="1261884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9900CC"/>
                </a:solidFill>
              </a:rPr>
              <a:t>3.</a:t>
            </a:r>
            <a:r>
              <a:rPr lang="it-IT" sz="2800" dirty="0"/>
              <a:t> </a:t>
            </a:r>
          </a:p>
          <a:p>
            <a:r>
              <a:rPr lang="it-IT" sz="2400" b="1" dirty="0">
                <a:solidFill>
                  <a:srgbClr val="9900CC"/>
                </a:solidFill>
              </a:rPr>
              <a:t>SLEIGHT OF MOUNTH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0AB921A-1963-4E63-AD90-C7224F59C9DE}"/>
              </a:ext>
            </a:extLst>
          </p:cNvPr>
          <p:cNvSpPr txBox="1"/>
          <p:nvPr/>
        </p:nvSpPr>
        <p:spPr>
          <a:xfrm>
            <a:off x="8883032" y="3905829"/>
            <a:ext cx="2655464" cy="138499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i="1" dirty="0"/>
              <a:t>C’è un modo diverso </a:t>
            </a:r>
          </a:p>
          <a:p>
            <a:r>
              <a:rPr lang="it-IT" sz="2800" i="1" dirty="0"/>
              <a:t>di vedere le cose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27907D0-EB89-4469-AF4F-E1616ED7888F}"/>
              </a:ext>
            </a:extLst>
          </p:cNvPr>
          <p:cNvSpPr txBox="1"/>
          <p:nvPr/>
        </p:nvSpPr>
        <p:spPr>
          <a:xfrm>
            <a:off x="4919998" y="3670646"/>
            <a:ext cx="3332716" cy="2246769"/>
          </a:xfrm>
          <a:prstGeom prst="rect">
            <a:avLst/>
          </a:prstGeom>
          <a:solidFill>
            <a:schemeClr val="bg1"/>
          </a:solidFill>
          <a:ln>
            <a:solidFill>
              <a:srgbClr val="D60093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/>
              <a:t>ABC DE</a:t>
            </a:r>
            <a:r>
              <a:rPr lang="it-IT" sz="2800" dirty="0"/>
              <a:t>, </a:t>
            </a:r>
          </a:p>
          <a:p>
            <a:r>
              <a:rPr lang="it-IT" sz="2800" i="1" dirty="0"/>
              <a:t>Autostima </a:t>
            </a:r>
          </a:p>
          <a:p>
            <a:r>
              <a:rPr lang="it-IT" sz="2800" i="1" dirty="0"/>
              <a:t>Tecniche per la</a:t>
            </a:r>
          </a:p>
          <a:p>
            <a:r>
              <a:rPr lang="it-IT" sz="2800" i="1" dirty="0"/>
              <a:t>gestione delle </a:t>
            </a:r>
          </a:p>
          <a:p>
            <a:r>
              <a:rPr lang="it-IT" sz="2800" i="1" dirty="0"/>
              <a:t>reazioni emotive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3A7DC9B6-ED6E-47E2-8F64-7BE1C7542731}"/>
              </a:ext>
            </a:extLst>
          </p:cNvPr>
          <p:cNvCxnSpPr/>
          <p:nvPr/>
        </p:nvCxnSpPr>
        <p:spPr>
          <a:xfrm>
            <a:off x="1856935" y="3429000"/>
            <a:ext cx="0" cy="47682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227175AC-EA8C-4399-8385-5E4968DBDB6A}"/>
              </a:ext>
            </a:extLst>
          </p:cNvPr>
          <p:cNvCxnSpPr/>
          <p:nvPr/>
        </p:nvCxnSpPr>
        <p:spPr>
          <a:xfrm>
            <a:off x="6595403" y="3071207"/>
            <a:ext cx="0" cy="47682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558D4B6B-6459-412C-88D9-A9D5DCA8F6F0}"/>
              </a:ext>
            </a:extLst>
          </p:cNvPr>
          <p:cNvCxnSpPr/>
          <p:nvPr/>
        </p:nvCxnSpPr>
        <p:spPr>
          <a:xfrm>
            <a:off x="10157688" y="3361638"/>
            <a:ext cx="0" cy="47682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677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87CFC3F-37D2-4194-838D-49E7986656F3}"/>
              </a:ext>
            </a:extLst>
          </p:cNvPr>
          <p:cNvSpPr txBox="1"/>
          <p:nvPr/>
        </p:nvSpPr>
        <p:spPr>
          <a:xfrm>
            <a:off x="3114261" y="300526"/>
            <a:ext cx="5963478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1.</a:t>
            </a:r>
            <a:r>
              <a:rPr lang="it-IT" sz="2400" dirty="0"/>
              <a:t> </a:t>
            </a:r>
            <a:r>
              <a:rPr lang="it-IT" sz="2400" b="1" dirty="0">
                <a:solidFill>
                  <a:srgbClr val="00B0F0"/>
                </a:solidFill>
              </a:rPr>
              <a:t>EMOZIONI</a:t>
            </a:r>
            <a:r>
              <a:rPr lang="it-IT" sz="2400" b="1" dirty="0"/>
              <a:t>, </a:t>
            </a:r>
            <a:r>
              <a:rPr lang="it-IT" sz="2400" b="1" dirty="0">
                <a:solidFill>
                  <a:srgbClr val="FF0000"/>
                </a:solidFill>
              </a:rPr>
              <a:t>SENTIMENTI</a:t>
            </a:r>
            <a:r>
              <a:rPr lang="it-IT" sz="2400" b="1" dirty="0"/>
              <a:t>, </a:t>
            </a:r>
            <a:r>
              <a:rPr lang="it-IT" sz="2400" b="1" dirty="0">
                <a:solidFill>
                  <a:srgbClr val="006600"/>
                </a:solidFill>
              </a:rPr>
              <a:t>STATI D’ANIMO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704F998-F2C0-44EA-BA1D-96ABF9A52F59}"/>
              </a:ext>
            </a:extLst>
          </p:cNvPr>
          <p:cNvSpPr txBox="1"/>
          <p:nvPr/>
        </p:nvSpPr>
        <p:spPr>
          <a:xfrm>
            <a:off x="984738" y="1171997"/>
            <a:ext cx="9748911" cy="830997"/>
          </a:xfrm>
          <a:prstGeom prst="rect">
            <a:avLst/>
          </a:prstGeom>
          <a:solidFill>
            <a:schemeClr val="bg1"/>
          </a:solidFill>
          <a:ln>
            <a:solidFill>
              <a:srgbClr val="3399FF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EMOZIONI</a:t>
            </a:r>
            <a:r>
              <a:rPr lang="it-IT" sz="2400" dirty="0"/>
              <a:t>: sono </a:t>
            </a:r>
            <a:r>
              <a:rPr lang="it-IT" sz="2400" b="1" dirty="0"/>
              <a:t>reazioni innate </a:t>
            </a:r>
            <a:r>
              <a:rPr lang="it-IT" sz="2400" dirty="0"/>
              <a:t>con cui reagiamo agli stimoli esterni, sono momentanee e intense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A0EC6E0-93CC-4AB2-9EBD-6207AFEEA633}"/>
              </a:ext>
            </a:extLst>
          </p:cNvPr>
          <p:cNvSpPr txBox="1"/>
          <p:nvPr/>
        </p:nvSpPr>
        <p:spPr>
          <a:xfrm>
            <a:off x="984737" y="3013501"/>
            <a:ext cx="9748911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SENTIMENTI</a:t>
            </a:r>
            <a:r>
              <a:rPr lang="it-IT" sz="2400" dirty="0"/>
              <a:t>: </a:t>
            </a:r>
            <a:r>
              <a:rPr lang="it-IT" sz="2400" dirty="0">
                <a:effectLst/>
                <a:ea typeface="Times New Roman" panose="02020603050405020304" pitchFamily="18" charset="0"/>
              </a:rPr>
              <a:t>in psicologia, indicano la capacità della persona di </a:t>
            </a:r>
            <a:r>
              <a:rPr lang="it-IT" sz="2400" b="1" dirty="0">
                <a:effectLst/>
                <a:ea typeface="Times New Roman" panose="02020603050405020304" pitchFamily="18" charset="0"/>
              </a:rPr>
              <a:t>essere consapevole dell’emozione che sta provando</a:t>
            </a:r>
            <a:endParaRPr lang="it-IT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A35B7D-ED5C-4EF9-8935-C7BA0C4F7693}"/>
              </a:ext>
            </a:extLst>
          </p:cNvPr>
          <p:cNvSpPr txBox="1"/>
          <p:nvPr/>
        </p:nvSpPr>
        <p:spPr>
          <a:xfrm>
            <a:off x="984737" y="4875324"/>
            <a:ext cx="9748911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 D’ANIMO</a:t>
            </a:r>
            <a:r>
              <a:rPr lang="it-IT" sz="2400" dirty="0"/>
              <a:t>: sono una condizione fisiologica e psicologica in cui ci si trova in un determinato momento, è una condizione di spirito o di umore. Dipendono dal nostro carattere, dalla nostra sensibilità 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D07FAD5-0EBC-410D-A97E-AED39CEB8A38}"/>
              </a:ext>
            </a:extLst>
          </p:cNvPr>
          <p:cNvSpPr txBox="1"/>
          <p:nvPr/>
        </p:nvSpPr>
        <p:spPr>
          <a:xfrm>
            <a:off x="984737" y="2084223"/>
            <a:ext cx="9748912" cy="830997"/>
          </a:xfrm>
          <a:prstGeom prst="rect">
            <a:avLst/>
          </a:prstGeom>
          <a:solidFill>
            <a:schemeClr val="bg1"/>
          </a:solidFill>
          <a:ln>
            <a:solidFill>
              <a:srgbClr val="3399FF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Servono a difenderci, al nostro sviluppo sociale, comunicano agli altri come ci sentiamo, informano noi stessi di come stiamo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28D088D-F067-481A-88CA-D099DEE3B7DC}"/>
              </a:ext>
            </a:extLst>
          </p:cNvPr>
          <p:cNvSpPr txBox="1"/>
          <p:nvPr/>
        </p:nvSpPr>
        <p:spPr>
          <a:xfrm>
            <a:off x="984737" y="3942779"/>
            <a:ext cx="9748911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>
                <a:effectLst/>
                <a:ea typeface="Calibri" panose="020F0502020204030204" pitchFamily="34" charset="0"/>
              </a:rPr>
              <a:t>Ci aiutano a sentire l’umano che è sempre dentro e fuori di noi, 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riconoscere determinati valori in noi e negli altri 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4B1A323-1E61-4D22-88F2-A3A7C811541A}"/>
              </a:ext>
            </a:extLst>
          </p:cNvPr>
          <p:cNvSpPr txBox="1"/>
          <p:nvPr/>
        </p:nvSpPr>
        <p:spPr>
          <a:xfrm>
            <a:off x="984737" y="6177201"/>
            <a:ext cx="97489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/>
              <a:t>Ci permettono di valutare, analizzare quanto stiamo provando</a:t>
            </a:r>
          </a:p>
        </p:txBody>
      </p:sp>
    </p:spTree>
    <p:extLst>
      <p:ext uri="{BB962C8B-B14F-4D97-AF65-F5344CB8AC3E}">
        <p14:creationId xmlns:p14="http://schemas.microsoft.com/office/powerpoint/2010/main" val="352113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1E06C34-21A2-4717-9957-222CC1766FCD}"/>
              </a:ext>
            </a:extLst>
          </p:cNvPr>
          <p:cNvSpPr txBox="1"/>
          <p:nvPr/>
        </p:nvSpPr>
        <p:spPr>
          <a:xfrm>
            <a:off x="4356702" y="332332"/>
            <a:ext cx="2855742" cy="461665"/>
          </a:xfrm>
          <a:prstGeom prst="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DIFFERENZE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D7B568C-BC63-4BAB-ABD2-6DA88C2FE0A5}"/>
              </a:ext>
            </a:extLst>
          </p:cNvPr>
          <p:cNvSpPr txBox="1"/>
          <p:nvPr/>
        </p:nvSpPr>
        <p:spPr>
          <a:xfrm>
            <a:off x="928524" y="3285450"/>
            <a:ext cx="1648952" cy="707886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D60093"/>
                </a:solidFill>
              </a:rPr>
              <a:t>DURATA e</a:t>
            </a:r>
          </a:p>
          <a:p>
            <a:r>
              <a:rPr lang="it-IT" sz="2000" b="1" dirty="0">
                <a:solidFill>
                  <a:srgbClr val="D60093"/>
                </a:solidFill>
              </a:rPr>
              <a:t>INTENSITÀ</a:t>
            </a:r>
            <a:r>
              <a:rPr lang="it-IT" sz="2000" dirty="0"/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C13287-058C-47F0-982E-30AC57E9F2B2}"/>
              </a:ext>
            </a:extLst>
          </p:cNvPr>
          <p:cNvSpPr txBox="1"/>
          <p:nvPr/>
        </p:nvSpPr>
        <p:spPr>
          <a:xfrm>
            <a:off x="3509888" y="1326588"/>
            <a:ext cx="2127739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/>
              <a:t>EMOZIONI</a:t>
            </a:r>
          </a:p>
          <a:p>
            <a:r>
              <a:rPr lang="it-IT" sz="2000" b="1" dirty="0"/>
              <a:t>SENTIMENTI</a:t>
            </a:r>
          </a:p>
          <a:p>
            <a:r>
              <a:rPr lang="it-IT" sz="2000" b="1" dirty="0"/>
              <a:t>STATI D’ANIMO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A28F68C-2109-4F6A-BBFE-4795C4D0B6B6}"/>
              </a:ext>
            </a:extLst>
          </p:cNvPr>
          <p:cNvSpPr txBox="1"/>
          <p:nvPr/>
        </p:nvSpPr>
        <p:spPr>
          <a:xfrm>
            <a:off x="6686896" y="3341039"/>
            <a:ext cx="3301166" cy="1015663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BREVE e INTENSE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LUNGA e MENO INTENSA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VARIABILE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5EE536A-9522-4297-BC36-1317B56942F7}"/>
              </a:ext>
            </a:extLst>
          </p:cNvPr>
          <p:cNvSpPr txBox="1"/>
          <p:nvPr/>
        </p:nvSpPr>
        <p:spPr>
          <a:xfrm>
            <a:off x="1086528" y="5089398"/>
            <a:ext cx="1407789" cy="400110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9900CC"/>
                </a:solidFill>
              </a:rPr>
              <a:t>AZIONE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82A5E79-2A0E-41A1-86FE-6C39A62C0120}"/>
              </a:ext>
            </a:extLst>
          </p:cNvPr>
          <p:cNvSpPr txBox="1"/>
          <p:nvPr/>
        </p:nvSpPr>
        <p:spPr>
          <a:xfrm>
            <a:off x="3504896" y="3285450"/>
            <a:ext cx="2127739" cy="1015663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>
            <a:spAutoFit/>
          </a:bodyPr>
          <a:lstStyle/>
          <a:p>
            <a:r>
              <a:rPr lang="it-IT" sz="2000" b="1" dirty="0"/>
              <a:t>EMOZIONI</a:t>
            </a:r>
          </a:p>
          <a:p>
            <a:r>
              <a:rPr lang="it-IT" sz="2000" b="1" dirty="0"/>
              <a:t>SENTIMENTI</a:t>
            </a:r>
          </a:p>
          <a:p>
            <a:r>
              <a:rPr lang="it-IT" sz="2000" b="1" dirty="0"/>
              <a:t>STATI D’ANIMO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F41A970-359B-450D-89E9-549048CF35E6}"/>
              </a:ext>
            </a:extLst>
          </p:cNvPr>
          <p:cNvSpPr txBox="1"/>
          <p:nvPr/>
        </p:nvSpPr>
        <p:spPr>
          <a:xfrm>
            <a:off x="3509889" y="5054881"/>
            <a:ext cx="2127739" cy="1015663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>
            <a:spAutoFit/>
          </a:bodyPr>
          <a:lstStyle/>
          <a:p>
            <a:r>
              <a:rPr lang="it-IT" sz="2000" b="1" dirty="0"/>
              <a:t>EMOZIONI</a:t>
            </a:r>
          </a:p>
          <a:p>
            <a:r>
              <a:rPr lang="it-IT" sz="2000" b="1" dirty="0"/>
              <a:t>SENTIMENTI</a:t>
            </a:r>
          </a:p>
          <a:p>
            <a:r>
              <a:rPr lang="it-IT" sz="2000" b="1" dirty="0"/>
              <a:t>STATI D’ANIMO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4386705-7983-4586-8806-B15ED5A22111}"/>
              </a:ext>
            </a:extLst>
          </p:cNvPr>
          <p:cNvSpPr txBox="1"/>
          <p:nvPr/>
        </p:nvSpPr>
        <p:spPr>
          <a:xfrm>
            <a:off x="449737" y="1368492"/>
            <a:ext cx="2127739" cy="707886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3333CC"/>
                </a:solidFill>
              </a:rPr>
              <a:t>ORIGINE e MANIFESTAZIONE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4965DBE-272D-4ECD-95FA-BBB8C76817EB}"/>
              </a:ext>
            </a:extLst>
          </p:cNvPr>
          <p:cNvSpPr txBox="1"/>
          <p:nvPr/>
        </p:nvSpPr>
        <p:spPr>
          <a:xfrm>
            <a:off x="6686895" y="1312445"/>
            <a:ext cx="4525055" cy="1631216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ISTINTIVA e MANIF. IMMEDIATA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DERIVANO DALLE EMOZIONI E UNA MANIF. CONSAPEVOLE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Dipendono dal NOSTRO TEMPERAMENTO E SENSIBILITÀ 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24C77C-E026-44FC-A37A-906C67DBEB73}"/>
              </a:ext>
            </a:extLst>
          </p:cNvPr>
          <p:cNvSpPr txBox="1"/>
          <p:nvPr/>
        </p:nvSpPr>
        <p:spPr>
          <a:xfrm>
            <a:off x="6686896" y="5054881"/>
            <a:ext cx="4834544" cy="1323439"/>
          </a:xfrm>
          <a:prstGeom prst="rect">
            <a:avLst/>
          </a:prstGeom>
          <a:solidFill>
            <a:schemeClr val="bg1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SPINGONO ALL’AZIONE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SPINGONO ALL’AZIONE CONSAPEVOLE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SVILUPPANO L’ATTENZIONE E LA VALUTAZIONE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E78C619-6FBB-4C5E-B4E9-87F260B3AFF4}"/>
              </a:ext>
            </a:extLst>
          </p:cNvPr>
          <p:cNvCxnSpPr>
            <a:cxnSpLocks/>
          </p:cNvCxnSpPr>
          <p:nvPr/>
        </p:nvCxnSpPr>
        <p:spPr>
          <a:xfrm>
            <a:off x="2690191" y="1722435"/>
            <a:ext cx="702366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5D8818EF-2100-4CDB-BCC4-D8EB8D878745}"/>
              </a:ext>
            </a:extLst>
          </p:cNvPr>
          <p:cNvCxnSpPr>
            <a:cxnSpLocks/>
          </p:cNvCxnSpPr>
          <p:nvPr/>
        </p:nvCxnSpPr>
        <p:spPr>
          <a:xfrm>
            <a:off x="2690191" y="3554215"/>
            <a:ext cx="702366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612A7057-4952-4DAD-BA58-CA96BE073036}"/>
              </a:ext>
            </a:extLst>
          </p:cNvPr>
          <p:cNvCxnSpPr>
            <a:cxnSpLocks/>
          </p:cNvCxnSpPr>
          <p:nvPr/>
        </p:nvCxnSpPr>
        <p:spPr>
          <a:xfrm>
            <a:off x="2690191" y="5322236"/>
            <a:ext cx="702366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0BF3DDC-F08B-4155-9F39-0248B1F225E1}"/>
              </a:ext>
            </a:extLst>
          </p:cNvPr>
          <p:cNvCxnSpPr>
            <a:cxnSpLocks/>
          </p:cNvCxnSpPr>
          <p:nvPr/>
        </p:nvCxnSpPr>
        <p:spPr>
          <a:xfrm>
            <a:off x="5872191" y="1880044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B9A53041-4530-4CBA-9F15-8569E3F805AC}"/>
              </a:ext>
            </a:extLst>
          </p:cNvPr>
          <p:cNvCxnSpPr>
            <a:cxnSpLocks/>
          </p:cNvCxnSpPr>
          <p:nvPr/>
        </p:nvCxnSpPr>
        <p:spPr>
          <a:xfrm>
            <a:off x="5872191" y="1563061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17FF0F12-B5B8-499B-B126-1B0A368C56C8}"/>
              </a:ext>
            </a:extLst>
          </p:cNvPr>
          <p:cNvCxnSpPr>
            <a:cxnSpLocks/>
          </p:cNvCxnSpPr>
          <p:nvPr/>
        </p:nvCxnSpPr>
        <p:spPr>
          <a:xfrm>
            <a:off x="5872191" y="2514814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24BE537A-AB0A-4F84-B1A0-3C32465B4A51}"/>
              </a:ext>
            </a:extLst>
          </p:cNvPr>
          <p:cNvCxnSpPr>
            <a:cxnSpLocks/>
          </p:cNvCxnSpPr>
          <p:nvPr/>
        </p:nvCxnSpPr>
        <p:spPr>
          <a:xfrm>
            <a:off x="5872191" y="3494928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4B065856-2529-4E46-BBCD-0E40F8E8E708}"/>
              </a:ext>
            </a:extLst>
          </p:cNvPr>
          <p:cNvCxnSpPr>
            <a:cxnSpLocks/>
          </p:cNvCxnSpPr>
          <p:nvPr/>
        </p:nvCxnSpPr>
        <p:spPr>
          <a:xfrm>
            <a:off x="5860365" y="4095287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DB08DD2F-8616-4C3B-9131-8C17550366F1}"/>
              </a:ext>
            </a:extLst>
          </p:cNvPr>
          <p:cNvCxnSpPr>
            <a:cxnSpLocks/>
          </p:cNvCxnSpPr>
          <p:nvPr/>
        </p:nvCxnSpPr>
        <p:spPr>
          <a:xfrm>
            <a:off x="5860365" y="3794831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CC25683B-170E-4EA3-9566-7892A9EF962A}"/>
              </a:ext>
            </a:extLst>
          </p:cNvPr>
          <p:cNvCxnSpPr>
            <a:cxnSpLocks/>
          </p:cNvCxnSpPr>
          <p:nvPr/>
        </p:nvCxnSpPr>
        <p:spPr>
          <a:xfrm>
            <a:off x="5784573" y="5876991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4C787405-31CB-4992-978E-21A59D05DAE8}"/>
              </a:ext>
            </a:extLst>
          </p:cNvPr>
          <p:cNvCxnSpPr>
            <a:cxnSpLocks/>
          </p:cNvCxnSpPr>
          <p:nvPr/>
        </p:nvCxnSpPr>
        <p:spPr>
          <a:xfrm>
            <a:off x="5784573" y="5562712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37A2C83E-1FE6-4A2E-A4F1-703967B03169}"/>
              </a:ext>
            </a:extLst>
          </p:cNvPr>
          <p:cNvCxnSpPr>
            <a:cxnSpLocks/>
          </p:cNvCxnSpPr>
          <p:nvPr/>
        </p:nvCxnSpPr>
        <p:spPr>
          <a:xfrm>
            <a:off x="5784573" y="5257810"/>
            <a:ext cx="702366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146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4FA1766-843F-409F-8103-DD25C0EB568B}"/>
              </a:ext>
            </a:extLst>
          </p:cNvPr>
          <p:cNvSpPr txBox="1"/>
          <p:nvPr/>
        </p:nvSpPr>
        <p:spPr>
          <a:xfrm>
            <a:off x="3092495" y="203058"/>
            <a:ext cx="606669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2.</a:t>
            </a:r>
            <a:r>
              <a:rPr lang="it-IT" sz="2400" dirty="0"/>
              <a:t> </a:t>
            </a:r>
            <a:r>
              <a:rPr lang="it-IT" sz="2300" dirty="0">
                <a:latin typeface="Arial Rounded MT Bold" panose="020F0704030504030204" pitchFamily="34" charset="0"/>
              </a:rPr>
              <a:t>RIEPILOGO EMOZIONI E TECNICHE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F1E30F-4427-49FB-9AB7-8EA5BC0825BD}"/>
              </a:ext>
            </a:extLst>
          </p:cNvPr>
          <p:cNvSpPr txBox="1"/>
          <p:nvPr/>
        </p:nvSpPr>
        <p:spPr>
          <a:xfrm>
            <a:off x="963633" y="1869718"/>
            <a:ext cx="4668542" cy="461665"/>
          </a:xfrm>
          <a:prstGeom prst="rect">
            <a:avLst/>
          </a:prstGeom>
          <a:solidFill>
            <a:srgbClr val="3399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</a:rPr>
              <a:t>T</a:t>
            </a:r>
            <a:r>
              <a:rPr lang="it-IT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RISTEZZA</a:t>
            </a:r>
            <a:r>
              <a:rPr lang="it-IT" sz="2400" dirty="0">
                <a:solidFill>
                  <a:schemeClr val="bg1"/>
                </a:solidFill>
              </a:rPr>
              <a:t> ABCDE e IL </a:t>
            </a:r>
            <a:r>
              <a:rPr lang="it-IT" sz="2400" i="1" dirty="0">
                <a:solidFill>
                  <a:schemeClr val="bg1"/>
                </a:solidFill>
              </a:rPr>
              <a:t>REFRAMING</a:t>
            </a:r>
            <a:r>
              <a:rPr lang="it-IT" sz="2400" dirty="0">
                <a:solidFill>
                  <a:schemeClr val="bg1"/>
                </a:solidFill>
              </a:rPr>
              <a:t>   </a:t>
            </a:r>
            <a:endParaRPr lang="it-IT" sz="2400" i="1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151632-E2CF-46D3-B055-8CF61890308D}"/>
              </a:ext>
            </a:extLst>
          </p:cNvPr>
          <p:cNvSpPr txBox="1"/>
          <p:nvPr/>
        </p:nvSpPr>
        <p:spPr>
          <a:xfrm>
            <a:off x="970670" y="2631897"/>
            <a:ext cx="5907208" cy="830997"/>
          </a:xfrm>
          <a:prstGeom prst="rect">
            <a:avLst/>
          </a:prstGeom>
          <a:solidFill>
            <a:srgbClr val="FF1919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</a:rPr>
              <a:t>RABBIA</a:t>
            </a:r>
            <a:r>
              <a:rPr lang="it-IT" sz="2400" dirty="0">
                <a:solidFill>
                  <a:schemeClr val="bg1"/>
                </a:solidFill>
              </a:rPr>
              <a:t>  - 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PASSI DELLA RISTRUTTURAZIONE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SANDWICH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9FB2E8B-50DC-43B2-B5F8-74DE81349BD6}"/>
              </a:ext>
            </a:extLst>
          </p:cNvPr>
          <p:cNvSpPr txBox="1"/>
          <p:nvPr/>
        </p:nvSpPr>
        <p:spPr>
          <a:xfrm>
            <a:off x="963631" y="3834559"/>
            <a:ext cx="5132369" cy="461665"/>
          </a:xfrm>
          <a:prstGeom prst="rect">
            <a:avLst/>
          </a:prstGeom>
          <a:solidFill>
            <a:srgbClr val="FF00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PAURA</a:t>
            </a:r>
            <a:r>
              <a:rPr lang="it-IT" sz="2400" b="1" dirty="0">
                <a:solidFill>
                  <a:schemeClr val="bg1"/>
                </a:solidFill>
              </a:rPr>
              <a:t> </a:t>
            </a:r>
            <a:r>
              <a:rPr lang="it-IT" sz="2400" dirty="0">
                <a:solidFill>
                  <a:schemeClr val="bg1"/>
                </a:solidFill>
              </a:rPr>
              <a:t>e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CERCHIO DELL’ECCELLENZA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EABD17-0A06-4259-BFE0-532C398B1B9D}"/>
              </a:ext>
            </a:extLst>
          </p:cNvPr>
          <p:cNvSpPr txBox="1"/>
          <p:nvPr/>
        </p:nvSpPr>
        <p:spPr>
          <a:xfrm>
            <a:off x="963632" y="4667889"/>
            <a:ext cx="5702211" cy="46166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DISGUSTO E DISPREZZO</a:t>
            </a:r>
            <a:r>
              <a:rPr lang="it-IT" sz="2400" dirty="0">
                <a:solidFill>
                  <a:schemeClr val="bg1"/>
                </a:solidFill>
              </a:rPr>
              <a:t>: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OGGI LE COMICHE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71B20B5-6271-467F-89DD-0E19E390B3B6}"/>
              </a:ext>
            </a:extLst>
          </p:cNvPr>
          <p:cNvSpPr txBox="1"/>
          <p:nvPr/>
        </p:nvSpPr>
        <p:spPr>
          <a:xfrm>
            <a:off x="963633" y="5472445"/>
            <a:ext cx="4257724" cy="461665"/>
          </a:xfrm>
          <a:prstGeom prst="rect">
            <a:avLst/>
          </a:prstGeom>
          <a:solidFill>
            <a:srgbClr val="FF7C8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SORPRESA</a:t>
            </a:r>
            <a:r>
              <a:rPr lang="it-IT" sz="2400" dirty="0">
                <a:solidFill>
                  <a:schemeClr val="bg1"/>
                </a:solidFill>
              </a:rPr>
              <a:t> e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DI COMFORT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863F5A1-95CF-4DA1-B3A4-047BCD6934B1}"/>
              </a:ext>
            </a:extLst>
          </p:cNvPr>
          <p:cNvSpPr txBox="1"/>
          <p:nvPr/>
        </p:nvSpPr>
        <p:spPr>
          <a:xfrm>
            <a:off x="970670" y="1154722"/>
            <a:ext cx="2912217" cy="461665"/>
          </a:xfrm>
          <a:prstGeom prst="rect">
            <a:avLst/>
          </a:prstGeom>
          <a:solidFill>
            <a:srgbClr val="FFFF66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GIOIA</a:t>
            </a:r>
            <a:r>
              <a:rPr lang="it-IT" sz="2400" dirty="0"/>
              <a:t> e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 MODEL</a:t>
            </a:r>
            <a:r>
              <a:rPr lang="it-IT" sz="2400" dirty="0"/>
              <a:t> 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1FF05C4-71EF-4791-975E-0AD51C056690}"/>
              </a:ext>
            </a:extLst>
          </p:cNvPr>
          <p:cNvSpPr txBox="1"/>
          <p:nvPr/>
        </p:nvSpPr>
        <p:spPr>
          <a:xfrm>
            <a:off x="4147931" y="1156505"/>
            <a:ext cx="5168348" cy="461665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AUTOSTIMA</a:t>
            </a:r>
            <a:r>
              <a:rPr lang="it-IT" sz="2400" dirty="0"/>
              <a:t> e </a:t>
            </a:r>
            <a:r>
              <a:rPr lang="it-IT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FINESTRA DI JOHARI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E8237DB-9410-401B-9196-FA0C5E1C216F}"/>
              </a:ext>
            </a:extLst>
          </p:cNvPr>
          <p:cNvSpPr txBox="1"/>
          <p:nvPr/>
        </p:nvSpPr>
        <p:spPr>
          <a:xfrm>
            <a:off x="5844208" y="1869718"/>
            <a:ext cx="4031312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AUTOSTIMA e </a:t>
            </a:r>
            <a:r>
              <a:rPr lang="it-IT" sz="2400" i="1" dirty="0">
                <a:solidFill>
                  <a:schemeClr val="bg1"/>
                </a:solidFill>
              </a:rPr>
              <a:t>RESILIENZA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7D6478B-E5BA-41AE-8C8E-5297B2E38171}"/>
              </a:ext>
            </a:extLst>
          </p:cNvPr>
          <p:cNvSpPr txBox="1"/>
          <p:nvPr/>
        </p:nvSpPr>
        <p:spPr>
          <a:xfrm>
            <a:off x="6990733" y="2773963"/>
            <a:ext cx="4131616" cy="461665"/>
          </a:xfrm>
          <a:prstGeom prst="rect">
            <a:avLst/>
          </a:prstGeom>
          <a:solidFill>
            <a:srgbClr val="FF191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AUTOSTIMA</a:t>
            </a:r>
            <a:r>
              <a:rPr lang="it-IT" sz="2400" dirty="0"/>
              <a:t> e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ASSERTIVITÀ</a:t>
            </a:r>
            <a:r>
              <a:rPr lang="it-IT" sz="2400" i="1" dirty="0"/>
              <a:t>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7A228FA-AB72-41CC-B734-2DAB873524F0}"/>
              </a:ext>
            </a:extLst>
          </p:cNvPr>
          <p:cNvSpPr txBox="1"/>
          <p:nvPr/>
        </p:nvSpPr>
        <p:spPr>
          <a:xfrm>
            <a:off x="6288409" y="3840375"/>
            <a:ext cx="5588852" cy="461665"/>
          </a:xfrm>
          <a:prstGeom prst="rect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AUTOSTIMA</a:t>
            </a:r>
            <a:r>
              <a:rPr lang="it-IT" sz="2400" dirty="0">
                <a:solidFill>
                  <a:schemeClr val="bg1"/>
                </a:solidFill>
              </a:rPr>
              <a:t> e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 DELLO SCALATORE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19A2E3-FE01-45FB-81EF-AFCC46EFAC01}"/>
              </a:ext>
            </a:extLst>
          </p:cNvPr>
          <p:cNvSpPr txBox="1"/>
          <p:nvPr/>
        </p:nvSpPr>
        <p:spPr>
          <a:xfrm>
            <a:off x="6732105" y="4653600"/>
            <a:ext cx="5208103" cy="46166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AUTOSTIMA</a:t>
            </a:r>
            <a:r>
              <a:rPr lang="it-IT" sz="2400" dirty="0">
                <a:solidFill>
                  <a:schemeClr val="bg1"/>
                </a:solidFill>
              </a:rPr>
              <a:t> e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TECNICA DEI 5 PERCHÉ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B063E84-18EA-40EB-8475-80EB2F62B7E3}"/>
              </a:ext>
            </a:extLst>
          </p:cNvPr>
          <p:cNvSpPr txBox="1"/>
          <p:nvPr/>
        </p:nvSpPr>
        <p:spPr>
          <a:xfrm>
            <a:off x="5420138" y="5470662"/>
            <a:ext cx="5702211" cy="461665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AUTOSTIMA </a:t>
            </a:r>
            <a:r>
              <a:rPr lang="it-IT" sz="2400" dirty="0">
                <a:solidFill>
                  <a:schemeClr val="bg1"/>
                </a:solidFill>
              </a:rPr>
              <a:t>e </a:t>
            </a: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PROFEZIA AUTOAVVERANTE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0989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chemeClr val="accent5">
                <a:lumMod val="60000"/>
                <a:lumOff val="40000"/>
              </a:schemeClr>
            </a:gs>
            <a:gs pos="88000">
              <a:schemeClr val="bg1"/>
            </a:gs>
            <a:gs pos="65000">
              <a:schemeClr val="bg1"/>
            </a:gs>
            <a:gs pos="21000">
              <a:schemeClr val="bg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1A89A2-13D4-4828-8C44-F770CE473425}"/>
              </a:ext>
            </a:extLst>
          </p:cNvPr>
          <p:cNvSpPr txBox="1"/>
          <p:nvPr/>
        </p:nvSpPr>
        <p:spPr>
          <a:xfrm>
            <a:off x="3240553" y="702761"/>
            <a:ext cx="5938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ESERCIZIO DEI </a:t>
            </a:r>
            <a:r>
              <a:rPr lang="it-IT" sz="2400" b="1" dirty="0"/>
              <a:t>9</a:t>
            </a:r>
            <a:r>
              <a:rPr lang="it-IT" sz="2400" dirty="0"/>
              <a:t> PUNTINI o </a:t>
            </a:r>
            <a:r>
              <a:rPr lang="it-IT" sz="2400" b="1" dirty="0"/>
              <a:t>Test di </a:t>
            </a:r>
            <a:r>
              <a:rPr lang="it-IT" sz="2400" b="1" dirty="0" err="1"/>
              <a:t>Watzlawick</a:t>
            </a:r>
            <a:endParaRPr lang="it-IT" sz="2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D707760-3BD6-456A-9C78-8664EE242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28" y="3150824"/>
            <a:ext cx="2998467" cy="277358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DAA58F0-0699-40C9-B79A-51D747254E19}"/>
              </a:ext>
            </a:extLst>
          </p:cNvPr>
          <p:cNvSpPr txBox="1"/>
          <p:nvPr/>
        </p:nvSpPr>
        <p:spPr>
          <a:xfrm>
            <a:off x="1228578" y="1702250"/>
            <a:ext cx="9734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Disegna </a:t>
            </a:r>
            <a:r>
              <a:rPr lang="it-IT" sz="2400" b="1" dirty="0"/>
              <a:t>9</a:t>
            </a:r>
            <a:r>
              <a:rPr lang="it-IT" sz="2400" dirty="0"/>
              <a:t> puntini come nell’immagine e traccia non più di </a:t>
            </a:r>
            <a:r>
              <a:rPr lang="it-IT" sz="2400" b="1" dirty="0"/>
              <a:t>4</a:t>
            </a:r>
            <a:r>
              <a:rPr lang="it-IT" sz="2400" dirty="0"/>
              <a:t> rette </a:t>
            </a:r>
          </a:p>
          <a:p>
            <a:pPr algn="ctr"/>
            <a:r>
              <a:rPr lang="it-IT" sz="2400" dirty="0"/>
              <a:t>per coprire i 9 puntini </a:t>
            </a:r>
            <a:r>
              <a:rPr lang="it-IT" sz="2400" u="sng" dirty="0"/>
              <a:t>ma senza mai staccare la penna dal foglio</a:t>
            </a:r>
          </a:p>
        </p:txBody>
      </p:sp>
    </p:spTree>
    <p:extLst>
      <p:ext uri="{BB962C8B-B14F-4D97-AF65-F5344CB8AC3E}">
        <p14:creationId xmlns:p14="http://schemas.microsoft.com/office/powerpoint/2010/main" val="756297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99000">
              <a:schemeClr val="accent5">
                <a:lumMod val="60000"/>
                <a:lumOff val="40000"/>
              </a:schemeClr>
            </a:gs>
            <a:gs pos="95000">
              <a:schemeClr val="bg1"/>
            </a:gs>
            <a:gs pos="65000">
              <a:schemeClr val="bg1"/>
            </a:gs>
            <a:gs pos="21000">
              <a:schemeClr val="bg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134E8BD-6E2F-4E88-AB83-45CBB702BB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47" r="-68" b="5373"/>
          <a:stretch/>
        </p:blipFill>
        <p:spPr>
          <a:xfrm>
            <a:off x="5024114" y="369000"/>
            <a:ext cx="5724000" cy="6120000"/>
          </a:xfrm>
          <a:prstGeom prst="rect">
            <a:avLst/>
          </a:prstGeom>
          <a:scene3d>
            <a:camera prst="orthographicFront">
              <a:rot lat="0" lon="21599994" rev="0"/>
            </a:camera>
            <a:lightRig rig="threePt" dir="t"/>
          </a:scene3d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3DB9CB-D26A-4AFA-990E-0DB3E6376CEE}"/>
              </a:ext>
            </a:extLst>
          </p:cNvPr>
          <p:cNvSpPr txBox="1"/>
          <p:nvPr/>
        </p:nvSpPr>
        <p:spPr>
          <a:xfrm>
            <a:off x="1252024" y="827439"/>
            <a:ext cx="262010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POSSIBILI SOLUZIONI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23180D-EC6B-435D-A815-02BD5149A67A}"/>
              </a:ext>
            </a:extLst>
          </p:cNvPr>
          <p:cNvSpPr txBox="1"/>
          <p:nvPr/>
        </p:nvSpPr>
        <p:spPr>
          <a:xfrm>
            <a:off x="1069144" y="3429000"/>
            <a:ext cx="35731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Scopo: </a:t>
            </a:r>
          </a:p>
          <a:p>
            <a:r>
              <a:rPr lang="it-IT" sz="2400" dirty="0"/>
              <a:t>rompere lo schema</a:t>
            </a:r>
          </a:p>
          <a:p>
            <a:r>
              <a:rPr lang="it-IT" sz="2400" dirty="0"/>
              <a:t>sviluppare l’intelligenza creativa,</a:t>
            </a:r>
          </a:p>
          <a:p>
            <a:r>
              <a:rPr lang="it-IT" sz="2400" dirty="0"/>
              <a:t>andare oltre e allargare il proprio</a:t>
            </a:r>
          </a:p>
          <a:p>
            <a:r>
              <a:rPr lang="it-IT" sz="2400" dirty="0"/>
              <a:t>punto di vista</a:t>
            </a:r>
          </a:p>
        </p:txBody>
      </p:sp>
    </p:spTree>
    <p:extLst>
      <p:ext uri="{BB962C8B-B14F-4D97-AF65-F5344CB8AC3E}">
        <p14:creationId xmlns:p14="http://schemas.microsoft.com/office/powerpoint/2010/main" val="449713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84000">
              <a:srgbClr val="FF3B9D"/>
            </a:gs>
            <a:gs pos="95000">
              <a:schemeClr val="bg1"/>
            </a:gs>
            <a:gs pos="89000">
              <a:srgbClr val="FF3399"/>
            </a:gs>
            <a:gs pos="1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D62F2E-38ED-4888-B34F-22F3C40C6B49}"/>
              </a:ext>
            </a:extLst>
          </p:cNvPr>
          <p:cNvSpPr txBox="1"/>
          <p:nvPr/>
        </p:nvSpPr>
        <p:spPr>
          <a:xfrm>
            <a:off x="2335237" y="446013"/>
            <a:ext cx="7061981" cy="461665"/>
          </a:xfrm>
          <a:prstGeom prst="rect">
            <a:avLst/>
          </a:prstGeom>
          <a:solidFill>
            <a:srgbClr val="FF3399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3. </a:t>
            </a:r>
            <a:r>
              <a:rPr lang="it-IT" sz="2400" b="1" dirty="0">
                <a:solidFill>
                  <a:srgbClr val="FFFF00"/>
                </a:solidFill>
              </a:rPr>
              <a:t>SLEIGHT OF MOUNTH = GIOCHI DI PAROLE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E58BF07-3396-4B1D-9B7F-90F389EBD811}"/>
              </a:ext>
            </a:extLst>
          </p:cNvPr>
          <p:cNvSpPr txBox="1"/>
          <p:nvPr/>
        </p:nvSpPr>
        <p:spPr>
          <a:xfrm>
            <a:off x="897986" y="1063925"/>
            <a:ext cx="10396028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dirty="0"/>
              <a:t>È uno strumento potente per rompere le credenze limitanti e cambiare la propria visione circa un evento passato, presente o futuro.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CD43F16-4403-4BDC-AFEE-D5654F1E5CA7}"/>
              </a:ext>
            </a:extLst>
          </p:cNvPr>
          <p:cNvSpPr txBox="1"/>
          <p:nvPr/>
        </p:nvSpPr>
        <p:spPr>
          <a:xfrm>
            <a:off x="897986" y="1975268"/>
            <a:ext cx="10396025" cy="4308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dirty="0">
                <a:effectLst/>
                <a:ea typeface="Times New Roman" panose="02020603050405020304" pitchFamily="18" charset="0"/>
              </a:rPr>
              <a:t>Ideato da Robert </a:t>
            </a:r>
            <a:r>
              <a:rPr lang="it-IT" sz="2200" dirty="0" err="1">
                <a:effectLst/>
                <a:ea typeface="Times New Roman" panose="02020603050405020304" pitchFamily="18" charset="0"/>
              </a:rPr>
              <a:t>Dilts</a:t>
            </a:r>
            <a:r>
              <a:rPr lang="it-IT" sz="2200" dirty="0">
                <a:ea typeface="Times New Roman" panose="02020603050405020304" pitchFamily="18" charset="0"/>
              </a:rPr>
              <a:t> che </a:t>
            </a:r>
            <a:r>
              <a:rPr lang="it-IT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 elaborato </a:t>
            </a:r>
            <a:r>
              <a:rPr lang="it-IT" sz="22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it-IT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schemi linguistici a tal fine. Vediamone alcuni.</a:t>
            </a:r>
            <a:endParaRPr lang="it-IT" sz="22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498E477-9252-4115-BCB9-7EA94416F7F3}"/>
              </a:ext>
            </a:extLst>
          </p:cNvPr>
          <p:cNvSpPr txBox="1"/>
          <p:nvPr/>
        </p:nvSpPr>
        <p:spPr>
          <a:xfrm>
            <a:off x="1066801" y="2615555"/>
            <a:ext cx="2954216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Convinzione limitante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17B5D1C-3DB4-4238-B04A-50293866C3A2}"/>
              </a:ext>
            </a:extLst>
          </p:cNvPr>
          <p:cNvSpPr txBox="1"/>
          <p:nvPr/>
        </p:nvSpPr>
        <p:spPr>
          <a:xfrm>
            <a:off x="787792" y="3360059"/>
            <a:ext cx="10506220" cy="4308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/>
              <a:t>RIDEFINIZIONE DELLA X</a:t>
            </a:r>
            <a:r>
              <a:rPr lang="it-IT" sz="2200" dirty="0"/>
              <a:t>: </a:t>
            </a:r>
            <a:r>
              <a:rPr lang="it-IT" sz="2200" i="1" u="sng" dirty="0"/>
              <a:t>non è che non ti telefono</a:t>
            </a:r>
            <a:r>
              <a:rPr lang="it-IT" sz="2200" dirty="0"/>
              <a:t>, è solo che preferisco parlarti di persona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2CCA89DE-3999-42FB-80AF-ABBFA4212E30}"/>
              </a:ext>
            </a:extLst>
          </p:cNvPr>
          <p:cNvCxnSpPr>
            <a:cxnSpLocks/>
          </p:cNvCxnSpPr>
          <p:nvPr/>
        </p:nvCxnSpPr>
        <p:spPr>
          <a:xfrm>
            <a:off x="6583680" y="3114015"/>
            <a:ext cx="122857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4BC2CAF-BB15-4D57-899E-7F1DC4063B35}"/>
              </a:ext>
            </a:extLst>
          </p:cNvPr>
          <p:cNvSpPr txBox="1"/>
          <p:nvPr/>
        </p:nvSpPr>
        <p:spPr>
          <a:xfrm>
            <a:off x="787792" y="3922263"/>
            <a:ext cx="9312811" cy="4308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200" b="1" dirty="0"/>
              <a:t>RIDEFINIZIONE DELLA Y</a:t>
            </a:r>
            <a:r>
              <a:rPr lang="it-IT" sz="2200" dirty="0"/>
              <a:t>: </a:t>
            </a:r>
            <a:r>
              <a:rPr lang="it-IT" sz="2200" i="1" u="sng" dirty="0"/>
              <a:t>tengo a te</a:t>
            </a:r>
            <a:r>
              <a:rPr lang="it-IT" sz="2200" dirty="0"/>
              <a:t>, il mio modo di dimostrartelo è con i fatti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7E9F1E0-3463-45BA-85DC-E105FAD4EB39}"/>
              </a:ext>
            </a:extLst>
          </p:cNvPr>
          <p:cNvSpPr txBox="1"/>
          <p:nvPr/>
        </p:nvSpPr>
        <p:spPr>
          <a:xfrm>
            <a:off x="787792" y="4553400"/>
            <a:ext cx="9312811" cy="4308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/>
              <a:t>CONTROESEMPIO</a:t>
            </a:r>
            <a:r>
              <a:rPr lang="it-IT" sz="2200" dirty="0"/>
              <a:t>: anche tua madre non ti telefona ma tiene tanto a te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25C1131-8E8F-4E08-A5DD-77422065F13C}"/>
              </a:ext>
            </a:extLst>
          </p:cNvPr>
          <p:cNvSpPr txBox="1"/>
          <p:nvPr/>
        </p:nvSpPr>
        <p:spPr>
          <a:xfrm>
            <a:off x="787792" y="5230331"/>
            <a:ext cx="9338601" cy="4308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/>
              <a:t>ALTRI OBIETTIVI</a:t>
            </a:r>
            <a:r>
              <a:rPr lang="it-IT" sz="2200" dirty="0"/>
              <a:t>: il fatto che io non ti telefoni ti aiuterà a essere più </a:t>
            </a:r>
            <a:r>
              <a:rPr lang="it-IT" sz="2200" dirty="0" err="1"/>
              <a:t>autonom</a:t>
            </a:r>
            <a:r>
              <a:rPr lang="it-IT" sz="2200" dirty="0"/>
              <a:t>*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589032D-6D73-4C87-87E4-F17280568817}"/>
              </a:ext>
            </a:extLst>
          </p:cNvPr>
          <p:cNvSpPr txBox="1"/>
          <p:nvPr/>
        </p:nvSpPr>
        <p:spPr>
          <a:xfrm>
            <a:off x="787792" y="5856708"/>
            <a:ext cx="10480431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/>
              <a:t>CONSEGUENZE</a:t>
            </a:r>
            <a:r>
              <a:rPr lang="it-IT" sz="2200" dirty="0"/>
              <a:t>: credendo questo arriverai a pensare che tutti quelli che non ti telefonano non tengono a te. È questo che vuoi?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DB53197-5088-41D7-9501-8452CF75A900}"/>
              </a:ext>
            </a:extLst>
          </p:cNvPr>
          <p:cNvSpPr txBox="1"/>
          <p:nvPr/>
        </p:nvSpPr>
        <p:spPr>
          <a:xfrm>
            <a:off x="4131212" y="2606405"/>
            <a:ext cx="663995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X</a:t>
            </a:r>
            <a:r>
              <a:rPr lang="it-IT" sz="2400" dirty="0"/>
              <a:t>: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mi telefoni   </a:t>
            </a:r>
            <a:r>
              <a:rPr lang="it-IT" sz="2400" b="1" dirty="0">
                <a:solidFill>
                  <a:srgbClr val="FF0000"/>
                </a:solidFill>
              </a:rPr>
              <a:t>significa</a:t>
            </a:r>
            <a:r>
              <a:rPr lang="it-IT" sz="2400" dirty="0"/>
              <a:t>   </a:t>
            </a:r>
            <a:r>
              <a:rPr lang="it-IT" sz="2400" b="1" dirty="0"/>
              <a:t>Y</a:t>
            </a:r>
            <a:r>
              <a:rPr lang="it-IT" sz="2400" dirty="0"/>
              <a:t>: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non tieni a me</a:t>
            </a:r>
          </a:p>
        </p:txBody>
      </p:sp>
    </p:spTree>
    <p:extLst>
      <p:ext uri="{BB962C8B-B14F-4D97-AF65-F5344CB8AC3E}">
        <p14:creationId xmlns:p14="http://schemas.microsoft.com/office/powerpoint/2010/main" val="889514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3ACB450-F084-4E4F-AA9A-417F772779F9}"/>
              </a:ext>
            </a:extLst>
          </p:cNvPr>
          <p:cNvSpPr txBox="1"/>
          <p:nvPr/>
        </p:nvSpPr>
        <p:spPr>
          <a:xfrm>
            <a:off x="4888523" y="455502"/>
            <a:ext cx="498348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ORA PROVA TU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2E2E68-9649-46A4-B07E-3426AB903EEF}"/>
              </a:ext>
            </a:extLst>
          </p:cNvPr>
          <p:cNvSpPr txBox="1"/>
          <p:nvPr/>
        </p:nvSpPr>
        <p:spPr>
          <a:xfrm>
            <a:off x="3749038" y="1514197"/>
            <a:ext cx="81088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b="1" dirty="0"/>
              <a:t>Convinzione: </a:t>
            </a:r>
            <a:r>
              <a:rPr lang="it-IT" sz="2800" b="1" dirty="0"/>
              <a:t>non fai sport quindi sei una persona pigra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5791779-A005-40AD-9AA9-C574F2D91CAB}"/>
              </a:ext>
            </a:extLst>
          </p:cNvPr>
          <p:cNvSpPr txBox="1"/>
          <p:nvPr/>
        </p:nvSpPr>
        <p:spPr>
          <a:xfrm>
            <a:off x="2418470" y="2620397"/>
            <a:ext cx="9439422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RIDEFINIZIONE X</a:t>
            </a:r>
            <a:r>
              <a:rPr lang="it-IT" sz="2400" dirty="0"/>
              <a:t>: </a:t>
            </a:r>
            <a:r>
              <a:rPr lang="it-IT" sz="2400" b="1" dirty="0"/>
              <a:t>do un significato diverso all’idea espressa </a:t>
            </a:r>
          </a:p>
          <a:p>
            <a:endParaRPr lang="it-IT" sz="2400" b="1" dirty="0"/>
          </a:p>
          <a:p>
            <a:r>
              <a:rPr lang="it-IT" sz="2400" b="1" dirty="0">
                <a:solidFill>
                  <a:srgbClr val="FF0000"/>
                </a:solidFill>
              </a:rPr>
              <a:t>RIDEFINIZIONE </a:t>
            </a:r>
            <a:r>
              <a:rPr lang="it-IT" sz="2400" b="1" dirty="0">
                <a:solidFill>
                  <a:srgbClr val="3333CC"/>
                </a:solidFill>
              </a:rPr>
              <a:t>Y</a:t>
            </a:r>
            <a:r>
              <a:rPr lang="it-IT" sz="2400" b="1" dirty="0"/>
              <a:t>: indico altri casi in cui sono attivo e non pigro</a:t>
            </a:r>
          </a:p>
          <a:p>
            <a:endParaRPr lang="it-IT" sz="2400" b="1" dirty="0"/>
          </a:p>
          <a:p>
            <a:r>
              <a:rPr lang="it-IT" sz="2400" b="1" dirty="0">
                <a:solidFill>
                  <a:srgbClr val="7030A0"/>
                </a:solidFill>
              </a:rPr>
              <a:t>CONTROESEMPIO</a:t>
            </a:r>
            <a:r>
              <a:rPr lang="it-IT" sz="2400" b="1" dirty="0"/>
              <a:t>: indico un esempio contrario per cui anche se non fa sport è comunque attivo</a:t>
            </a:r>
          </a:p>
          <a:p>
            <a:endParaRPr lang="it-IT" sz="2400" b="1" dirty="0"/>
          </a:p>
          <a:p>
            <a:r>
              <a:rPr lang="it-IT" sz="2400" b="1" dirty="0">
                <a:solidFill>
                  <a:srgbClr val="009900"/>
                </a:solidFill>
              </a:rPr>
              <a:t>ALTRI OBIETTIVI</a:t>
            </a:r>
            <a:r>
              <a:rPr lang="it-IT" sz="2400" b="1" dirty="0"/>
              <a:t>: indico l’obiettivo per cui mi comporto in quel modo</a:t>
            </a:r>
          </a:p>
          <a:p>
            <a:endParaRPr lang="it-IT" sz="2400" b="1" dirty="0"/>
          </a:p>
          <a:p>
            <a:r>
              <a:rPr lang="it-IT" sz="2400" b="1" dirty="0">
                <a:solidFill>
                  <a:srgbClr val="D60093"/>
                </a:solidFill>
              </a:rPr>
              <a:t>CONSEGUENZE</a:t>
            </a:r>
            <a:r>
              <a:rPr lang="it-IT" sz="2400" b="1" dirty="0"/>
              <a:t>: estremizzo la situazione</a:t>
            </a:r>
          </a:p>
        </p:txBody>
      </p:sp>
    </p:spTree>
    <p:extLst>
      <p:ext uri="{BB962C8B-B14F-4D97-AF65-F5344CB8AC3E}">
        <p14:creationId xmlns:p14="http://schemas.microsoft.com/office/powerpoint/2010/main" val="30335285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745</Words>
  <Application>Microsoft Office PowerPoint</Application>
  <PresentationFormat>Widescreen</PresentationFormat>
  <Paragraphs>114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Arial Rounded MT Bold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101</cp:revision>
  <dcterms:created xsi:type="dcterms:W3CDTF">2021-05-09T17:25:09Z</dcterms:created>
  <dcterms:modified xsi:type="dcterms:W3CDTF">2021-05-18T19:01:26Z</dcterms:modified>
</cp:coreProperties>
</file>