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69" r:id="rId5"/>
    <p:sldId id="259" r:id="rId6"/>
    <p:sldId id="258" r:id="rId7"/>
    <p:sldId id="260" r:id="rId8"/>
    <p:sldId id="261" r:id="rId9"/>
    <p:sldId id="266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800000"/>
    <a:srgbClr val="FFD937"/>
    <a:srgbClr val="FFEDB3"/>
    <a:srgbClr val="0066FF"/>
    <a:srgbClr val="FF8029"/>
    <a:srgbClr val="FF6600"/>
    <a:srgbClr val="FFCC00"/>
    <a:srgbClr val="E8EEF8"/>
    <a:srgbClr val="EA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3B7920-2B7F-4531-A905-CCF9216E5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3E9351-8F66-487C-BA6B-630D640E36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E5C2C6-E414-4D09-9F3A-9D99D9949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447EF9-5626-4115-8860-DF219049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3CFCE0-1239-4676-8AE7-989D2C5B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89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81D7A7-9A6E-475B-94C5-A9208CCE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3CC87BB-02FE-45A7-97B0-0AC7A8BA7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0188E2-99FA-4460-ABEE-E0B172475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28A2AE-D853-49E2-A5A6-F77AC6B8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B6CDE7-FC39-487C-8BE1-2604C0FF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17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72044F1-0F7F-4680-AAE9-38D553AF2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D49C56C-B70A-44C3-94C3-1BB98C0F3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9BBEDE-5398-4E06-8EB8-A95620BF5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27C31D-0F4C-4F28-8B9C-73ADA3121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EAD7B2-9542-4915-A766-F2DB1C9B4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229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51D308-6EDD-46B2-9851-94A6AE26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3A0021-EAF9-4644-9B9C-E510DC23A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515717-B6B5-49DA-9CCF-006E60C8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B5E78F-90F4-4B3C-B1FE-CEF22864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8B62F6-3DAD-4E81-8497-B1349AE5F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19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9B7A12-3C5C-45B2-A96F-D944989E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95D3BD-71D0-4AAB-A5FD-ED38D4B01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752D7C-FC59-4EFF-BB9A-21B52200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C296D3-6269-4EC0-9327-DA2F3113D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4C1885-93D2-41CA-BDC9-DD3A8A0E7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3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BCB432-6D6E-4C84-B9FF-57B21D0A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D9DB4A-F7AE-43EC-B72C-B8BCCCFB1E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1B0BC9-7AF5-48A5-BF55-02A4808A5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68887A-4EA6-404F-A41A-81C6F4D1E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EA975D-0FA6-4FB4-8B6B-8647C42C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E92EF7-89EE-419E-A53B-6FD5CC684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811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48D840-BC72-4CAD-A3A8-7308FE4C7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83464B-15B3-4E71-8D5E-4B70DA653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914572D-5245-46D7-AB83-BAF3E9FF3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320B79C-7E37-4F39-898B-0AF122A26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A095BF-9CFD-4E79-A84B-E78586A92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555FDF1-0872-474A-AFCC-332CF65D9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F973C43-F479-477F-8A56-935DC0447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2FA7FA-5D4C-449C-B6B9-831FF258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82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DC02EF-C697-482B-ACD5-D64167E24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75039FB-93E8-484D-8C3C-37CC4B116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3667AC3-4685-45E9-A51E-615B8C3AF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C76BB10-ED3E-4163-9833-F3C0D4BC7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318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E5498EE-E059-4878-9BF7-121139323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4BFD2B-A06D-483F-BD78-B1B4F92B1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401B9F-1190-4954-A7CC-5C77EFDC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61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797EF4-2F0E-4CF0-B613-225BBCC2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7787AF-D5C7-45C1-B6D5-EE3FE1278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D8CFB9B-19E8-4B74-BF7B-FDE3344B7A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FC9CB0-D326-4157-8321-DD244CF22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1277E33-1ACD-4204-9FEC-D0C42A06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5295E1-AB4E-4C52-BEDA-659496C4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89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BABCA2-0172-42C1-9C00-EA1247060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4F6E118-078B-455D-87D6-01B7DEE29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D9057F3-8342-4452-8908-D03ED3AC3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489AD6-A706-4718-BD9F-280A59175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53DD7F-1729-4981-B788-9803D72AB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8D8AC96-F982-4C4C-AF81-5EFD36999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15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F535FEE-03DD-4B6A-BA1B-E5ECB2E11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6DFE6B-B8AC-44C6-AC4A-420D9B3AF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2C3AB2-2E6E-461D-BF90-655A6358F0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A382-9C52-4739-B164-3855D0C18EEE}" type="datetimeFigureOut">
              <a:rPr lang="it-IT" smtClean="0"/>
              <a:t>25/10/2021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C830F3-5AAF-4C91-B99F-3B4FE3AFE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F3E1C5-BB72-421C-885D-1BDA2E0C2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8F8F7-BEC4-4731-BD85-95C79CB73E9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63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r="6000" b="-9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B3B234-D77A-4412-8BD6-813153C32CB1}"/>
              </a:ext>
            </a:extLst>
          </p:cNvPr>
          <p:cNvSpPr txBox="1"/>
          <p:nvPr/>
        </p:nvSpPr>
        <p:spPr>
          <a:xfrm>
            <a:off x="6668087" y="2077890"/>
            <a:ext cx="4698611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Alla scoperta </a:t>
            </a:r>
          </a:p>
          <a:p>
            <a:pPr algn="r"/>
            <a:r>
              <a:rPr lang="it-IT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dell’Eroe </a:t>
            </a:r>
          </a:p>
          <a:p>
            <a:pPr algn="r"/>
            <a:r>
              <a:rPr lang="it-IT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che è in te!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59F03D-5D87-4343-B07D-46DCA3D78BA3}"/>
              </a:ext>
            </a:extLst>
          </p:cNvPr>
          <p:cNvSpPr txBox="1"/>
          <p:nvPr/>
        </p:nvSpPr>
        <p:spPr>
          <a:xfrm>
            <a:off x="5314122" y="5658678"/>
            <a:ext cx="4280452" cy="523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Ottobre – Giugno 2021/22</a:t>
            </a:r>
          </a:p>
        </p:txBody>
      </p:sp>
    </p:spTree>
    <p:extLst>
      <p:ext uri="{BB962C8B-B14F-4D97-AF65-F5344CB8AC3E}">
        <p14:creationId xmlns:p14="http://schemas.microsoft.com/office/powerpoint/2010/main" val="3023855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893749C-7490-4504-90C3-7203CD06BBC6}"/>
              </a:ext>
            </a:extLst>
          </p:cNvPr>
          <p:cNvSpPr txBox="1"/>
          <p:nvPr/>
        </p:nvSpPr>
        <p:spPr>
          <a:xfrm>
            <a:off x="3108959" y="185739"/>
            <a:ext cx="6443004" cy="1050800"/>
          </a:xfrm>
          <a:prstGeom prst="rect">
            <a:avLst/>
          </a:prstGeom>
          <a:solidFill>
            <a:schemeClr val="bg1">
              <a:alpha val="84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VALORI E CREDENZE </a:t>
            </a:r>
          </a:p>
          <a:p>
            <a:pPr lvl="0" algn="ctr">
              <a:lnSpc>
                <a:spcPct val="115000"/>
              </a:lnSpc>
            </a:pPr>
            <a:r>
              <a:rPr lang="it-IT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di </a:t>
            </a:r>
            <a:r>
              <a:rPr lang="it-IT" sz="28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BETHANY</a:t>
            </a:r>
            <a:endParaRPr lang="it-IT" sz="2800" dirty="0">
              <a:solidFill>
                <a:srgbClr val="00206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285D14-2351-4CC0-84D5-02F04730DB8C}"/>
              </a:ext>
            </a:extLst>
          </p:cNvPr>
          <p:cNvSpPr txBox="1"/>
          <p:nvPr/>
        </p:nvSpPr>
        <p:spPr>
          <a:xfrm>
            <a:off x="4019842" y="1666749"/>
            <a:ext cx="6098344" cy="155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CREDENZE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crede, è convinta di diventare surfista professionista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80DBD6-F642-4CEE-B0C6-440C662928EF}"/>
              </a:ext>
            </a:extLst>
          </p:cNvPr>
          <p:cNvSpPr txBox="1"/>
          <p:nvPr/>
        </p:nvSpPr>
        <p:spPr>
          <a:xfrm>
            <a:off x="1881552" y="3075472"/>
            <a:ext cx="799131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l’oceano e il calore del sole sulla pelle cavalcare l’onda è uno stile di vita</a:t>
            </a:r>
          </a:p>
          <a:p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credere in se stessa</a:t>
            </a:r>
          </a:p>
          <a:p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famiglia </a:t>
            </a:r>
          </a:p>
          <a:p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l’amicizia </a:t>
            </a:r>
          </a:p>
          <a:p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fede</a:t>
            </a:r>
          </a:p>
          <a:p>
            <a:r>
              <a:rPr lang="it-IT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l’amore </a:t>
            </a:r>
          </a:p>
        </p:txBody>
      </p:sp>
    </p:spTree>
    <p:extLst>
      <p:ext uri="{BB962C8B-B14F-4D97-AF65-F5344CB8AC3E}">
        <p14:creationId xmlns:p14="http://schemas.microsoft.com/office/powerpoint/2010/main" val="2459252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D37B0E-4B2A-43B8-8224-0DEB64D790D4}"/>
              </a:ext>
            </a:extLst>
          </p:cNvPr>
          <p:cNvSpPr txBox="1"/>
          <p:nvPr/>
        </p:nvSpPr>
        <p:spPr>
          <a:xfrm>
            <a:off x="2284675" y="141370"/>
            <a:ext cx="7899111" cy="1354217"/>
          </a:xfrm>
          <a:prstGeom prst="rect">
            <a:avLst/>
          </a:prstGeom>
          <a:solidFill>
            <a:srgbClr val="FFEDB3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 PER CASA</a:t>
            </a:r>
          </a:p>
          <a:p>
            <a:pPr algn="ctr"/>
            <a:r>
              <a:rPr lang="it-IT" sz="3200" b="1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/>
              </a:rPr>
              <a:t>Individua i tuoi valori e le tue credenze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4A8DCA-DFE2-44B7-9881-6ABE18A88A62}"/>
              </a:ext>
            </a:extLst>
          </p:cNvPr>
          <p:cNvSpPr txBox="1"/>
          <p:nvPr/>
        </p:nvSpPr>
        <p:spPr>
          <a:xfrm>
            <a:off x="332527" y="2164474"/>
            <a:ext cx="4155067" cy="424731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800" b="1" i="0" u="none" strike="noStrike" baseline="0" dirty="0">
                <a:solidFill>
                  <a:srgbClr val="FF0000"/>
                </a:solidFill>
              </a:rPr>
              <a:t>Rispondi alle seguenti </a:t>
            </a:r>
          </a:p>
          <a:p>
            <a:pPr algn="just"/>
            <a:r>
              <a:rPr lang="it-IT" sz="2800" b="1" i="0" u="none" strike="noStrike" baseline="0" dirty="0">
                <a:solidFill>
                  <a:srgbClr val="FF0000"/>
                </a:solidFill>
              </a:rPr>
              <a:t>domande relative ai valori:</a:t>
            </a:r>
          </a:p>
          <a:p>
            <a:pPr algn="just"/>
            <a:endParaRPr lang="it-IT" sz="28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it-IT" sz="2800" b="0" i="0" u="none" strike="noStrike" baseline="0" dirty="0">
                <a:solidFill>
                  <a:srgbClr val="000000"/>
                </a:solidFill>
              </a:rPr>
              <a:t>• </a:t>
            </a:r>
            <a:r>
              <a:rPr lang="it-IT" sz="2800" b="1" i="0" u="none" strike="noStrike" baseline="0" dirty="0">
                <a:solidFill>
                  <a:srgbClr val="000000"/>
                </a:solidFill>
              </a:rPr>
              <a:t>Qual è la cosa più importante per te?</a:t>
            </a:r>
          </a:p>
          <a:p>
            <a:pPr algn="just"/>
            <a:r>
              <a:rPr lang="it-IT" sz="2800" b="1" i="0" u="none" strike="noStrike" baseline="0" dirty="0">
                <a:solidFill>
                  <a:srgbClr val="000000"/>
                </a:solidFill>
              </a:rPr>
              <a:t>• Cosa ti motiva? </a:t>
            </a:r>
          </a:p>
          <a:p>
            <a:pPr algn="just"/>
            <a:r>
              <a:rPr lang="it-IT" sz="2800" b="1" i="0" u="none" strike="noStrike" baseline="0" dirty="0">
                <a:solidFill>
                  <a:srgbClr val="000000"/>
                </a:solidFill>
              </a:rPr>
              <a:t>• Che cosa ti spinge ad  alzarti ogni mattina? </a:t>
            </a:r>
          </a:p>
          <a:p>
            <a:pPr algn="just"/>
            <a:r>
              <a:rPr lang="it-IT" sz="2800" b="1" i="0" u="none" strike="noStrike" baseline="0" dirty="0">
                <a:solidFill>
                  <a:srgbClr val="000000"/>
                </a:solidFill>
              </a:rPr>
              <a:t>• Cosa è giusto per te? </a:t>
            </a:r>
            <a:endParaRPr lang="it-IT" sz="2800" b="1" dirty="0">
              <a:solidFill>
                <a:srgbClr val="000000"/>
              </a:solidFill>
            </a:endParaRPr>
          </a:p>
          <a:p>
            <a:pPr algn="just"/>
            <a:endParaRPr lang="it-IT" sz="1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9F539C-E092-4936-A1C1-A2430227338A}"/>
              </a:ext>
            </a:extLst>
          </p:cNvPr>
          <p:cNvSpPr txBox="1"/>
          <p:nvPr/>
        </p:nvSpPr>
        <p:spPr>
          <a:xfrm>
            <a:off x="5191795" y="2164474"/>
            <a:ext cx="6766152" cy="440120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800" b="1" i="0" u="none" strike="noStrike" baseline="0" dirty="0">
                <a:solidFill>
                  <a:srgbClr val="0070C0"/>
                </a:solidFill>
              </a:rPr>
              <a:t>Rispondi alle seguenti domande relative alle credenze:</a:t>
            </a:r>
          </a:p>
          <a:p>
            <a:pPr algn="just"/>
            <a:endParaRPr lang="it-IT" sz="2800" b="0" i="0" u="none" strike="noStrike" baseline="0" dirty="0">
              <a:solidFill>
                <a:srgbClr val="000000"/>
              </a:solidFill>
            </a:endParaRPr>
          </a:p>
          <a:p>
            <a:pPr algn="just"/>
            <a:r>
              <a:rPr lang="it-IT" sz="2800" b="0" i="0" u="none" strike="noStrike" baseline="0" dirty="0">
                <a:solidFill>
                  <a:srgbClr val="000000"/>
                </a:solidFill>
              </a:rPr>
              <a:t>• </a:t>
            </a:r>
            <a:r>
              <a:rPr lang="it-IT" sz="2800" b="1" i="0" u="none" strike="noStrike" baseline="0" dirty="0">
                <a:solidFill>
                  <a:srgbClr val="000000"/>
                </a:solidFill>
              </a:rPr>
              <a:t>Pensa a una scelta riuscita fatta di recente. Per quale motivo hai creduto essere la migliore?</a:t>
            </a:r>
          </a:p>
          <a:p>
            <a:pPr algn="just"/>
            <a:r>
              <a:rPr lang="it-IT" sz="2800" b="1" i="0" u="none" strike="noStrike" baseline="0" dirty="0">
                <a:solidFill>
                  <a:srgbClr val="000000"/>
                </a:solidFill>
              </a:rPr>
              <a:t>• Pensa a una scelta fatta di recente, che non ha avuto il risultato sperato. Per quale motivo avevi creduto che poteva essere giusta?</a:t>
            </a:r>
          </a:p>
        </p:txBody>
      </p:sp>
    </p:spTree>
    <p:extLst>
      <p:ext uri="{BB962C8B-B14F-4D97-AF65-F5344CB8AC3E}">
        <p14:creationId xmlns:p14="http://schemas.microsoft.com/office/powerpoint/2010/main" val="15444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71918A-2FB9-401D-B91F-566BD4579760}"/>
              </a:ext>
            </a:extLst>
          </p:cNvPr>
          <p:cNvSpPr txBox="1"/>
          <p:nvPr/>
        </p:nvSpPr>
        <p:spPr>
          <a:xfrm>
            <a:off x="4837073" y="337625"/>
            <a:ext cx="2646939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Comic Sans MS" panose="030F0702030302020204" pitchFamily="66" charset="0"/>
              </a:rPr>
              <a:t>RIEPILOGO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9FD5F85-BF29-4498-BC0A-764D707A0572}"/>
              </a:ext>
            </a:extLst>
          </p:cNvPr>
          <p:cNvSpPr txBox="1"/>
          <p:nvPr/>
        </p:nvSpPr>
        <p:spPr>
          <a:xfrm>
            <a:off x="1847656" y="1485219"/>
            <a:ext cx="530087" cy="800219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/>
              <a:t>1.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2445785-F3B8-43A4-A353-CF7F2E01699B}"/>
              </a:ext>
            </a:extLst>
          </p:cNvPr>
          <p:cNvSpPr txBox="1"/>
          <p:nvPr/>
        </p:nvSpPr>
        <p:spPr>
          <a:xfrm>
            <a:off x="4727872" y="2671052"/>
            <a:ext cx="2865339" cy="2862322"/>
          </a:xfrm>
          <a:prstGeom prst="rect">
            <a:avLst/>
          </a:prstGeom>
          <a:solidFill>
            <a:srgbClr val="EAF2FA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Mondo ordinario: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Com’è il nostro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CC4EBD-EC47-4A3F-A2A2-111FCB725157}"/>
              </a:ext>
            </a:extLst>
          </p:cNvPr>
          <p:cNvSpPr txBox="1"/>
          <p:nvPr/>
        </p:nvSpPr>
        <p:spPr>
          <a:xfrm>
            <a:off x="6039001" y="1465195"/>
            <a:ext cx="530087" cy="800219"/>
          </a:xfrm>
          <a:prstGeom prst="rect">
            <a:avLst/>
          </a:prstGeom>
          <a:solidFill>
            <a:srgbClr val="00B05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2.</a:t>
            </a:r>
          </a:p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8A5CACA-2C05-4414-8508-127B29EB2844}"/>
              </a:ext>
            </a:extLst>
          </p:cNvPr>
          <p:cNvSpPr txBox="1"/>
          <p:nvPr/>
        </p:nvSpPr>
        <p:spPr>
          <a:xfrm>
            <a:off x="9666697" y="1485219"/>
            <a:ext cx="530087" cy="800219"/>
          </a:xfrm>
          <a:prstGeom prst="rect">
            <a:avLst/>
          </a:prstGeom>
          <a:solidFill>
            <a:srgbClr val="00B0F0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</a:rPr>
              <a:t>3.</a:t>
            </a:r>
          </a:p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AAEE0DE-F1F6-467E-8026-1EDB1D22D82C}"/>
              </a:ext>
            </a:extLst>
          </p:cNvPr>
          <p:cNvSpPr txBox="1"/>
          <p:nvPr/>
        </p:nvSpPr>
        <p:spPr>
          <a:xfrm>
            <a:off x="8146863" y="2615686"/>
            <a:ext cx="3569754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Valori e credenze</a:t>
            </a:r>
            <a:r>
              <a:rPr lang="it-IT" sz="3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sono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Credenze </a:t>
            </a:r>
            <a:r>
              <a:rPr lang="it-IT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Credenze </a:t>
            </a:r>
            <a:r>
              <a:rPr lang="it-IT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potenzianti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4616A3A-13FE-4A6C-AA56-B741074C7578}"/>
              </a:ext>
            </a:extLst>
          </p:cNvPr>
          <p:cNvSpPr txBox="1"/>
          <p:nvPr/>
        </p:nvSpPr>
        <p:spPr>
          <a:xfrm>
            <a:off x="475383" y="2818237"/>
            <a:ext cx="3861517" cy="1754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Viaggio dell’Eroe</a:t>
            </a:r>
            <a:r>
              <a:rPr lang="it-IT" sz="3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struttura</a:t>
            </a:r>
          </a:p>
        </p:txBody>
      </p:sp>
    </p:spTree>
    <p:extLst>
      <p:ext uri="{BB962C8B-B14F-4D97-AF65-F5344CB8AC3E}">
        <p14:creationId xmlns:p14="http://schemas.microsoft.com/office/powerpoint/2010/main" val="2114542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08775B2-BA89-4A88-8BE2-51B96B7362C7}"/>
              </a:ext>
            </a:extLst>
          </p:cNvPr>
          <p:cNvSpPr txBox="1"/>
          <p:nvPr/>
        </p:nvSpPr>
        <p:spPr>
          <a:xfrm>
            <a:off x="596348" y="848139"/>
            <a:ext cx="457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Viaggiare è fare un viaggio dentro </a:t>
            </a:r>
          </a:p>
          <a:p>
            <a:r>
              <a:rPr lang="it-IT" sz="32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se stessi</a:t>
            </a:r>
          </a:p>
          <a:p>
            <a:pPr algn="r"/>
            <a:r>
              <a:rPr lang="it-IT" sz="2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Danny Kaye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808DF0F-3095-4AF7-847D-0425217CE509}"/>
              </a:ext>
            </a:extLst>
          </p:cNvPr>
          <p:cNvSpPr txBox="1"/>
          <p:nvPr/>
        </p:nvSpPr>
        <p:spPr>
          <a:xfrm>
            <a:off x="596348" y="6009861"/>
            <a:ext cx="4678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0066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476006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10A85A-B778-4093-8423-F4AEBB6350AA}"/>
              </a:ext>
            </a:extLst>
          </p:cNvPr>
          <p:cNvSpPr txBox="1"/>
          <p:nvPr/>
        </p:nvSpPr>
        <p:spPr>
          <a:xfrm>
            <a:off x="3784209" y="224394"/>
            <a:ext cx="5303520" cy="584775"/>
          </a:xfrm>
          <a:prstGeom prst="rect">
            <a:avLst/>
          </a:prstGeom>
          <a:solidFill>
            <a:srgbClr val="FFD937"/>
          </a:solidFill>
          <a:ln w="571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COSA PARLEREMO 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BFE04565-6E4A-48C0-B9B7-276180E38B86}"/>
              </a:ext>
            </a:extLst>
          </p:cNvPr>
          <p:cNvSpPr/>
          <p:nvPr/>
        </p:nvSpPr>
        <p:spPr>
          <a:xfrm>
            <a:off x="347759" y="1153005"/>
            <a:ext cx="3826413" cy="1712742"/>
          </a:xfrm>
          <a:prstGeom prst="ellipse">
            <a:avLst/>
          </a:prstGeom>
          <a:solidFill>
            <a:schemeClr val="lt1">
              <a:alpha val="97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it-IT" sz="3200" b="1" dirty="0"/>
              <a:t> IL VIAGGIO DELL’EROE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1583DBD-8E50-4DEA-882C-4D623EFCCAB3}"/>
              </a:ext>
            </a:extLst>
          </p:cNvPr>
          <p:cNvSpPr txBox="1"/>
          <p:nvPr/>
        </p:nvSpPr>
        <p:spPr>
          <a:xfrm>
            <a:off x="5327241" y="1686805"/>
            <a:ext cx="5169877" cy="707886"/>
          </a:xfrm>
          <a:prstGeom prst="rect">
            <a:avLst/>
          </a:prstGeom>
          <a:solidFill>
            <a:srgbClr val="FFEDB3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 e sua struttura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22E27952-4F34-4368-B7EB-EC35BBAD4E77}"/>
              </a:ext>
            </a:extLst>
          </p:cNvPr>
          <p:cNvSpPr/>
          <p:nvPr/>
        </p:nvSpPr>
        <p:spPr>
          <a:xfrm>
            <a:off x="992688" y="3058790"/>
            <a:ext cx="4392938" cy="1712742"/>
          </a:xfrm>
          <a:prstGeom prst="ellips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it-IT" sz="3200" b="1" dirty="0"/>
              <a:t> PRIMA TAPPA: </a:t>
            </a:r>
          </a:p>
          <a:p>
            <a:pPr algn="ctr"/>
            <a:r>
              <a:rPr lang="it-IT" sz="3200" b="1" dirty="0"/>
              <a:t>IL MONDO ORDINARIO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48BCAA2C-1DC8-4B16-AE20-192A4BB072E3}"/>
              </a:ext>
            </a:extLst>
          </p:cNvPr>
          <p:cNvSpPr/>
          <p:nvPr/>
        </p:nvSpPr>
        <p:spPr>
          <a:xfrm>
            <a:off x="2735300" y="4964575"/>
            <a:ext cx="4009293" cy="1712742"/>
          </a:xfrm>
          <a:prstGeom prst="ellips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it-IT" sz="3200" b="1" dirty="0"/>
              <a:t> VALORI E CREDENZE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0119F2F-C3FA-4B1C-9715-0A060C400191}"/>
              </a:ext>
            </a:extLst>
          </p:cNvPr>
          <p:cNvSpPr txBox="1"/>
          <p:nvPr/>
        </p:nvSpPr>
        <p:spPr>
          <a:xfrm>
            <a:off x="6325775" y="2868513"/>
            <a:ext cx="5169877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Cos’è. Il nostro mondo ordinario e quello di </a:t>
            </a:r>
            <a:r>
              <a:rPr lang="it-IT" sz="4000" b="1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Bethany</a:t>
            </a:r>
            <a:r>
              <a:rPr lang="it-IT" sz="4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39EFC1-3C61-4E70-BED1-7E60E1C55692}"/>
              </a:ext>
            </a:extLst>
          </p:cNvPr>
          <p:cNvSpPr txBox="1"/>
          <p:nvPr/>
        </p:nvSpPr>
        <p:spPr>
          <a:xfrm>
            <a:off x="7912180" y="5292667"/>
            <a:ext cx="4009292" cy="1323439"/>
          </a:xfrm>
          <a:prstGeom prst="rect">
            <a:avLst/>
          </a:prstGeom>
          <a:solidFill>
            <a:srgbClr val="FFD937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sono e loro importanza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DC83DCE9-4F57-4B79-98B2-37CBE9A83A86}"/>
              </a:ext>
            </a:extLst>
          </p:cNvPr>
          <p:cNvSpPr/>
          <p:nvPr/>
        </p:nvSpPr>
        <p:spPr>
          <a:xfrm>
            <a:off x="4427908" y="1860418"/>
            <a:ext cx="822065" cy="36065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739F5413-1B6D-44DA-89C7-5CA607316AE9}"/>
              </a:ext>
            </a:extLst>
          </p:cNvPr>
          <p:cNvSpPr/>
          <p:nvPr/>
        </p:nvSpPr>
        <p:spPr>
          <a:xfrm>
            <a:off x="5435083" y="3659086"/>
            <a:ext cx="841235" cy="35784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1B5BB6A7-5C39-4CBF-9444-2CF5887AF80C}"/>
              </a:ext>
            </a:extLst>
          </p:cNvPr>
          <p:cNvSpPr/>
          <p:nvPr/>
        </p:nvSpPr>
        <p:spPr>
          <a:xfrm>
            <a:off x="6947678" y="5670371"/>
            <a:ext cx="761417" cy="30839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616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CE7FC2-5D1B-471D-B675-097AF1F87934}"/>
              </a:ext>
            </a:extLst>
          </p:cNvPr>
          <p:cNvSpPr txBox="1"/>
          <p:nvPr/>
        </p:nvSpPr>
        <p:spPr>
          <a:xfrm>
            <a:off x="3341076" y="167720"/>
            <a:ext cx="5509847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1.</a:t>
            </a: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rrington" panose="04040505050A02020702" pitchFamily="82" charset="0"/>
              </a:rPr>
              <a:t> IL VIAGGIO DELL’EROE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FA4DF2F-ECE3-442A-93CB-D9CBD9DBA35A}"/>
              </a:ext>
            </a:extLst>
          </p:cNvPr>
          <p:cNvSpPr txBox="1"/>
          <p:nvPr/>
        </p:nvSpPr>
        <p:spPr>
          <a:xfrm>
            <a:off x="875127" y="1143792"/>
            <a:ext cx="10441746" cy="181588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it-IT" sz="2800" b="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Christopher </a:t>
            </a:r>
            <a:r>
              <a:rPr lang="it-IT" sz="2800" b="0" i="0" u="none" strike="noStrike" baseline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Vogler</a:t>
            </a:r>
            <a:r>
              <a:rPr lang="it-IT" sz="2800" b="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sceneggiatore americano, nel suo testo </a:t>
            </a:r>
            <a:r>
              <a:rPr lang="it-IT" sz="2800" b="0" i="1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Viaggio dell’Eroe</a:t>
            </a:r>
            <a:r>
              <a:rPr lang="it-IT" sz="2800" b="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coglie da Joseph Campbell, studioso all’Università della California, alcune suggestioni, seguendone l’analisi riguardo all’Eroe nei miti antichi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41976AC-F1BD-4E14-8675-D2668AC0BD01}"/>
              </a:ext>
            </a:extLst>
          </p:cNvPr>
          <p:cNvSpPr txBox="1"/>
          <p:nvPr/>
        </p:nvSpPr>
        <p:spPr>
          <a:xfrm>
            <a:off x="1769010" y="3117865"/>
            <a:ext cx="8641080" cy="181588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sz="2800" b="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L’Eroe è il nome del protagonista, ogni volta diverso, di percorsi avventurosi, complessi, è una specie di archetipo universale che ricorre, con moduli costanti, nella narrativa colta o popolare di diverse epoche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42E42DD-B531-4936-BD78-4479A6B42532}"/>
              </a:ext>
            </a:extLst>
          </p:cNvPr>
          <p:cNvSpPr txBox="1"/>
          <p:nvPr/>
        </p:nvSpPr>
        <p:spPr>
          <a:xfrm>
            <a:off x="3046828" y="5115073"/>
            <a:ext cx="6098344" cy="95410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strutturato in varie tappe. </a:t>
            </a:r>
          </a:p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prima è il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MONDO ORDINARIO</a:t>
            </a:r>
          </a:p>
        </p:txBody>
      </p:sp>
    </p:spTree>
    <p:extLst>
      <p:ext uri="{BB962C8B-B14F-4D97-AF65-F5344CB8AC3E}">
        <p14:creationId xmlns:p14="http://schemas.microsoft.com/office/powerpoint/2010/main" val="404132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t="-9000" r="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CA8F35F-4C25-4399-958D-D85FF1F9145D}"/>
              </a:ext>
            </a:extLst>
          </p:cNvPr>
          <p:cNvSpPr txBox="1"/>
          <p:nvPr/>
        </p:nvSpPr>
        <p:spPr>
          <a:xfrm>
            <a:off x="618978" y="3953021"/>
            <a:ext cx="46423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chemeClr val="bg1"/>
                </a:solidFill>
              </a:rPr>
              <a:t>Il viaggio dell’eroe </a:t>
            </a:r>
          </a:p>
          <a:p>
            <a:r>
              <a:rPr lang="it-IT" sz="4400" b="1" dirty="0">
                <a:solidFill>
                  <a:schemeClr val="bg1"/>
                </a:solidFill>
              </a:rPr>
              <a:t>di riferimento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AD6ABC-E154-4B01-9AB2-CC8E3FBF572C}"/>
              </a:ext>
            </a:extLst>
          </p:cNvPr>
          <p:cNvSpPr txBox="1"/>
          <p:nvPr/>
        </p:nvSpPr>
        <p:spPr>
          <a:xfrm>
            <a:off x="618978" y="5699299"/>
            <a:ext cx="6974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https://www.youtube.com/watch?v=KhHqbliqYAk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1571D0-2545-4E1B-9571-2D6D866EA487}"/>
              </a:ext>
            </a:extLst>
          </p:cNvPr>
          <p:cNvSpPr txBox="1"/>
          <p:nvPr/>
        </p:nvSpPr>
        <p:spPr>
          <a:xfrm>
            <a:off x="618978" y="6247360"/>
            <a:ext cx="2425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Da 0:22 a 4’.20’’</a:t>
            </a:r>
          </a:p>
        </p:txBody>
      </p:sp>
    </p:spTree>
    <p:extLst>
      <p:ext uri="{BB962C8B-B14F-4D97-AF65-F5344CB8AC3E}">
        <p14:creationId xmlns:p14="http://schemas.microsoft.com/office/powerpoint/2010/main" val="303220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EB889D-EAAF-4A16-8A3A-6FB7BCF220ED}"/>
              </a:ext>
            </a:extLst>
          </p:cNvPr>
          <p:cNvSpPr txBox="1"/>
          <p:nvPr/>
        </p:nvSpPr>
        <p:spPr>
          <a:xfrm>
            <a:off x="4095534" y="185642"/>
            <a:ext cx="464233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MONDO ORDINARIO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F1D0F3F-5CD9-4D9F-AECF-11D3D7996D5B}"/>
              </a:ext>
            </a:extLst>
          </p:cNvPr>
          <p:cNvSpPr txBox="1"/>
          <p:nvPr/>
        </p:nvSpPr>
        <p:spPr>
          <a:xfrm>
            <a:off x="2138901" y="2196781"/>
            <a:ext cx="8555604" cy="444801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la quotidianità di una persona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il mondo in cui si muove, opera ogni giorno, ha i suoi amici, i suoi interessi, i suoi hobby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il mondo in cui si svolge tutto nella norma, con un certo ordine, prima che qualcosa di imprevisto, buono o negativo, possa accadere…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BBB36A2-4E36-4B00-93CD-8947AB8BD8A2}"/>
              </a:ext>
            </a:extLst>
          </p:cNvPr>
          <p:cNvSpPr txBox="1"/>
          <p:nvPr/>
        </p:nvSpPr>
        <p:spPr>
          <a:xfrm>
            <a:off x="651163" y="975768"/>
            <a:ext cx="1088967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dobe Garamond Pro Bold"/>
              </a:rPr>
              <a:t>Troviamo l’Eroe nel suo Mondo ordinario, il mondo consueto dove l’Eroe, </a:t>
            </a:r>
          </a:p>
          <a:p>
            <a:pPr algn="ctr"/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dobe Garamond Pro Bold"/>
              </a:rPr>
              <a:t>con le sue peculiari caratteristiche, vive e agisce 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9834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43F8A6-256A-4FE2-93FB-568DD5BDE397}"/>
              </a:ext>
            </a:extLst>
          </p:cNvPr>
          <p:cNvSpPr txBox="1"/>
          <p:nvPr/>
        </p:nvSpPr>
        <p:spPr>
          <a:xfrm>
            <a:off x="4360474" y="175075"/>
            <a:ext cx="4174435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66FF"/>
                </a:solidFill>
                <a:latin typeface="Arial Rounded MT Bold" panose="020F0704030504030204" pitchFamily="34" charset="0"/>
              </a:rPr>
              <a:t>IL MONDO ORDINARIO di </a:t>
            </a:r>
            <a:r>
              <a:rPr lang="it-IT" sz="3200" b="1" dirty="0">
                <a:solidFill>
                  <a:srgbClr val="0066FF"/>
                </a:solidFill>
                <a:latin typeface="Arial Rounded MT Bold" panose="020F0704030504030204" pitchFamily="34" charset="0"/>
              </a:rPr>
              <a:t>BETHANY </a:t>
            </a:r>
            <a:endParaRPr lang="it-IT" sz="2800" b="1" dirty="0">
              <a:solidFill>
                <a:srgbClr val="0066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D4AF11-7C84-4A47-94F7-A3F58E0E6F8F}"/>
              </a:ext>
            </a:extLst>
          </p:cNvPr>
          <p:cNvSpPr txBox="1"/>
          <p:nvPr/>
        </p:nvSpPr>
        <p:spPr>
          <a:xfrm>
            <a:off x="1325000" y="1557777"/>
            <a:ext cx="9879623" cy="4917244"/>
          </a:xfrm>
          <a:prstGeom prst="rect">
            <a:avLst/>
          </a:prstGeom>
          <a:solidFill>
            <a:schemeClr val="accent3">
              <a:lumMod val="20000"/>
              <a:lumOff val="80000"/>
              <a:alpha val="86000"/>
            </a:schemeClr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AMBIENTE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Hawai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mare, famiglia sin da piccola </a:t>
            </a:r>
          </a:p>
          <a:p>
            <a:pPr marL="457200" algn="just">
              <a:lnSpc>
                <a:spcPct val="115000"/>
              </a:lnSpc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COMPORTAMENTI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Spesso al mare, sul surf, con la sua amica, gioca coi fratelli, si allena, partecipa a un concorso di musica, è molto brava a solcare le onde</a:t>
            </a:r>
          </a:p>
          <a:p>
            <a:pPr marL="457200" algn="just">
              <a:lnSpc>
                <a:spcPct val="115000"/>
              </a:lnSpc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RISORSE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Il padre la allena, determinazione e costanza </a:t>
            </a:r>
          </a:p>
          <a:p>
            <a:pPr marL="457200" algn="just">
              <a:lnSpc>
                <a:spcPct val="115000"/>
              </a:lnSpc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CONVINZIONI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Convinta di diventare surfista professionista</a:t>
            </a:r>
          </a:p>
          <a:p>
            <a:pPr marL="457200" algn="just">
              <a:spcAft>
                <a:spcPts val="1000"/>
              </a:spcAft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VALORI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L’oceano e il calore del sole sulla pelle, cavalcare l’onda le dà gioia pura, è uno stile di vita, la famiglia, l’amicizia, la fede, credere in se stessa </a:t>
            </a:r>
          </a:p>
          <a:p>
            <a:pPr marL="457200" algn="just">
              <a:spcAft>
                <a:spcPts val="1000"/>
              </a:spcAft>
            </a:pPr>
            <a:r>
              <a:rPr lang="it-IT" sz="2400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CHI È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Surfista che si avvia ad essere professionista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472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AD675B-BCF2-4B49-9E85-0E4DB722D89F}"/>
              </a:ext>
            </a:extLst>
          </p:cNvPr>
          <p:cNvSpPr txBox="1"/>
          <p:nvPr/>
        </p:nvSpPr>
        <p:spPr>
          <a:xfrm>
            <a:off x="2536871" y="253218"/>
            <a:ext cx="7730201" cy="954107"/>
          </a:xfrm>
          <a:prstGeom prst="rect">
            <a:avLst/>
          </a:prstGeom>
          <a:solidFill>
            <a:srgbClr val="FFEDB3"/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Comic Sans MS" panose="030F0702030302020204" pitchFamily="66" charset="0"/>
                <a:cs typeface="Arial" panose="020B0604020202020204" pitchFamily="34" charset="0"/>
              </a:rPr>
              <a:t>ESERCIZIO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DESCRIVI IL TUO MONDO ORDINARIO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B402559-AEA5-4C95-B327-8235BD6A8FA4}"/>
              </a:ext>
            </a:extLst>
          </p:cNvPr>
          <p:cNvSpPr txBox="1"/>
          <p:nvPr/>
        </p:nvSpPr>
        <p:spPr>
          <a:xfrm>
            <a:off x="1545100" y="1547921"/>
            <a:ext cx="9467557" cy="5183470"/>
          </a:xfrm>
          <a:prstGeom prst="rect">
            <a:avLst/>
          </a:prstGeom>
          <a:solidFill>
            <a:schemeClr val="bg1">
              <a:lumMod val="95000"/>
              <a:alpha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it-IT" sz="29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Dove e quando</a:t>
            </a:r>
            <a:r>
              <a:rPr lang="it-IT" sz="2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dove mi trovo ora? 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it-IT" sz="29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Cosa faccio</a:t>
            </a:r>
            <a:r>
              <a:rPr lang="it-IT" sz="2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quali sono i miei comportamenti, quali attività, quale lavoro svolgo o che studi faccio?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it-IT" sz="29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Come lo faccio</a:t>
            </a:r>
            <a:r>
              <a:rPr lang="it-IT" sz="2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a quali risorse, capacità attingo?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it-IT" sz="29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Cosa mi guida</a:t>
            </a:r>
            <a:r>
              <a:rPr lang="it-IT" sz="2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di cosa sono convinto e cosa ritengo essere importante per me? 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it-IT" sz="29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Chi sono</a:t>
            </a:r>
            <a:r>
              <a:rPr lang="it-IT" sz="29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in questo momento come mi definirei?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171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EB62AE-9106-4739-8BC5-836BB65F523D}"/>
              </a:ext>
            </a:extLst>
          </p:cNvPr>
          <p:cNvSpPr txBox="1"/>
          <p:nvPr/>
        </p:nvSpPr>
        <p:spPr>
          <a:xfrm>
            <a:off x="3587261" y="365760"/>
            <a:ext cx="528945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anose="04090605060D06020702" pitchFamily="82" charset="0"/>
              </a:rPr>
              <a:t>VALORI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anose="04090605060D06020702" pitchFamily="82" charset="0"/>
              </a:rPr>
              <a:t> e CREDENZE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A55D4E-A745-430D-B755-F861177EC522}"/>
              </a:ext>
            </a:extLst>
          </p:cNvPr>
          <p:cNvSpPr txBox="1"/>
          <p:nvPr/>
        </p:nvSpPr>
        <p:spPr>
          <a:xfrm>
            <a:off x="981017" y="1263878"/>
            <a:ext cx="10229965" cy="51038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anose="04090605060D06020702" pitchFamily="82" charset="0"/>
              </a:rPr>
              <a:t>I VALORI 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uno dei motori che guidano i nostri comportamenti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Rispondono principalmente alla domanda: 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</a:pP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2800" i="1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cos’è importante per me</a:t>
            </a: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Possono avere priorità diverse per l’individuo e per la comunità, </a:t>
            </a:r>
          </a:p>
          <a:p>
            <a:pPr algn="just">
              <a:lnSpc>
                <a:spcPct val="150000"/>
              </a:lnSpc>
              <a:buClr>
                <a:srgbClr val="FF0000"/>
              </a:buClr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tendono ad essere riconosciuti universalmente </a:t>
            </a:r>
            <a:endParaRPr lang="it-IT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8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Conoscere e seguire i propri valori è utile perché ciò ci permette di individuare cosa vogliamo davvero  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0936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9B01B53-A267-4BE4-8938-2078FB459CD1}"/>
              </a:ext>
            </a:extLst>
          </p:cNvPr>
          <p:cNvSpPr txBox="1"/>
          <p:nvPr/>
        </p:nvSpPr>
        <p:spPr>
          <a:xfrm>
            <a:off x="936622" y="1396834"/>
            <a:ext cx="10318756" cy="4868256"/>
          </a:xfrm>
          <a:prstGeom prst="rect">
            <a:avLst/>
          </a:prstGeom>
          <a:solidFill>
            <a:srgbClr val="EAF2FA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0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l’altro motore che guida i nostri comportamenti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0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Rispondono alla domanda: </a:t>
            </a:r>
          </a:p>
          <a:p>
            <a:pPr algn="just">
              <a:lnSpc>
                <a:spcPct val="150000"/>
              </a:lnSpc>
            </a:pPr>
            <a:r>
              <a:rPr lang="it-IT" sz="3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sz="3000" i="1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cosa credo, di cosa sono convinto, cosa credo essere vero</a:t>
            </a:r>
            <a:r>
              <a:rPr lang="it-IT" sz="30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000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Sono il risultato di continue ripetizioni di certe informazioni, di frasi fatte, di alcune esperienze per cui si arriva a credere, a convincersi che esse siano realtà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Possono essere </a:t>
            </a:r>
            <a:r>
              <a:rPr lang="it-IT" sz="3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potenzianti</a:t>
            </a:r>
            <a:r>
              <a:rPr lang="it-IT" sz="3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it-IT" sz="30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limitanti</a:t>
            </a:r>
            <a:endParaRPr lang="it-IT" sz="3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52C41BE-7756-428B-8342-1B70CF303953}"/>
              </a:ext>
            </a:extLst>
          </p:cNvPr>
          <p:cNvSpPr txBox="1"/>
          <p:nvPr/>
        </p:nvSpPr>
        <p:spPr>
          <a:xfrm>
            <a:off x="4499673" y="427278"/>
            <a:ext cx="3192654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okerman" panose="04090605060D06020702" pitchFamily="82" charset="0"/>
              </a:rPr>
              <a:t>LE CREDENZE</a:t>
            </a:r>
            <a:endParaRPr lang="it-IT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200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751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4" baseType="lpstr">
      <vt:lpstr>Adobe Garamond Pro Bold</vt:lpstr>
      <vt:lpstr>Aharoni</vt:lpstr>
      <vt:lpstr>Arial</vt:lpstr>
      <vt:lpstr>Arial Rounded MT Bold</vt:lpstr>
      <vt:lpstr>Calibri</vt:lpstr>
      <vt:lpstr>Calibri Light</vt:lpstr>
      <vt:lpstr>Comic Sans MS</vt:lpstr>
      <vt:lpstr>Harrington</vt:lpstr>
      <vt:lpstr>Jokerman</vt:lpstr>
      <vt:lpstr>Segoe UI Historic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25</cp:revision>
  <dcterms:created xsi:type="dcterms:W3CDTF">2021-10-13T19:23:53Z</dcterms:created>
  <dcterms:modified xsi:type="dcterms:W3CDTF">2021-10-25T20:47:32Z</dcterms:modified>
</cp:coreProperties>
</file>