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C8"/>
    <a:srgbClr val="002E50"/>
    <a:srgbClr val="004ADE"/>
    <a:srgbClr val="FF0066"/>
    <a:srgbClr val="000099"/>
    <a:srgbClr val="00FF00"/>
    <a:srgbClr val="800000"/>
    <a:srgbClr val="001F36"/>
    <a:srgbClr val="00FFFF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FFE79-BBDC-4892-A086-EE26EAF00148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5BE9B-87F5-4EB2-B769-2457FEA5EF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63F5E0-4714-4AB0-9942-89FA88FC1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AB64B93-BFF6-4CF0-898C-7D362A404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2C2CCA-AAEB-4543-A8F5-46072D57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D34A76-2BA9-4465-9367-E7F99F18A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0FD3A5-6BE5-4F3F-8DA0-CF615B42F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315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B2B38-2672-485F-9078-A74464188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526B14-5BA6-43E3-A0DF-8526545BC4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CCCC75-1DE5-4EDD-BC8A-91036631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D38C64-72F7-46C1-9A94-76188C326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7FC3A4-AB64-4B88-8EEA-1BD3656D2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73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D5A11C9-7583-4DA5-B91E-F68071D31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E4D8F7-7E61-4FA8-BF9F-308D302D0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59A949-5AB8-4881-8BAF-46DD1C02D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67AE2C-1CDF-4F9E-85CE-18D07ED3F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AA09AC-E1D7-4E27-ABFF-AD31038D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40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D4AB11-2B0F-4863-83DE-F9E5C171C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8F0120-E857-4D0C-93CA-835E3C175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19E53B-58BD-437C-BECC-09514AD30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4CFE56-6C1F-4901-AFF0-6BE5F610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94BFD9-C662-478B-83FC-219F4C90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976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A75A55-5B58-493B-B337-657FA73EC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A108ED0-9356-4AE2-83D3-9853C479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C26E53-6FEB-46EB-9671-72D9014C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7C8D37-A3F9-4692-AF3C-A27639B3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33994A-228A-49A4-8621-495731117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9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F3B68B-C113-4531-A9BE-29AE5D40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33666C-0D35-43BF-9622-7187C8834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49516E7-B703-4D2E-9042-2E4B981BB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37B47D-C6BB-4214-89B7-DC1219AAF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181092-420E-422A-8385-361F51EF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250619-CEF6-436F-8E05-86DE7B6FC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0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F0D015-B45F-4EB9-8ACD-CA3245F4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3FC2CD-3CBF-4B7F-9C66-781086904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D95C6BC-E3B1-402D-A367-C7245F165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D945A7D-8E8F-4116-91A1-5C6F18AE6A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DE18072-D09A-4871-9581-DD83EEEE9B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B3446AA-27E7-4ACA-9D41-4D698369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AA69CC4-49FA-46B5-9AE9-210C3CB3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FAE88E3-136F-4675-858C-971B0B437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145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2FDFE4-4800-4362-9EE6-190B5A3A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68C0EE2-A9DA-48DD-8F6E-263883C8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88CF4E7-EAC0-489F-B21C-EA22FAEF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8568E8-704C-4EF0-A335-52508555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36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6D00385-3E58-40A0-A255-14737954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1A3DFC1-21F5-4317-A027-E524F83A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08E5D65-5B3E-4B86-A122-982B579C8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6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EDC0A7-A135-4CC9-8085-0E05BB48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6C3FEA-4393-442B-BF29-26A1D0FC5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C573A1-2F76-4DEB-91D4-D810CE64CA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908F8FF-6999-494D-9282-A3D987762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329ADB-45C0-4930-B886-9B5BA3DFB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8B8BB5-8C7C-46A1-93EF-EE61459B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437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0FF017-6DD3-4883-A05C-81C619F0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FE6ABB7-89BF-4EF3-9202-F893E557A4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7D6037-F10F-461F-8B59-84BD8C302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D279BE-FFB3-44F2-8D71-E2A4AFDAC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8971A2-E7BE-47D6-8606-41B0F89E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4B2ADC-D88B-4CC9-845C-E2F002F86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21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155A9C-3549-4CE2-B454-44616E79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9C467C-B628-4998-AAD8-1BF9BD8E1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580197-DD1E-4862-9054-ED3597758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C2DE4-E782-4F43-A0FE-1A6B1A654A69}" type="datetimeFigureOut">
              <a:rPr lang="it-IT" smtClean="0"/>
              <a:t>22/11/2021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FB02D8-5537-4A1F-AF37-49844B763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8188B4-7D61-45EB-8FA7-35C10172C0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D06C1-6274-433D-9A8F-462D5D62A1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73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F3FD674-097F-4E28-B523-0598A0C88CB6}"/>
              </a:ext>
            </a:extLst>
          </p:cNvPr>
          <p:cNvSpPr txBox="1"/>
          <p:nvPr/>
        </p:nvSpPr>
        <p:spPr>
          <a:xfrm>
            <a:off x="734549" y="809647"/>
            <a:ext cx="5979886" cy="1200329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chemeClr val="accent1">
                    <a:lumMod val="50000"/>
                  </a:schemeClr>
                </a:solidFill>
                <a:latin typeface="Cooper Black" panose="0208090404030B020404" pitchFamily="18" charset="0"/>
              </a:rPr>
              <a:t>IL VIAGGIO </a:t>
            </a:r>
          </a:p>
          <a:p>
            <a:r>
              <a:rPr lang="it-IT" sz="3600" dirty="0">
                <a:solidFill>
                  <a:schemeClr val="accent1">
                    <a:lumMod val="50000"/>
                  </a:schemeClr>
                </a:solidFill>
                <a:latin typeface="Cooper Black" panose="0208090404030B020404" pitchFamily="18" charset="0"/>
              </a:rPr>
              <a:t>                       DELL’EROE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79B0171-76E1-4DD7-A03F-1F6AD471C514}"/>
              </a:ext>
            </a:extLst>
          </p:cNvPr>
          <p:cNvSpPr txBox="1"/>
          <p:nvPr/>
        </p:nvSpPr>
        <p:spPr>
          <a:xfrm>
            <a:off x="7784075" y="2551837"/>
            <a:ext cx="3673376" cy="1754326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Cooper Black" panose="0208090404030B020404" pitchFamily="18" charset="0"/>
              </a:rPr>
              <a:t>2ª Tappa:</a:t>
            </a:r>
          </a:p>
          <a:p>
            <a:endParaRPr lang="it-IT" sz="3600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r>
              <a:rPr lang="it-IT" sz="3600" dirty="0">
                <a:solidFill>
                  <a:srgbClr val="002060"/>
                </a:solidFill>
                <a:latin typeface="Cooper Black" panose="0208090404030B020404" pitchFamily="18" charset="0"/>
              </a:rPr>
              <a:t>La CHIAMATA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E4B04FD-AE8B-4584-A4FF-899867E575A4}"/>
              </a:ext>
            </a:extLst>
          </p:cNvPr>
          <p:cNvSpPr txBox="1"/>
          <p:nvPr/>
        </p:nvSpPr>
        <p:spPr>
          <a:xfrm>
            <a:off x="734549" y="2131909"/>
            <a:ext cx="179661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2060"/>
                </a:solidFill>
                <a:latin typeface="Cooper Black" panose="0208090404030B020404" pitchFamily="18" charset="0"/>
              </a:rPr>
              <a:t>2021-22</a:t>
            </a:r>
          </a:p>
        </p:txBody>
      </p:sp>
    </p:spTree>
    <p:extLst>
      <p:ext uri="{BB962C8B-B14F-4D97-AF65-F5344CB8AC3E}">
        <p14:creationId xmlns:p14="http://schemas.microsoft.com/office/powerpoint/2010/main" val="236283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r="-7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39B176B-A160-46DD-885D-F9DE21AB412A}"/>
              </a:ext>
            </a:extLst>
          </p:cNvPr>
          <p:cNvSpPr txBox="1"/>
          <p:nvPr/>
        </p:nvSpPr>
        <p:spPr>
          <a:xfrm>
            <a:off x="275772" y="754743"/>
            <a:ext cx="4833258" cy="2554545"/>
          </a:xfrm>
          <a:prstGeom prst="rect">
            <a:avLst/>
          </a:prstGeom>
          <a:solidFill>
            <a:srgbClr val="FFFF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chiamata ci permette di uscire dalla zona di comfort perché…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1861B5A-BAF5-4C4C-B5A6-4019658B2AF0}"/>
              </a:ext>
            </a:extLst>
          </p:cNvPr>
          <p:cNvSpPr txBox="1"/>
          <p:nvPr/>
        </p:nvSpPr>
        <p:spPr>
          <a:xfrm>
            <a:off x="6386286" y="4180112"/>
            <a:ext cx="5646057" cy="2246769"/>
          </a:xfrm>
          <a:prstGeom prst="rect">
            <a:avLst/>
          </a:prstGeom>
          <a:solidFill>
            <a:srgbClr val="FFFF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r>
              <a:rPr lang="it-IT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vita inizia alla fine della tua zona di comfort </a:t>
            </a:r>
          </a:p>
          <a:p>
            <a:pPr algn="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</a:t>
            </a:r>
            <a:r>
              <a:rPr lang="it-IT" sz="2800" b="1" dirty="0" err="1"/>
              <a:t>Neale</a:t>
            </a:r>
            <a:r>
              <a:rPr lang="it-IT" sz="2800" b="1" dirty="0"/>
              <a:t> Walsh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7A55D75-EA43-413F-897A-5BA4A9B132C0}"/>
              </a:ext>
            </a:extLst>
          </p:cNvPr>
          <p:cNvSpPr txBox="1"/>
          <p:nvPr/>
        </p:nvSpPr>
        <p:spPr>
          <a:xfrm>
            <a:off x="275771" y="5995473"/>
            <a:ext cx="3338286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741896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48C711-6A0C-4412-B066-E4DCAF0C6202}"/>
              </a:ext>
            </a:extLst>
          </p:cNvPr>
          <p:cNvSpPr txBox="1"/>
          <p:nvPr/>
        </p:nvSpPr>
        <p:spPr>
          <a:xfrm>
            <a:off x="3505200" y="198740"/>
            <a:ext cx="5181600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COSA PARLIAMO OGGI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E65FB8-180B-4565-ACB3-4B3080442929}"/>
              </a:ext>
            </a:extLst>
          </p:cNvPr>
          <p:cNvSpPr txBox="1"/>
          <p:nvPr/>
        </p:nvSpPr>
        <p:spPr>
          <a:xfrm>
            <a:off x="992654" y="1570734"/>
            <a:ext cx="475689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14350" indent="-514350" algn="ctr">
              <a:buAutoNum type="arabicPeriod"/>
            </a:pPr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VIAGGIO DELL’EROE: </a:t>
            </a:r>
          </a:p>
          <a:p>
            <a:pPr algn="ctr"/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SECONDA TAPPA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599151-C59E-4431-8B4C-737390DDE87D}"/>
              </a:ext>
            </a:extLst>
          </p:cNvPr>
          <p:cNvSpPr txBox="1"/>
          <p:nvPr/>
        </p:nvSpPr>
        <p:spPr>
          <a:xfrm>
            <a:off x="7808685" y="1759690"/>
            <a:ext cx="2793054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CHIAMATA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B5B9B02-CC0C-45DD-B9EB-600E709C75F8}"/>
              </a:ext>
            </a:extLst>
          </p:cNvPr>
          <p:cNvSpPr txBox="1"/>
          <p:nvPr/>
        </p:nvSpPr>
        <p:spPr>
          <a:xfrm>
            <a:off x="1734775" y="3080613"/>
            <a:ext cx="4020457" cy="1077218"/>
          </a:xfrm>
          <a:prstGeom prst="rect">
            <a:avLst/>
          </a:prstGeom>
          <a:solidFill>
            <a:srgbClr val="0070C0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LA CHIAMATA DI </a:t>
            </a:r>
          </a:p>
          <a:p>
            <a:pPr algn="ctr"/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BETHANY 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6B1D1D1-A81B-44B7-878D-FBB4367DD887}"/>
              </a:ext>
            </a:extLst>
          </p:cNvPr>
          <p:cNvSpPr txBox="1"/>
          <p:nvPr/>
        </p:nvSpPr>
        <p:spPr>
          <a:xfrm>
            <a:off x="1784943" y="4652630"/>
            <a:ext cx="3920119" cy="1077218"/>
          </a:xfrm>
          <a:prstGeom prst="rect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LA NOSTRA </a:t>
            </a: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CHIAMATA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7DA34A-3008-42F3-AF94-1AEC2215F705}"/>
              </a:ext>
            </a:extLst>
          </p:cNvPr>
          <p:cNvSpPr txBox="1"/>
          <p:nvPr/>
        </p:nvSpPr>
        <p:spPr>
          <a:xfrm>
            <a:off x="7440463" y="4868071"/>
            <a:ext cx="4383315" cy="646331"/>
          </a:xfrm>
          <a:prstGeom prst="rect">
            <a:avLst/>
          </a:prstGeom>
          <a:solidFill>
            <a:srgbClr val="C9E4FF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ZONA DI COMFORT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64333CD-FAB8-4499-A762-7588E8499901}"/>
              </a:ext>
            </a:extLst>
          </p:cNvPr>
          <p:cNvSpPr txBox="1"/>
          <p:nvPr/>
        </p:nvSpPr>
        <p:spPr>
          <a:xfrm>
            <a:off x="7808685" y="3300380"/>
            <a:ext cx="3089020" cy="6463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DOVE avviene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2CF1046E-A07E-4703-AD69-9F8439611C4A}"/>
              </a:ext>
            </a:extLst>
          </p:cNvPr>
          <p:cNvSpPr/>
          <p:nvPr/>
        </p:nvSpPr>
        <p:spPr>
          <a:xfrm>
            <a:off x="6442449" y="1929355"/>
            <a:ext cx="928914" cy="35997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3E99F32B-42DA-4B55-8201-505859B190AC}"/>
              </a:ext>
            </a:extLst>
          </p:cNvPr>
          <p:cNvSpPr/>
          <p:nvPr/>
        </p:nvSpPr>
        <p:spPr>
          <a:xfrm>
            <a:off x="6194916" y="3382197"/>
            <a:ext cx="999592" cy="359977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7F476BC3-5E95-445A-9B21-6C6737E47CFB}"/>
              </a:ext>
            </a:extLst>
          </p:cNvPr>
          <p:cNvSpPr/>
          <p:nvPr/>
        </p:nvSpPr>
        <p:spPr>
          <a:xfrm>
            <a:off x="6312924" y="5011249"/>
            <a:ext cx="883478" cy="359977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946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BCC2B5-98D0-4844-996C-BD0EEA5CE7E2}"/>
              </a:ext>
            </a:extLst>
          </p:cNvPr>
          <p:cNvSpPr txBox="1"/>
          <p:nvPr/>
        </p:nvSpPr>
        <p:spPr>
          <a:xfrm>
            <a:off x="3567673" y="330796"/>
            <a:ext cx="5268686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66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 CHIAMATA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EF6ECE3-FF49-413D-91C7-FE6833B7AD3B}"/>
              </a:ext>
            </a:extLst>
          </p:cNvPr>
          <p:cNvSpPr txBox="1"/>
          <p:nvPr/>
        </p:nvSpPr>
        <p:spPr>
          <a:xfrm>
            <a:off x="564319" y="2813447"/>
            <a:ext cx="11275393" cy="61555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3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qualcosa di diverso, di straordinario che ci può accadere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421B8B-D266-4008-AF24-D25DACBF8D34}"/>
              </a:ext>
            </a:extLst>
          </p:cNvPr>
          <p:cNvSpPr txBox="1"/>
          <p:nvPr/>
        </p:nvSpPr>
        <p:spPr>
          <a:xfrm>
            <a:off x="1083363" y="3691235"/>
            <a:ext cx="10237306" cy="166199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Chiamata esterna: </a:t>
            </a:r>
            <a:r>
              <a:rPr lang="it-IT" sz="3400" b="1" i="1" dirty="0"/>
              <a:t>un evento inatteso</a:t>
            </a:r>
            <a:r>
              <a:rPr lang="it-IT" sz="3400" b="1" dirty="0"/>
              <a:t>, es. una promozione o la perdita del lavoro, la nascita di un figlio, di un nipote, un incidente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2D4986A-05E7-4E76-97EC-49C0DFB8FEF3}"/>
              </a:ext>
            </a:extLst>
          </p:cNvPr>
          <p:cNvSpPr txBox="1"/>
          <p:nvPr/>
        </p:nvSpPr>
        <p:spPr>
          <a:xfrm>
            <a:off x="1937657" y="5570884"/>
            <a:ext cx="8316685" cy="61555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Chiamata interna: </a:t>
            </a:r>
            <a:r>
              <a:rPr lang="it-IT" sz="3400" b="1" i="1" dirty="0"/>
              <a:t>nuovi bisogni</a:t>
            </a:r>
            <a:r>
              <a:rPr lang="it-IT" sz="3400" b="1" dirty="0"/>
              <a:t>,</a:t>
            </a:r>
            <a:r>
              <a:rPr lang="it-IT" sz="3400" b="1" i="1" dirty="0"/>
              <a:t> esigenze</a:t>
            </a:r>
            <a:r>
              <a:rPr lang="it-IT" sz="3400" b="1" dirty="0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DA5D84C-9D37-4D13-87D9-372C1C038B76}"/>
              </a:ext>
            </a:extLst>
          </p:cNvPr>
          <p:cNvSpPr txBox="1"/>
          <p:nvPr/>
        </p:nvSpPr>
        <p:spPr>
          <a:xfrm>
            <a:off x="462405" y="1242426"/>
            <a:ext cx="11479222" cy="113877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400" b="1" dirty="0"/>
              <a:t>L’eroe viene chiamato, o da una necessità interiore o da una serie di coincidenze o da un messaggero, ad un’avventura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58DD16E7-2509-41F2-A0E4-58738377F91E}"/>
              </a:ext>
            </a:extLst>
          </p:cNvPr>
          <p:cNvSpPr/>
          <p:nvPr/>
        </p:nvSpPr>
        <p:spPr>
          <a:xfrm>
            <a:off x="6056872" y="2418306"/>
            <a:ext cx="290287" cy="36782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383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0A6B82-A250-41C5-982F-DD6BB330A710}"/>
              </a:ext>
            </a:extLst>
          </p:cNvPr>
          <p:cNvSpPr txBox="1"/>
          <p:nvPr/>
        </p:nvSpPr>
        <p:spPr>
          <a:xfrm>
            <a:off x="2960914" y="401088"/>
            <a:ext cx="6807199" cy="70788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 CHIAMATA DI BETHANY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5481B51-76CD-4FD6-98F9-558B32EB43CC}"/>
              </a:ext>
            </a:extLst>
          </p:cNvPr>
          <p:cNvSpPr txBox="1"/>
          <p:nvPr/>
        </p:nvSpPr>
        <p:spPr>
          <a:xfrm>
            <a:off x="1738085" y="3283857"/>
            <a:ext cx="8715829" cy="255454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suo mondo ordinario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Mentre si divertiva in mare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All’improvviso l’attacco di uno squalo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Evento che crea disorientamento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D5A662-FB44-44CC-8278-C33193156E29}"/>
              </a:ext>
            </a:extLst>
          </p:cNvPr>
          <p:cNvSpPr txBox="1"/>
          <p:nvPr/>
        </p:nvSpPr>
        <p:spPr>
          <a:xfrm>
            <a:off x="4361541" y="1277258"/>
            <a:ext cx="4005943" cy="70788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Dove avviene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0F6847F8-7D9C-4B7B-9C51-6E17A03FE7F9}"/>
              </a:ext>
            </a:extLst>
          </p:cNvPr>
          <p:cNvSpPr/>
          <p:nvPr/>
        </p:nvSpPr>
        <p:spPr>
          <a:xfrm>
            <a:off x="6096000" y="2090057"/>
            <a:ext cx="464457" cy="105954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43BBD73-DB74-49BA-95D3-59A615626D25}"/>
              </a:ext>
            </a:extLst>
          </p:cNvPr>
          <p:cNvSpPr txBox="1"/>
          <p:nvPr/>
        </p:nvSpPr>
        <p:spPr>
          <a:xfrm>
            <a:off x="5514480" y="6226079"/>
            <a:ext cx="667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</a:rPr>
              <a:t>Il video relativo è visibile sul sito 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367665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t="-9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E26F04D5-5532-4B7C-8C04-8E95FC99A18E}"/>
              </a:ext>
            </a:extLst>
          </p:cNvPr>
          <p:cNvSpPr txBox="1"/>
          <p:nvPr/>
        </p:nvSpPr>
        <p:spPr>
          <a:xfrm>
            <a:off x="3262871" y="246221"/>
            <a:ext cx="6316557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3.</a:t>
            </a:r>
            <a:r>
              <a:rPr lang="it-IT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LA ZONA DI COMFORT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20AE8E-5842-4075-BDC4-11583DCB9027}"/>
              </a:ext>
            </a:extLst>
          </p:cNvPr>
          <p:cNvSpPr txBox="1"/>
          <p:nvPr/>
        </p:nvSpPr>
        <p:spPr>
          <a:xfrm>
            <a:off x="913452" y="1298931"/>
            <a:ext cx="10626353" cy="1200329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3600" b="1" i="0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termine </a:t>
            </a:r>
            <a:r>
              <a:rPr lang="it-IT" sz="3600" b="1" i="1" u="none" strike="noStrike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comfort</a:t>
            </a:r>
            <a:r>
              <a:rPr lang="it-IT" sz="3600" b="1" i="1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600" b="1" i="0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deriva dal francese antico </a:t>
            </a:r>
            <a:r>
              <a:rPr lang="it-IT" sz="3600" b="1" i="1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comfort </a:t>
            </a:r>
            <a:r>
              <a:rPr lang="it-IT" sz="3600" b="1" i="0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significa «ciò che dà forza, che dà soccorso». </a:t>
            </a:r>
            <a:endParaRPr lang="it-IT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191FF48-6C1F-45CD-8B30-E57E500BE98D}"/>
              </a:ext>
            </a:extLst>
          </p:cNvPr>
          <p:cNvSpPr txBox="1"/>
          <p:nvPr/>
        </p:nvSpPr>
        <p:spPr>
          <a:xfrm>
            <a:off x="414603" y="3121082"/>
            <a:ext cx="2343112" cy="1323439"/>
          </a:xfrm>
          <a:prstGeom prst="rect">
            <a:avLst/>
          </a:prstGeom>
          <a:solidFill>
            <a:srgbClr val="FFFF00"/>
          </a:solidFill>
          <a:ln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 algn="ctr"/>
            <a:endParaRPr lang="it-IT" sz="2600" b="1" i="0" u="none" strike="noStrike" baseline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it-IT" sz="2800" b="1" i="0" u="none" strike="noStrike" baseline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POSITIVA</a:t>
            </a:r>
          </a:p>
          <a:p>
            <a:pPr algn="ctr"/>
            <a:endParaRPr lang="it-IT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1C84750-0CB9-4E62-8139-911CEA7A1A34}"/>
              </a:ext>
            </a:extLst>
          </p:cNvPr>
          <p:cNvSpPr txBox="1"/>
          <p:nvPr/>
        </p:nvSpPr>
        <p:spPr>
          <a:xfrm>
            <a:off x="414603" y="4901589"/>
            <a:ext cx="2343112" cy="12618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it-IT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NEGATIVA</a:t>
            </a:r>
          </a:p>
          <a:p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D28AA00-01F4-4CCF-B38D-F0406216C487}"/>
              </a:ext>
            </a:extLst>
          </p:cNvPr>
          <p:cNvSpPr txBox="1"/>
          <p:nvPr/>
        </p:nvSpPr>
        <p:spPr>
          <a:xfrm>
            <a:off x="3113316" y="2905639"/>
            <a:ext cx="8091714" cy="1754326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</a:t>
            </a:r>
            <a:r>
              <a:rPr lang="it-IT" sz="3600" b="1" i="0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un’area confortevole, familiare, in cui ci muoviamo, ci facilita nel nostro vivere le cose ordinarie</a:t>
            </a:r>
            <a:endParaRPr lang="it-IT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EF40C69-C8E3-4783-A6D6-71DF42CA6D5C}"/>
              </a:ext>
            </a:extLst>
          </p:cNvPr>
          <p:cNvSpPr txBox="1"/>
          <p:nvPr/>
        </p:nvSpPr>
        <p:spPr>
          <a:xfrm>
            <a:off x="3113316" y="4958904"/>
            <a:ext cx="7868638" cy="1200329"/>
          </a:xfrm>
          <a:prstGeom prst="rect">
            <a:avLst/>
          </a:prstGeom>
          <a:solidFill>
            <a:srgbClr val="8000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3600" b="1" i="0" u="none" strike="noStrike" baseline="0" dirty="0">
                <a:solidFill>
                  <a:srgbClr val="FFFF00"/>
                </a:solidFill>
              </a:rPr>
              <a:t>nel momento in cui restiamo fermi in essa, non aprendoci al cambiamento </a:t>
            </a:r>
            <a:endParaRPr lang="it-IT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87333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043C8"/>
            </a:gs>
            <a:gs pos="100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45000"/>
                <a:lumOff val="5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0C3C64E-C934-4BCB-A015-04F3C2DD0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108" y="1505806"/>
            <a:ext cx="6607783" cy="4871690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971F3AC2-9CC4-4F77-92BE-7F6550CEF0E8}"/>
              </a:ext>
            </a:extLst>
          </p:cNvPr>
          <p:cNvCxnSpPr>
            <a:cxnSpLocks/>
          </p:cNvCxnSpPr>
          <p:nvPr/>
        </p:nvCxnSpPr>
        <p:spPr>
          <a:xfrm flipH="1">
            <a:off x="1645797" y="1828800"/>
            <a:ext cx="980660" cy="375426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97C1F74-58FA-4611-A343-A7785DD7B870}"/>
              </a:ext>
            </a:extLst>
          </p:cNvPr>
          <p:cNvSpPr txBox="1"/>
          <p:nvPr/>
        </p:nvSpPr>
        <p:spPr>
          <a:xfrm>
            <a:off x="461776" y="2338897"/>
            <a:ext cx="2164681" cy="2062103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a me nota, in cui mi sento sicuro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80DA5BC3-1B9B-432B-A8D6-BDAC12104972}"/>
              </a:ext>
            </a:extLst>
          </p:cNvPr>
          <p:cNvCxnSpPr>
            <a:cxnSpLocks/>
          </p:cNvCxnSpPr>
          <p:nvPr/>
        </p:nvCxnSpPr>
        <p:spPr>
          <a:xfrm flipV="1">
            <a:off x="6222286" y="829489"/>
            <a:ext cx="790553" cy="51869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676ABB3-4A08-46AE-8305-147CA7867723}"/>
              </a:ext>
            </a:extLst>
          </p:cNvPr>
          <p:cNvSpPr txBox="1"/>
          <p:nvPr/>
        </p:nvSpPr>
        <p:spPr>
          <a:xfrm>
            <a:off x="7054728" y="205566"/>
            <a:ext cx="4823316" cy="1077218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in cui sento di entrare e dove posso migliorare</a:t>
            </a: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8AA91FEA-4D79-49C8-A738-C87B44476AA1}"/>
              </a:ext>
            </a:extLst>
          </p:cNvPr>
          <p:cNvCxnSpPr>
            <a:cxnSpLocks/>
          </p:cNvCxnSpPr>
          <p:nvPr/>
        </p:nvCxnSpPr>
        <p:spPr>
          <a:xfrm>
            <a:off x="9466386" y="2914122"/>
            <a:ext cx="909827" cy="33100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3EC74D1-C5E8-42F0-A430-E0B022A0D0D0}"/>
              </a:ext>
            </a:extLst>
          </p:cNvPr>
          <p:cNvSpPr txBox="1"/>
          <p:nvPr/>
        </p:nvSpPr>
        <p:spPr>
          <a:xfrm>
            <a:off x="9565542" y="3429000"/>
            <a:ext cx="2146852" cy="3046988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di panico o di stress in cui proviamo disagio e paura </a:t>
            </a:r>
          </a:p>
        </p:txBody>
      </p:sp>
    </p:spTree>
    <p:extLst>
      <p:ext uri="{BB962C8B-B14F-4D97-AF65-F5344CB8AC3E}">
        <p14:creationId xmlns:p14="http://schemas.microsoft.com/office/powerpoint/2010/main" val="3621626054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59F4E5-38EB-4260-A0E5-354D186BB70B}"/>
              </a:ext>
            </a:extLst>
          </p:cNvPr>
          <p:cNvSpPr txBox="1"/>
          <p:nvPr/>
        </p:nvSpPr>
        <p:spPr>
          <a:xfrm>
            <a:off x="2409925" y="316040"/>
            <a:ext cx="7525101" cy="523220"/>
          </a:xfrm>
          <a:prstGeom prst="rect">
            <a:avLst/>
          </a:prstGeom>
          <a:solidFill>
            <a:srgbClr val="002060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ESERCIZIO</a:t>
            </a:r>
            <a:r>
              <a:rPr lang="it-IT" sz="2800" dirty="0">
                <a:solidFill>
                  <a:srgbClr val="FFFF00"/>
                </a:solidFill>
              </a:rPr>
              <a:t>: 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 la tua </a:t>
            </a:r>
            <a:r>
              <a:rPr lang="it-IT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zona di comfort</a:t>
            </a: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p. 46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76460DA-4ADC-4C84-B895-2D5D5321DB0A}"/>
              </a:ext>
            </a:extLst>
          </p:cNvPr>
          <p:cNvSpPr txBox="1"/>
          <p:nvPr/>
        </p:nvSpPr>
        <p:spPr>
          <a:xfrm>
            <a:off x="585179" y="2352475"/>
            <a:ext cx="3074180" cy="954107"/>
          </a:xfrm>
          <a:prstGeom prst="rect">
            <a:avLst/>
          </a:prstGeom>
          <a:solidFill>
            <a:srgbClr val="FF0066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t-IT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Quali sono le attività/cose circa: </a:t>
            </a:r>
            <a:endParaRPr lang="it-IT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54DA463-EE55-4339-918A-1D0CB7DB4D49}"/>
              </a:ext>
            </a:extLst>
          </p:cNvPr>
          <p:cNvSpPr txBox="1"/>
          <p:nvPr/>
        </p:nvSpPr>
        <p:spPr>
          <a:xfrm>
            <a:off x="4325084" y="1996338"/>
            <a:ext cx="1069145" cy="46166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E915DE-E06C-4412-9E8A-50CA509525FD}"/>
              </a:ext>
            </a:extLst>
          </p:cNvPr>
          <p:cNvSpPr txBox="1"/>
          <p:nvPr/>
        </p:nvSpPr>
        <p:spPr>
          <a:xfrm>
            <a:off x="4324150" y="3132542"/>
            <a:ext cx="1243497" cy="46166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96DA2C4-3DC5-4D60-9C90-F4C4A0D96909}"/>
              </a:ext>
            </a:extLst>
          </p:cNvPr>
          <p:cNvSpPr txBox="1"/>
          <p:nvPr/>
        </p:nvSpPr>
        <p:spPr>
          <a:xfrm>
            <a:off x="4330600" y="2564339"/>
            <a:ext cx="1137603" cy="461665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D6559B9-5487-4A4F-B1B1-442DFE63F44F}"/>
              </a:ext>
            </a:extLst>
          </p:cNvPr>
          <p:cNvSpPr txBox="1"/>
          <p:nvPr/>
        </p:nvSpPr>
        <p:spPr>
          <a:xfrm>
            <a:off x="6059954" y="1949140"/>
            <a:ext cx="3074180" cy="83099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 ti fanno sentire tranquillo?</a:t>
            </a:r>
            <a:endParaRPr lang="it-IT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87EC6CF-10A8-41BC-A8D0-CD013CEE00BA}"/>
              </a:ext>
            </a:extLst>
          </p:cNvPr>
          <p:cNvSpPr txBox="1"/>
          <p:nvPr/>
        </p:nvSpPr>
        <p:spPr>
          <a:xfrm>
            <a:off x="549212" y="908852"/>
            <a:ext cx="11246529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Disegna un cerchio al centro del foglio: questa sarà la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zona di comfort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 in cui ti trovi attualmente. </a:t>
            </a:r>
            <a:br>
              <a:rPr lang="it-IT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Pensa alle tue abitudini quotidiane, alla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, al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lavoro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, agli </a:t>
            </a:r>
            <a:r>
              <a:rPr lang="it-IT" sz="2000" b="1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affetti</a:t>
            </a:r>
            <a:r>
              <a:rPr lang="it-IT" sz="2000" dirty="0">
                <a:effectLst/>
                <a:latin typeface="Cardo"/>
                <a:ea typeface="Times New Roman" panose="02020603050405020304" pitchFamily="18" charset="0"/>
                <a:cs typeface="Times New Roman" panose="02020603050405020304" pitchFamily="18" charset="0"/>
              </a:rPr>
              <a:t> (amicizie, famiglia) ed individua: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5C5AC67-04C7-4597-9ADB-7ADDBDA9F903}"/>
              </a:ext>
            </a:extLst>
          </p:cNvPr>
          <p:cNvSpPr txBox="1"/>
          <p:nvPr/>
        </p:nvSpPr>
        <p:spPr>
          <a:xfrm>
            <a:off x="585179" y="4542075"/>
            <a:ext cx="5830135" cy="1384995"/>
          </a:xfrm>
          <a:prstGeom prst="rect">
            <a:avLst/>
          </a:prstGeom>
          <a:solidFill>
            <a:srgbClr val="002E50"/>
          </a:solidFill>
          <a:ln w="28575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t-IT" sz="2800" b="1" i="1" u="none" strike="noStrike" baseline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 sei trovato in situazioni in cui sei stato costretto a lasciare la tua zona di comfort per un cambiamento circa: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5D20E5A-23CD-4279-9093-71267527645B}"/>
              </a:ext>
            </a:extLst>
          </p:cNvPr>
          <p:cNvSpPr txBox="1"/>
          <p:nvPr/>
        </p:nvSpPr>
        <p:spPr>
          <a:xfrm>
            <a:off x="6059954" y="2945525"/>
            <a:ext cx="5413917" cy="83099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it-IT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circa le tue relazioni, hai sempre gli stessi amici? Frequenti gli stessi luoghi? 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5095FF1-9954-4BD5-BDDA-05ED2D68C546}"/>
              </a:ext>
            </a:extLst>
          </p:cNvPr>
          <p:cNvSpPr txBox="1"/>
          <p:nvPr/>
        </p:nvSpPr>
        <p:spPr>
          <a:xfrm>
            <a:off x="7082630" y="4997375"/>
            <a:ext cx="1466281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lavoro?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AEF3B3EA-D695-4050-9C54-9261E087B2E8}"/>
              </a:ext>
            </a:extLst>
          </p:cNvPr>
          <p:cNvSpPr txBox="1"/>
          <p:nvPr/>
        </p:nvSpPr>
        <p:spPr>
          <a:xfrm>
            <a:off x="7082631" y="4418978"/>
            <a:ext cx="1466283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alute?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20CE6DF8-F764-432B-BE5D-0A4DC9E8C635}"/>
              </a:ext>
            </a:extLst>
          </p:cNvPr>
          <p:cNvSpPr txBox="1"/>
          <p:nvPr/>
        </p:nvSpPr>
        <p:spPr>
          <a:xfrm>
            <a:off x="7082631" y="5575772"/>
            <a:ext cx="1466281" cy="46166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affetti?</a:t>
            </a:r>
            <a:endParaRPr lang="it-IT" sz="2400" dirty="0">
              <a:latin typeface="Comic Sans MS" panose="030F0702030302020204" pitchFamily="66" charset="0"/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51A7ACB0-80A9-494C-9734-E64D9C9ABDC1}"/>
              </a:ext>
            </a:extLst>
          </p:cNvPr>
          <p:cNvCxnSpPr>
            <a:cxnSpLocks/>
          </p:cNvCxnSpPr>
          <p:nvPr/>
        </p:nvCxnSpPr>
        <p:spPr>
          <a:xfrm flipV="1">
            <a:off x="3756282" y="2383191"/>
            <a:ext cx="431499" cy="1811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D081867A-39BE-4642-BEDF-2C3057FAAE5F}"/>
              </a:ext>
            </a:extLst>
          </p:cNvPr>
          <p:cNvCxnSpPr>
            <a:cxnSpLocks/>
          </p:cNvCxnSpPr>
          <p:nvPr/>
        </p:nvCxnSpPr>
        <p:spPr>
          <a:xfrm>
            <a:off x="3713716" y="2780136"/>
            <a:ext cx="519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B07B93CC-B363-44EF-89B2-9B4E902CFE6B}"/>
              </a:ext>
            </a:extLst>
          </p:cNvPr>
          <p:cNvCxnSpPr>
            <a:cxnSpLocks/>
          </p:cNvCxnSpPr>
          <p:nvPr/>
        </p:nvCxnSpPr>
        <p:spPr>
          <a:xfrm>
            <a:off x="3773714" y="3022421"/>
            <a:ext cx="339566" cy="281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20158C0D-412D-4B8B-A97B-2A6B81ECC9D8}"/>
              </a:ext>
            </a:extLst>
          </p:cNvPr>
          <p:cNvCxnSpPr>
            <a:cxnSpLocks/>
          </p:cNvCxnSpPr>
          <p:nvPr/>
        </p:nvCxnSpPr>
        <p:spPr>
          <a:xfrm flipV="1">
            <a:off x="6540889" y="4649810"/>
            <a:ext cx="431499" cy="1811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D1C8F2F0-495B-4387-A43D-38A896BF45DC}"/>
              </a:ext>
            </a:extLst>
          </p:cNvPr>
          <p:cNvCxnSpPr>
            <a:cxnSpLocks/>
          </p:cNvCxnSpPr>
          <p:nvPr/>
        </p:nvCxnSpPr>
        <p:spPr>
          <a:xfrm>
            <a:off x="6496657" y="5242810"/>
            <a:ext cx="51996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F36022AC-3068-4600-ABB5-6F22D7727A34}"/>
              </a:ext>
            </a:extLst>
          </p:cNvPr>
          <p:cNvCxnSpPr>
            <a:cxnSpLocks/>
          </p:cNvCxnSpPr>
          <p:nvPr/>
        </p:nvCxnSpPr>
        <p:spPr>
          <a:xfrm>
            <a:off x="6552372" y="5575772"/>
            <a:ext cx="420016" cy="2308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236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89E3A4B-9CF4-483C-8A0F-B500D7E5040B}"/>
              </a:ext>
            </a:extLst>
          </p:cNvPr>
          <p:cNvSpPr txBox="1"/>
          <p:nvPr/>
        </p:nvSpPr>
        <p:spPr>
          <a:xfrm>
            <a:off x="3724726" y="334590"/>
            <a:ext cx="4909458" cy="615553"/>
          </a:xfrm>
          <a:prstGeom prst="rect">
            <a:avLst/>
          </a:prstGeom>
          <a:solidFill>
            <a:srgbClr val="FF0066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RIEPILOGO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0AAB49-90D0-467B-AB73-0A2BCB72DA02}"/>
              </a:ext>
            </a:extLst>
          </p:cNvPr>
          <p:cNvSpPr txBox="1"/>
          <p:nvPr/>
        </p:nvSpPr>
        <p:spPr>
          <a:xfrm>
            <a:off x="2343601" y="1443213"/>
            <a:ext cx="7671709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>
                <a:latin typeface="Arial Rounded MT Bold" panose="020F0704030504030204" pitchFamily="34" charset="0"/>
              </a:rPr>
              <a:t>2ª Tappa del Viaggio dell’Eroe: </a:t>
            </a:r>
          </a:p>
          <a:p>
            <a:r>
              <a:rPr lang="it-IT" sz="3600" b="1" dirty="0">
                <a:latin typeface="Arial Rounded MT Bold" panose="020F0704030504030204" pitchFamily="34" charset="0"/>
              </a:rPr>
              <a:t>                       </a:t>
            </a:r>
            <a:r>
              <a:rPr lang="it-IT" sz="3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la Chiamata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8597CE0-A8B4-4426-9ED1-05F283B33E15}"/>
              </a:ext>
            </a:extLst>
          </p:cNvPr>
          <p:cNvSpPr txBox="1"/>
          <p:nvPr/>
        </p:nvSpPr>
        <p:spPr>
          <a:xfrm>
            <a:off x="3900712" y="3014130"/>
            <a:ext cx="455748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>
                <a:latin typeface="Arial Rounded MT Bold" panose="020F0704030504030204" pitchFamily="34" charset="0"/>
              </a:rPr>
              <a:t>   </a:t>
            </a:r>
            <a:r>
              <a:rPr lang="it-IT" sz="3600" b="1" dirty="0">
                <a:latin typeface="Arial Rounded MT Bold" panose="020F0704030504030204" pitchFamily="34" charset="0"/>
              </a:rPr>
              <a:t>La Chiamata </a:t>
            </a:r>
          </a:p>
          <a:p>
            <a:r>
              <a:rPr lang="it-IT" sz="3600" b="1" dirty="0">
                <a:latin typeface="Arial Rounded MT Bold" panose="020F0704030504030204" pitchFamily="34" charset="0"/>
              </a:rPr>
              <a:t>        </a:t>
            </a:r>
            <a:r>
              <a:rPr lang="it-IT" sz="3600" b="1" dirty="0">
                <a:solidFill>
                  <a:srgbClr val="000099"/>
                </a:solidFill>
                <a:latin typeface="Arial Rounded MT Bold" panose="020F0704030504030204" pitchFamily="34" charset="0"/>
              </a:rPr>
              <a:t>dove avviene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53AC86-E11F-451D-ACAA-E07D43615D87}"/>
              </a:ext>
            </a:extLst>
          </p:cNvPr>
          <p:cNvSpPr txBox="1"/>
          <p:nvPr/>
        </p:nvSpPr>
        <p:spPr>
          <a:xfrm>
            <a:off x="4521199" y="4814622"/>
            <a:ext cx="3519715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600" b="1" dirty="0">
                <a:solidFill>
                  <a:srgbClr val="FF0066"/>
                </a:solidFill>
                <a:latin typeface="Arial Rounded MT Bold" panose="020F0704030504030204" pitchFamily="34" charset="0"/>
              </a:rPr>
              <a:t>La zona di   comfort</a:t>
            </a:r>
          </a:p>
        </p:txBody>
      </p:sp>
    </p:spTree>
    <p:extLst>
      <p:ext uri="{BB962C8B-B14F-4D97-AF65-F5344CB8AC3E}">
        <p14:creationId xmlns:p14="http://schemas.microsoft.com/office/powerpoint/2010/main" val="2774435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6DAA70-4C57-4749-9C55-52725B6CEF40}"/>
              </a:ext>
            </a:extLst>
          </p:cNvPr>
          <p:cNvSpPr txBox="1"/>
          <p:nvPr/>
        </p:nvSpPr>
        <p:spPr>
          <a:xfrm>
            <a:off x="3585028" y="275772"/>
            <a:ext cx="4325257" cy="646331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 PER CASA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CB7208-CBB4-4148-9D42-008F030B7C4D}"/>
              </a:ext>
            </a:extLst>
          </p:cNvPr>
          <p:cNvSpPr txBox="1"/>
          <p:nvPr/>
        </p:nvSpPr>
        <p:spPr>
          <a:xfrm>
            <a:off x="1843311" y="1845419"/>
            <a:ext cx="8694060" cy="203132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Scegli 3 azioni: una per l’area </a:t>
            </a:r>
            <a:r>
              <a:rPr lang="it-IT" sz="4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SALUTE</a:t>
            </a:r>
          </a:p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una per l’area </a:t>
            </a:r>
            <a:r>
              <a:rPr lang="it-IT" sz="4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LAVORO</a:t>
            </a:r>
          </a:p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una per l’area </a:t>
            </a:r>
            <a:r>
              <a:rPr lang="it-IT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AFFETTI</a:t>
            </a:r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A3F3C55-323E-4FCF-9046-C184AE76C2CD}"/>
              </a:ext>
            </a:extLst>
          </p:cNvPr>
          <p:cNvSpPr txBox="1"/>
          <p:nvPr/>
        </p:nvSpPr>
        <p:spPr>
          <a:xfrm>
            <a:off x="1843311" y="4105022"/>
            <a:ext cx="8040916" cy="738664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non fai di solito e </a:t>
            </a:r>
            <a:r>
              <a:rPr lang="it-IT" sz="4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còmpila</a:t>
            </a:r>
            <a:r>
              <a:rPr lang="it-IT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953BD2C-29D6-4685-906D-0F4BA139F0DC}"/>
              </a:ext>
            </a:extLst>
          </p:cNvPr>
          <p:cNvSpPr txBox="1"/>
          <p:nvPr/>
        </p:nvSpPr>
        <p:spPr>
          <a:xfrm>
            <a:off x="1843311" y="5133519"/>
            <a:ext cx="5950860" cy="646331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i="1" dirty="0"/>
              <a:t>Se vuoi, fallo entro un mese!</a:t>
            </a:r>
          </a:p>
        </p:txBody>
      </p:sp>
    </p:spTree>
    <p:extLst>
      <p:ext uri="{BB962C8B-B14F-4D97-AF65-F5344CB8AC3E}">
        <p14:creationId xmlns:p14="http://schemas.microsoft.com/office/powerpoint/2010/main" val="2950320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443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21" baseType="lpstr">
      <vt:lpstr>Aharoni</vt:lpstr>
      <vt:lpstr>Arial</vt:lpstr>
      <vt:lpstr>Arial Black</vt:lpstr>
      <vt:lpstr>Arial Rounded MT Bold</vt:lpstr>
      <vt:lpstr>Calibri</vt:lpstr>
      <vt:lpstr>Calibri Light</vt:lpstr>
      <vt:lpstr>Cardo</vt:lpstr>
      <vt:lpstr>Comic Sans MS</vt:lpstr>
      <vt:lpstr>Cooper Black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22</cp:revision>
  <dcterms:created xsi:type="dcterms:W3CDTF">2021-11-16T17:24:14Z</dcterms:created>
  <dcterms:modified xsi:type="dcterms:W3CDTF">2021-11-22T20:28:19Z</dcterms:modified>
</cp:coreProperties>
</file>