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67" r:id="rId6"/>
    <p:sldId id="259" r:id="rId7"/>
    <p:sldId id="260" r:id="rId8"/>
    <p:sldId id="265" r:id="rId9"/>
    <p:sldId id="266" r:id="rId10"/>
    <p:sldId id="261" r:id="rId11"/>
    <p:sldId id="268" r:id="rId12"/>
    <p:sldId id="264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3333CC"/>
    <a:srgbClr val="00FF00"/>
    <a:srgbClr val="FF0066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2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4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06905F-7E09-4171-A1FC-2F59C415BA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F11A205-7670-4A43-80E3-87A0D8C33D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C8A2F42-F831-47BA-9E91-2BB77D5EF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7CA32-89CA-473F-BC3C-2F05E3180E72}" type="datetimeFigureOut">
              <a:rPr lang="it-IT" smtClean="0"/>
              <a:t>11/12/2021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72A1759-100D-4362-B257-573F2B02E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A9DEBA-CDE2-4853-BE1A-DFA9BB166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BEF00-49E1-4538-9A06-69AB352F7D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2222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D1366C-AB5E-4074-AA2F-FBF8ABB04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5ED3CC5-5ADC-444D-BA9D-F8702741C0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A6453DE-7840-4654-A633-2B6311683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7CA32-89CA-473F-BC3C-2F05E3180E72}" type="datetimeFigureOut">
              <a:rPr lang="it-IT" smtClean="0"/>
              <a:t>11/12/2021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CCF404E-8FA4-4F6C-B06F-152F2BD50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8B7D8E2-82C0-4C48-8C94-DEA96B306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BEF00-49E1-4538-9A06-69AB352F7D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5754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DDE59AB2-4B8B-4B8A-BEA0-38ED2D687B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788A10D-21F1-47A7-8809-60E353C103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418AA55-9AF7-4930-9DB6-F1DB2E0DA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7CA32-89CA-473F-BC3C-2F05E3180E72}" type="datetimeFigureOut">
              <a:rPr lang="it-IT" smtClean="0"/>
              <a:t>11/12/2021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AD266E2-09AA-4E5F-A943-A18079D95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2B5F992-2396-4B7D-8C4B-4D717BFE1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BEF00-49E1-4538-9A06-69AB352F7D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3495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FFE8D7-8AC3-4174-8CE4-FE8BF453F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9F0BE4-C30C-4049-87D6-A57870BB4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EC6FA75-0751-4164-90D7-98B87ACB8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7CA32-89CA-473F-BC3C-2F05E3180E72}" type="datetimeFigureOut">
              <a:rPr lang="it-IT" smtClean="0"/>
              <a:t>11/12/2021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A1AF43C-B199-4B77-93EF-F48374485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7ECEC73-F3C7-4682-9A5E-68904F9D7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BEF00-49E1-4538-9A06-69AB352F7D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7186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024F7F-96DB-4495-B4AC-B966A108B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741EC2-10B2-490B-9866-24EC47C04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CC2040F-4AC8-4D8E-BC30-5425A5DCE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7CA32-89CA-473F-BC3C-2F05E3180E72}" type="datetimeFigureOut">
              <a:rPr lang="it-IT" smtClean="0"/>
              <a:t>11/12/2021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638EA21-3EFC-40ED-8E48-0A26BEDD7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6D798E4-AD4E-4271-B45B-A4B1BEF75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BEF00-49E1-4538-9A06-69AB352F7D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3981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5BDD64-AD5A-4811-A0FD-D504030F9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EA05427-9B1C-4822-B75B-EBF09370AB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80E62AE-70CE-44DF-96BA-791912FF7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133D174-388D-4FEE-B5B8-DCD9C085E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7CA32-89CA-473F-BC3C-2F05E3180E72}" type="datetimeFigureOut">
              <a:rPr lang="it-IT" smtClean="0"/>
              <a:t>11/12/2021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1759F9-E509-4D54-9C02-76DF642E1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2E5BEE0-D2DF-4FCE-9C75-B4F948DFC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BEF00-49E1-4538-9A06-69AB352F7D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4117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28482F-047B-4DE4-88FF-AA1E53207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3ED3AC4-BC1A-4026-82FF-C49CC4CBD0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EE7268E-754F-4DB4-B62A-A24A3E759F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55E0A50-386B-4FCC-8D2B-604D954C97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4E9DA36-1DAB-4669-8A6F-E80116B169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0C7C717-50B8-4609-8309-F88481281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7CA32-89CA-473F-BC3C-2F05E3180E72}" type="datetimeFigureOut">
              <a:rPr lang="it-IT" smtClean="0"/>
              <a:t>11/12/2021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00A3575-9A86-4FDC-9CA3-A28470004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E731504-766E-4958-92F3-4E9A4142A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BEF00-49E1-4538-9A06-69AB352F7D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763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6C239A-B875-4C2E-B19B-A5576CC39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3912E28-170F-45FE-8C8E-3B2731122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7CA32-89CA-473F-BC3C-2F05E3180E72}" type="datetimeFigureOut">
              <a:rPr lang="it-IT" smtClean="0"/>
              <a:t>11/12/2021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DF9AA8B-62C1-462A-8A44-427FA7AE3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6099ECA-BB2D-4BEA-B81D-C6BECB7F8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BEF00-49E1-4538-9A06-69AB352F7D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3500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B9A35382-66DB-481E-868B-52ED811DD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7CA32-89CA-473F-BC3C-2F05E3180E72}" type="datetimeFigureOut">
              <a:rPr lang="it-IT" smtClean="0"/>
              <a:t>11/12/2021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D73E15D-76BE-4870-B818-EB38E1933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F606663-D3F1-4154-B2C7-47F402455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BEF00-49E1-4538-9A06-69AB352F7D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2813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EE62B2-62B6-4B87-B6EC-55FFEF5CC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F9D8545-0F5F-4829-9D81-0621BB22B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6AB1BD0-493A-426E-AFA3-C14965B9B1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5AB24E1-7240-4CEB-BD2F-F281E8126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7CA32-89CA-473F-BC3C-2F05E3180E72}" type="datetimeFigureOut">
              <a:rPr lang="it-IT" smtClean="0"/>
              <a:t>11/12/2021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46C3698-B7FD-4963-984C-004D927C8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79D9C56-98F7-4AB0-A066-385EE4C43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BEF00-49E1-4538-9A06-69AB352F7D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2708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DB1F38-2A57-4FDD-AC47-1EDC0D4EE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F95982E-E2B3-48B7-8ADB-B06600E50B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1A0115A-F30A-4CD8-939A-35E593899D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6A1E26F-FAB3-4252-BDBD-63C233C35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7CA32-89CA-473F-BC3C-2F05E3180E72}" type="datetimeFigureOut">
              <a:rPr lang="it-IT" smtClean="0"/>
              <a:t>11/12/2021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0743946-B4D6-4536-921D-0A727C187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DA3B892-51A0-40C5-826B-6DF10EDB9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BEF00-49E1-4538-9A06-69AB352F7D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7440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7710659-43DB-4F7A-8198-23339D508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F65A7D3-47FC-48AF-B935-11E72A2E4D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1B11739-69D8-45F7-A287-02830A008D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7CA32-89CA-473F-BC3C-2F05E3180E72}" type="datetimeFigureOut">
              <a:rPr lang="it-IT" smtClean="0"/>
              <a:t>11/12/2021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500B5D-E6E2-4762-AD30-1B890B6D16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BBEDA22-1C44-47A2-A979-F8C3303284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CBEF00-49E1-4538-9A06-69AB352F7D1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017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eb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r="2000" b="-9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4CB4CD6D-3BE1-47E8-A46D-51F9948E6827}"/>
              </a:ext>
            </a:extLst>
          </p:cNvPr>
          <p:cNvSpPr txBox="1"/>
          <p:nvPr/>
        </p:nvSpPr>
        <p:spPr>
          <a:xfrm>
            <a:off x="5715000" y="4876801"/>
            <a:ext cx="72555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002060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572257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3000">
              <a:schemeClr val="accent1">
                <a:lumMod val="5000"/>
                <a:lumOff val="95000"/>
              </a:schemeClr>
            </a:gs>
            <a:gs pos="67000">
              <a:srgbClr val="00B0F0"/>
            </a:gs>
            <a:gs pos="83000">
              <a:schemeClr val="accent1">
                <a:lumMod val="45000"/>
                <a:lumOff val="55000"/>
              </a:schemeClr>
            </a:gs>
            <a:gs pos="24000">
              <a:srgbClr val="FFFF0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A7F3751A-99AF-4EAD-AB6B-CE871584DDB3}"/>
              </a:ext>
            </a:extLst>
          </p:cNvPr>
          <p:cNvSpPr txBox="1"/>
          <p:nvPr/>
        </p:nvSpPr>
        <p:spPr>
          <a:xfrm>
            <a:off x="3861299" y="559810"/>
            <a:ext cx="4392333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RIEPILOGO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E956B97-8043-46B2-AB98-78FA94697175}"/>
              </a:ext>
            </a:extLst>
          </p:cNvPr>
          <p:cNvSpPr txBox="1"/>
          <p:nvPr/>
        </p:nvSpPr>
        <p:spPr>
          <a:xfrm>
            <a:off x="547212" y="1906201"/>
            <a:ext cx="3462080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0099"/>
                </a:solidFill>
              </a:rPr>
              <a:t>3ª</a:t>
            </a:r>
            <a:r>
              <a:rPr lang="it-IT" sz="2400" dirty="0"/>
              <a:t> </a:t>
            </a:r>
            <a:r>
              <a:rPr lang="it-IT" sz="2400" b="1" dirty="0"/>
              <a:t>TAPPA DEL VIAGGIO: </a:t>
            </a:r>
          </a:p>
        </p:txBody>
      </p:sp>
      <p:sp>
        <p:nvSpPr>
          <p:cNvPr id="3" name="Freccia in giù 2">
            <a:extLst>
              <a:ext uri="{FF2B5EF4-FFF2-40B4-BE49-F238E27FC236}">
                <a16:creationId xmlns:a16="http://schemas.microsoft.com/office/drawing/2014/main" id="{ECE5E4D8-8A14-4A25-B837-99788AAAF4B4}"/>
              </a:ext>
            </a:extLst>
          </p:cNvPr>
          <p:cNvSpPr/>
          <p:nvPr/>
        </p:nvSpPr>
        <p:spPr>
          <a:xfrm>
            <a:off x="1994451" y="2596120"/>
            <a:ext cx="198783" cy="6912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FA93962-DC68-41E1-AB39-AC0537169C0D}"/>
              </a:ext>
            </a:extLst>
          </p:cNvPr>
          <p:cNvSpPr txBox="1"/>
          <p:nvPr/>
        </p:nvSpPr>
        <p:spPr>
          <a:xfrm>
            <a:off x="971894" y="3435831"/>
            <a:ext cx="2243898" cy="954107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Il rifiuto della chiamata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0B7EC27-F375-450D-B79F-B4ABA3B27404}"/>
              </a:ext>
            </a:extLst>
          </p:cNvPr>
          <p:cNvSpPr txBox="1"/>
          <p:nvPr/>
        </p:nvSpPr>
        <p:spPr>
          <a:xfrm>
            <a:off x="4956311" y="1906201"/>
            <a:ext cx="2401090" cy="830997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/>
              <a:t>IL RIFIUTO DELLA CHIAMATA</a:t>
            </a:r>
          </a:p>
        </p:txBody>
      </p:sp>
      <p:sp>
        <p:nvSpPr>
          <p:cNvPr id="7" name="Freccia in giù 6">
            <a:extLst>
              <a:ext uri="{FF2B5EF4-FFF2-40B4-BE49-F238E27FC236}">
                <a16:creationId xmlns:a16="http://schemas.microsoft.com/office/drawing/2014/main" id="{3BD402B8-0D32-411A-9578-3DEDB85A7EDF}"/>
              </a:ext>
            </a:extLst>
          </p:cNvPr>
          <p:cNvSpPr/>
          <p:nvPr/>
        </p:nvSpPr>
        <p:spPr>
          <a:xfrm>
            <a:off x="5996608" y="2883055"/>
            <a:ext cx="198783" cy="6912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8548B42-F870-4A16-84E0-51913785AF41}"/>
              </a:ext>
            </a:extLst>
          </p:cNvPr>
          <p:cNvSpPr txBox="1"/>
          <p:nvPr/>
        </p:nvSpPr>
        <p:spPr>
          <a:xfrm>
            <a:off x="5033123" y="3809038"/>
            <a:ext cx="2048686" cy="523220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di </a:t>
            </a:r>
            <a:r>
              <a:rPr lang="it-IT" sz="2800" b="1" dirty="0" err="1"/>
              <a:t>Bethany</a:t>
            </a:r>
            <a:endParaRPr lang="it-IT" sz="2800" b="1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A1AC056-6E1C-4788-A7EE-EB22659513A1}"/>
              </a:ext>
            </a:extLst>
          </p:cNvPr>
          <p:cNvSpPr txBox="1"/>
          <p:nvPr/>
        </p:nvSpPr>
        <p:spPr>
          <a:xfrm>
            <a:off x="9046745" y="1906200"/>
            <a:ext cx="2147465" cy="830997"/>
          </a:xfrm>
          <a:prstGeom prst="rect">
            <a:avLst/>
          </a:prstGeom>
          <a:solidFill>
            <a:srgbClr val="00B0F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/>
              <a:t>LE CREDENZE LIMITANTI</a:t>
            </a:r>
          </a:p>
        </p:txBody>
      </p:sp>
      <p:sp>
        <p:nvSpPr>
          <p:cNvPr id="10" name="Freccia in giù 9">
            <a:extLst>
              <a:ext uri="{FF2B5EF4-FFF2-40B4-BE49-F238E27FC236}">
                <a16:creationId xmlns:a16="http://schemas.microsoft.com/office/drawing/2014/main" id="{CC6D3B2E-C2F8-4602-B25D-F3D57F63A1F3}"/>
              </a:ext>
            </a:extLst>
          </p:cNvPr>
          <p:cNvSpPr/>
          <p:nvPr/>
        </p:nvSpPr>
        <p:spPr>
          <a:xfrm>
            <a:off x="9952991" y="3117764"/>
            <a:ext cx="198783" cy="6912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B3E7B01-F646-4DD1-86A8-0DCD1E3337E0}"/>
              </a:ext>
            </a:extLst>
          </p:cNvPr>
          <p:cNvSpPr txBox="1"/>
          <p:nvPr/>
        </p:nvSpPr>
        <p:spPr>
          <a:xfrm>
            <a:off x="8565872" y="4075164"/>
            <a:ext cx="3184905" cy="523220"/>
          </a:xfrm>
          <a:prstGeom prst="rect">
            <a:avLst/>
          </a:prstGeom>
          <a:solidFill>
            <a:srgbClr val="00B0F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b="1" dirty="0"/>
              <a:t>Generalizzazione 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ACF2266-2F50-4499-A176-EA3A8172E3F5}"/>
              </a:ext>
            </a:extLst>
          </p:cNvPr>
          <p:cNvSpPr txBox="1"/>
          <p:nvPr/>
        </p:nvSpPr>
        <p:spPr>
          <a:xfrm>
            <a:off x="8569084" y="4596080"/>
            <a:ext cx="2713206" cy="523220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b="1" dirty="0"/>
              <a:t>Cancellazione</a:t>
            </a:r>
            <a:r>
              <a:rPr lang="it-IT" sz="2400" b="1" dirty="0"/>
              <a:t> 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13285429-EC10-4EC7-ADB0-F9395DA24C3E}"/>
              </a:ext>
            </a:extLst>
          </p:cNvPr>
          <p:cNvSpPr txBox="1"/>
          <p:nvPr/>
        </p:nvSpPr>
        <p:spPr>
          <a:xfrm>
            <a:off x="8548131" y="5147999"/>
            <a:ext cx="2767819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2800" b="1" dirty="0"/>
              <a:t>Deformazione </a:t>
            </a:r>
          </a:p>
        </p:txBody>
      </p:sp>
    </p:spTree>
    <p:extLst>
      <p:ext uri="{BB962C8B-B14F-4D97-AF65-F5344CB8AC3E}">
        <p14:creationId xmlns:p14="http://schemas.microsoft.com/office/powerpoint/2010/main" val="1969154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 t="-14000" b="-4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D88C2601-F320-42DA-B0F3-86D962705A91}"/>
              </a:ext>
            </a:extLst>
          </p:cNvPr>
          <p:cNvSpPr txBox="1"/>
          <p:nvPr/>
        </p:nvSpPr>
        <p:spPr>
          <a:xfrm>
            <a:off x="2043401" y="297353"/>
            <a:ext cx="8961120" cy="138499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ESERCIZIO PER CASA, p. 55</a:t>
            </a:r>
          </a:p>
          <a:p>
            <a:pPr algn="ctr"/>
            <a:r>
              <a:rPr lang="it-IT" sz="2800" dirty="0"/>
              <a:t>per individuare le credenze limitanti che ti hanno fatto dubitare di fronte alla «chiamata»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96D55C0-F84D-4CA0-A59D-510B7BC45060}"/>
              </a:ext>
            </a:extLst>
          </p:cNvPr>
          <p:cNvSpPr txBox="1"/>
          <p:nvPr/>
        </p:nvSpPr>
        <p:spPr>
          <a:xfrm>
            <a:off x="3092685" y="2170592"/>
            <a:ext cx="6862552" cy="523220"/>
          </a:xfrm>
          <a:prstGeom prst="rect">
            <a:avLst/>
          </a:prstGeom>
          <a:solidFill>
            <a:srgbClr val="00B0F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FFFF00"/>
                </a:solidFill>
              </a:rPr>
              <a:t>Rispondi alle seguenti domande: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314153B-1D7A-429A-8C26-177434C03786}"/>
              </a:ext>
            </a:extLst>
          </p:cNvPr>
          <p:cNvSpPr txBox="1"/>
          <p:nvPr/>
        </p:nvSpPr>
        <p:spPr>
          <a:xfrm>
            <a:off x="1538756" y="3182056"/>
            <a:ext cx="9970409" cy="3031086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600" b="1" dirty="0"/>
              <a:t>Quali pericoli pensi ci siano per rispondere alla chiamata?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600" b="1" dirty="0"/>
              <a:t>Cosa ti spaventa della nuova situazione?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600" b="1" dirty="0"/>
              <a:t>Qualcuno ti ha parlato dell’inutilità e dei rischi legati alla chiamata?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600" b="1" dirty="0"/>
              <a:t>Qualcuno ha evidenziato la tua debolezza o inadeguatezza nel rispondere alla chiamata?</a:t>
            </a:r>
          </a:p>
        </p:txBody>
      </p:sp>
    </p:spTree>
    <p:extLst>
      <p:ext uri="{BB962C8B-B14F-4D97-AF65-F5344CB8AC3E}">
        <p14:creationId xmlns:p14="http://schemas.microsoft.com/office/powerpoint/2010/main" val="3166512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9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508BE018-00DD-4B35-BEE2-140094789EFE}"/>
              </a:ext>
            </a:extLst>
          </p:cNvPr>
          <p:cNvSpPr txBox="1"/>
          <p:nvPr/>
        </p:nvSpPr>
        <p:spPr>
          <a:xfrm>
            <a:off x="9129932" y="6194103"/>
            <a:ext cx="306206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2800" b="1" dirty="0"/>
              <a:t>incambiamento.it</a:t>
            </a:r>
          </a:p>
        </p:txBody>
      </p:sp>
    </p:spTree>
    <p:extLst>
      <p:ext uri="{BB962C8B-B14F-4D97-AF65-F5344CB8AC3E}">
        <p14:creationId xmlns:p14="http://schemas.microsoft.com/office/powerpoint/2010/main" val="60647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1C36A24C-350A-465B-943C-F63ABDA6D7D9}"/>
              </a:ext>
            </a:extLst>
          </p:cNvPr>
          <p:cNvSpPr txBox="1"/>
          <p:nvPr/>
        </p:nvSpPr>
        <p:spPr>
          <a:xfrm>
            <a:off x="3080825" y="436098"/>
            <a:ext cx="6231987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bg1"/>
                </a:solidFill>
              </a:rPr>
              <a:t>I PUNTI DEL GIORNO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299C8C2-4CB2-41AF-A13A-86F05D824B13}"/>
              </a:ext>
            </a:extLst>
          </p:cNvPr>
          <p:cNvSpPr txBox="1"/>
          <p:nvPr/>
        </p:nvSpPr>
        <p:spPr>
          <a:xfrm>
            <a:off x="905690" y="1661122"/>
            <a:ext cx="3917184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it-IT" sz="2400" b="1" dirty="0">
                <a:solidFill>
                  <a:srgbClr val="000099"/>
                </a:solidFill>
              </a:rPr>
              <a:t>3ª TAPPA: </a:t>
            </a:r>
          </a:p>
          <a:p>
            <a:r>
              <a:rPr lang="it-IT" sz="2400" b="1" dirty="0">
                <a:solidFill>
                  <a:srgbClr val="000099"/>
                </a:solidFill>
              </a:rPr>
              <a:t>IL RIFIUTO DELLA CHIAMATA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F19E419-3B5F-4D79-9947-838535B3BC20}"/>
              </a:ext>
            </a:extLst>
          </p:cNvPr>
          <p:cNvSpPr txBox="1"/>
          <p:nvPr/>
        </p:nvSpPr>
        <p:spPr>
          <a:xfrm>
            <a:off x="1762033" y="3168398"/>
            <a:ext cx="3419566" cy="830997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</a:t>
            </a: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400" b="1" dirty="0">
                <a:solidFill>
                  <a:srgbClr val="002060"/>
                </a:solidFill>
              </a:rPr>
              <a:t>IL RIFIUTO DELLA CHIAMATA DI BETHANY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D351EA8-DF68-4C23-ADDC-51292D20E02D}"/>
              </a:ext>
            </a:extLst>
          </p:cNvPr>
          <p:cNvSpPr txBox="1"/>
          <p:nvPr/>
        </p:nvSpPr>
        <p:spPr>
          <a:xfrm>
            <a:off x="2469325" y="4596713"/>
            <a:ext cx="3191916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</a:t>
            </a: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400" b="1" dirty="0">
                <a:solidFill>
                  <a:srgbClr val="3333CC"/>
                </a:solidFill>
              </a:rPr>
              <a:t>NOI, IL RIFIUTO DELLA CHIAMATA E LE CREDENZE LIMITANTI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EA7688A-D905-465F-AE4E-8D68B2B534B4}"/>
              </a:ext>
            </a:extLst>
          </p:cNvPr>
          <p:cNvSpPr txBox="1"/>
          <p:nvPr/>
        </p:nvSpPr>
        <p:spPr>
          <a:xfrm>
            <a:off x="7329716" y="4933440"/>
            <a:ext cx="348834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/>
              <a:t>IL GIOCO DEI 9 PUNTINI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50FC05B-9DCC-49D2-8894-0F38CB20854E}"/>
              </a:ext>
            </a:extLst>
          </p:cNvPr>
          <p:cNvSpPr txBox="1"/>
          <p:nvPr/>
        </p:nvSpPr>
        <p:spPr>
          <a:xfrm>
            <a:off x="6858335" y="3353065"/>
            <a:ext cx="270099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/>
              <a:t>COME REAGISCE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6E15602-138C-49B1-8950-FB377081FCA3}"/>
              </a:ext>
            </a:extLst>
          </p:cNvPr>
          <p:cNvSpPr txBox="1"/>
          <p:nvPr/>
        </p:nvSpPr>
        <p:spPr>
          <a:xfrm>
            <a:off x="6344529" y="1816816"/>
            <a:ext cx="2968283" cy="461665"/>
          </a:xfrm>
          <a:prstGeom prst="rect">
            <a:avLst/>
          </a:prstGeom>
          <a:solidFill>
            <a:schemeClr val="bg2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/>
              <a:t>COS’È</a:t>
            </a:r>
          </a:p>
        </p:txBody>
      </p:sp>
      <p:sp>
        <p:nvSpPr>
          <p:cNvPr id="2" name="Freccia a destra 1">
            <a:extLst>
              <a:ext uri="{FF2B5EF4-FFF2-40B4-BE49-F238E27FC236}">
                <a16:creationId xmlns:a16="http://schemas.microsoft.com/office/drawing/2014/main" id="{C421FE36-1337-4F06-A1E0-0323C889EEF5}"/>
              </a:ext>
            </a:extLst>
          </p:cNvPr>
          <p:cNvSpPr/>
          <p:nvPr/>
        </p:nvSpPr>
        <p:spPr>
          <a:xfrm>
            <a:off x="5181599" y="1932231"/>
            <a:ext cx="717452" cy="230833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bg1"/>
              </a:solidFill>
            </a:endParaRPr>
          </a:p>
        </p:txBody>
      </p:sp>
      <p:sp>
        <p:nvSpPr>
          <p:cNvPr id="10" name="Freccia a destra 9">
            <a:extLst>
              <a:ext uri="{FF2B5EF4-FFF2-40B4-BE49-F238E27FC236}">
                <a16:creationId xmlns:a16="http://schemas.microsoft.com/office/drawing/2014/main" id="{CE21A0D4-8646-4E42-A3BA-4B210505CFED}"/>
              </a:ext>
            </a:extLst>
          </p:cNvPr>
          <p:cNvSpPr/>
          <p:nvPr/>
        </p:nvSpPr>
        <p:spPr>
          <a:xfrm>
            <a:off x="5661241" y="3570151"/>
            <a:ext cx="717452" cy="230833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a destra 10">
            <a:extLst>
              <a:ext uri="{FF2B5EF4-FFF2-40B4-BE49-F238E27FC236}">
                <a16:creationId xmlns:a16="http://schemas.microsoft.com/office/drawing/2014/main" id="{8819FED0-4B3C-431C-935E-6FD9D2EB2237}"/>
              </a:ext>
            </a:extLst>
          </p:cNvPr>
          <p:cNvSpPr/>
          <p:nvPr/>
        </p:nvSpPr>
        <p:spPr>
          <a:xfrm>
            <a:off x="6164330" y="5048854"/>
            <a:ext cx="717452" cy="230833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5091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05DA74EF-A9A0-4659-B4F8-0913FDFAE4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" r="153" b="1547"/>
          <a:stretch/>
        </p:blipFill>
        <p:spPr>
          <a:xfrm>
            <a:off x="0" y="0"/>
            <a:ext cx="12192000" cy="68760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5520B837-7045-4894-BC82-E856AE0EFE71}"/>
              </a:ext>
            </a:extLst>
          </p:cNvPr>
          <p:cNvSpPr txBox="1"/>
          <p:nvPr/>
        </p:nvSpPr>
        <p:spPr>
          <a:xfrm>
            <a:off x="6633882" y="2976335"/>
            <a:ext cx="3998259" cy="1077218"/>
          </a:xfrm>
          <a:prstGeom prst="rect">
            <a:avLst/>
          </a:prstGeom>
          <a:solidFill>
            <a:schemeClr val="bg1"/>
          </a:solidFill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VIDEO SUL SITO:</a:t>
            </a:r>
          </a:p>
          <a:p>
            <a:pPr algn="ctr"/>
            <a:r>
              <a:rPr lang="it-IT" sz="3200" b="1" dirty="0">
                <a:solidFill>
                  <a:srgbClr val="002060"/>
                </a:solidFill>
              </a:rPr>
              <a:t>incambiamento.it</a:t>
            </a:r>
          </a:p>
        </p:txBody>
      </p:sp>
    </p:spTree>
    <p:extLst>
      <p:ext uri="{BB962C8B-B14F-4D97-AF65-F5344CB8AC3E}">
        <p14:creationId xmlns:p14="http://schemas.microsoft.com/office/powerpoint/2010/main" val="2403401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D22A11F-C9A8-4310-A80D-62B6F5B76417}"/>
              </a:ext>
            </a:extLst>
          </p:cNvPr>
          <p:cNvSpPr txBox="1"/>
          <p:nvPr/>
        </p:nvSpPr>
        <p:spPr>
          <a:xfrm>
            <a:off x="3332113" y="491630"/>
            <a:ext cx="6049107" cy="523220"/>
          </a:xfrm>
          <a:prstGeom prst="rect">
            <a:avLst/>
          </a:prstGeom>
          <a:solidFill>
            <a:srgbClr val="00CC99"/>
          </a:solidFill>
          <a:ln>
            <a:solidFill>
              <a:srgbClr val="000099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1</a:t>
            </a:r>
            <a:r>
              <a:rPr lang="it-IT" sz="2800" b="1" dirty="0">
                <a:solidFill>
                  <a:srgbClr val="FF0066"/>
                </a:solidFill>
                <a:latin typeface="Arial Rounded MT Bold" panose="020F0704030504030204" pitchFamily="34" charset="0"/>
              </a:rPr>
              <a:t>.</a:t>
            </a:r>
            <a:r>
              <a:rPr lang="it-IT" sz="2800" b="1" dirty="0">
                <a:latin typeface="Arial Rounded MT Bold" panose="020F0704030504030204" pitchFamily="34" charset="0"/>
              </a:rPr>
              <a:t> </a:t>
            </a:r>
            <a:r>
              <a:rPr lang="it-IT" sz="2800" b="1" dirty="0">
                <a:solidFill>
                  <a:srgbClr val="FF0066"/>
                </a:solidFill>
                <a:latin typeface="Arial Rounded MT Bold" panose="020F0704030504030204" pitchFamily="34" charset="0"/>
              </a:rPr>
              <a:t>IL RIFIUTO DELLA CHIAMATA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F6696DE-0BAB-46D1-8801-0B02004CCFCC}"/>
              </a:ext>
            </a:extLst>
          </p:cNvPr>
          <p:cNvSpPr txBox="1"/>
          <p:nvPr/>
        </p:nvSpPr>
        <p:spPr>
          <a:xfrm>
            <a:off x="1409803" y="1670997"/>
            <a:ext cx="9681882" cy="22308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3200" b="1" kern="150" dirty="0">
                <a:effectLst/>
                <a:latin typeface="Comic Sans MS" panose="030F0702030302020204" pitchFamily="66" charset="0"/>
                <a:ea typeface="SimSun" panose="02010600030101010101" pitchFamily="2" charset="-122"/>
                <a:cs typeface="Mangal" panose="02040503050203030202" pitchFamily="18" charset="0"/>
              </a:rPr>
              <a:t>L'Eroe è riluttante, trova scuse, è ritroso, fa resistenza. Si trova davanti ad una scelta, ha paura perché deve affrontare l'ignoto. </a:t>
            </a:r>
            <a:endParaRPr lang="it-IT" sz="3200" b="1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D615003-612A-4AEE-8CBE-E91545C2F098}"/>
              </a:ext>
            </a:extLst>
          </p:cNvPr>
          <p:cNvSpPr txBox="1"/>
          <p:nvPr/>
        </p:nvSpPr>
        <p:spPr>
          <a:xfrm>
            <a:off x="1380565" y="4602228"/>
            <a:ext cx="60753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latin typeface="Comic Sans MS" panose="030F0702030302020204" pitchFamily="66" charset="0"/>
              </a:rPr>
              <a:t>È quanto accade anche </a:t>
            </a:r>
          </a:p>
          <a:p>
            <a:r>
              <a:rPr lang="it-IT" sz="3200" b="1" dirty="0">
                <a:latin typeface="Comic Sans MS" panose="030F0702030302020204" pitchFamily="66" charset="0"/>
              </a:rPr>
              <a:t>a noi!</a:t>
            </a:r>
          </a:p>
        </p:txBody>
      </p:sp>
    </p:spTree>
    <p:extLst>
      <p:ext uri="{BB962C8B-B14F-4D97-AF65-F5344CB8AC3E}">
        <p14:creationId xmlns:p14="http://schemas.microsoft.com/office/powerpoint/2010/main" val="500676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053CAA58-FE0D-4455-84BC-D9896D47BF9D}"/>
              </a:ext>
            </a:extLst>
          </p:cNvPr>
          <p:cNvSpPr txBox="1"/>
          <p:nvPr/>
        </p:nvSpPr>
        <p:spPr>
          <a:xfrm>
            <a:off x="3766141" y="434492"/>
            <a:ext cx="4951265" cy="954107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it-IT" sz="2800" b="1" dirty="0"/>
              <a:t>2. </a:t>
            </a:r>
            <a:r>
              <a:rPr lang="it-IT" sz="2800" b="1" dirty="0">
                <a:solidFill>
                  <a:srgbClr val="FF0000"/>
                </a:solidFill>
              </a:rPr>
              <a:t>IL RIFIUTO DELLA CHIAMATA</a:t>
            </a:r>
          </a:p>
          <a:p>
            <a:pPr algn="ctr"/>
            <a:r>
              <a:rPr lang="it-IT" sz="2800" b="1" dirty="0">
                <a:solidFill>
                  <a:srgbClr val="FF0000"/>
                </a:solidFill>
              </a:rPr>
              <a:t>DI BETHANY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7763B23-7514-4A4A-AFA6-57F3614F0E83}"/>
              </a:ext>
            </a:extLst>
          </p:cNvPr>
          <p:cNvSpPr txBox="1"/>
          <p:nvPr/>
        </p:nvSpPr>
        <p:spPr>
          <a:xfrm>
            <a:off x="2276060" y="1829378"/>
            <a:ext cx="7639880" cy="954107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i="1" dirty="0">
                <a:latin typeface="Comic Sans MS" panose="030F0702030302020204" pitchFamily="66" charset="0"/>
              </a:rPr>
              <a:t>«È difficile vedere le cose come stanno, quando si è troppo vicini»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F2CBC40-3D68-4CD5-B89E-83F25CA6AA2C}"/>
              </a:ext>
            </a:extLst>
          </p:cNvPr>
          <p:cNvSpPr txBox="1"/>
          <p:nvPr/>
        </p:nvSpPr>
        <p:spPr>
          <a:xfrm>
            <a:off x="1480929" y="3389147"/>
            <a:ext cx="9521687" cy="954107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i="1" dirty="0">
                <a:latin typeface="Comic Sans MS" panose="030F0702030302020204" pitchFamily="66" charset="0"/>
              </a:rPr>
              <a:t>«Ho provato a vedere le cose da un’altra prospettiva, ma è difficile»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B4EF05F-3E49-43D2-96AF-4D0343B9A692}"/>
              </a:ext>
            </a:extLst>
          </p:cNvPr>
          <p:cNvSpPr txBox="1"/>
          <p:nvPr/>
        </p:nvSpPr>
        <p:spPr>
          <a:xfrm>
            <a:off x="1603511" y="4784033"/>
            <a:ext cx="9740349" cy="954107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i="1" dirty="0">
                <a:latin typeface="Comic Sans MS" panose="030F0702030302020204" pitchFamily="66" charset="0"/>
              </a:rPr>
              <a:t>«Perché Dio (o in generale) perché è successo questo? non capisco»</a:t>
            </a:r>
          </a:p>
        </p:txBody>
      </p:sp>
    </p:spTree>
    <p:extLst>
      <p:ext uri="{BB962C8B-B14F-4D97-AF65-F5344CB8AC3E}">
        <p14:creationId xmlns:p14="http://schemas.microsoft.com/office/powerpoint/2010/main" val="1109945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480FA50-D31B-4303-8758-5C02CA512B08}"/>
              </a:ext>
            </a:extLst>
          </p:cNvPr>
          <p:cNvSpPr txBox="1"/>
          <p:nvPr/>
        </p:nvSpPr>
        <p:spPr>
          <a:xfrm>
            <a:off x="3783106" y="251012"/>
            <a:ext cx="4930588" cy="58477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FF00"/>
                </a:solidFill>
              </a:rPr>
              <a:t>LE CREDENZE LIMITANTI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27F667A-9A92-4FF8-8F65-B26D0CCB2A6E}"/>
              </a:ext>
            </a:extLst>
          </p:cNvPr>
          <p:cNvSpPr txBox="1"/>
          <p:nvPr/>
        </p:nvSpPr>
        <p:spPr>
          <a:xfrm>
            <a:off x="2230034" y="5120131"/>
            <a:ext cx="8265280" cy="1384995"/>
          </a:xfrm>
          <a:prstGeom prst="rect">
            <a:avLst/>
          </a:prstGeom>
          <a:solidFill>
            <a:schemeClr val="bg1"/>
          </a:solidFill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Sono convinzioni, cose che credo essere vere, che mi bloccano e </a:t>
            </a:r>
          </a:p>
          <a:p>
            <a:pPr algn="ctr"/>
            <a:r>
              <a:rPr lang="it-IT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limitano le mie scelte </a:t>
            </a:r>
          </a:p>
        </p:txBody>
      </p:sp>
    </p:spTree>
    <p:extLst>
      <p:ext uri="{BB962C8B-B14F-4D97-AF65-F5344CB8AC3E}">
        <p14:creationId xmlns:p14="http://schemas.microsoft.com/office/powerpoint/2010/main" val="2561376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8000"/>
            <a:lum/>
          </a:blip>
          <a:srcRect/>
          <a:stretch>
            <a:fillRect t="-23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CEB85896-4B81-4E01-9A3F-821A00AADC06}"/>
              </a:ext>
            </a:extLst>
          </p:cNvPr>
          <p:cNvSpPr txBox="1"/>
          <p:nvPr/>
        </p:nvSpPr>
        <p:spPr>
          <a:xfrm>
            <a:off x="986117" y="2406463"/>
            <a:ext cx="10251726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GENERALIZZAZIONE</a:t>
            </a:r>
            <a:r>
              <a:rPr lang="it-IT" sz="2800" dirty="0"/>
              <a:t>: «</a:t>
            </a:r>
            <a:r>
              <a:rPr lang="it-IT" sz="2800" b="1" i="1" dirty="0"/>
              <a:t>tutti i ragazzi mi considerano non attraente»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880C488-7DD2-45AE-91A0-A6847D4CE640}"/>
              </a:ext>
            </a:extLst>
          </p:cNvPr>
          <p:cNvSpPr txBox="1"/>
          <p:nvPr/>
        </p:nvSpPr>
        <p:spPr>
          <a:xfrm>
            <a:off x="1034232" y="3529825"/>
            <a:ext cx="10155495" cy="954107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CANCELLAZIONE</a:t>
            </a:r>
            <a:r>
              <a:rPr lang="it-IT" sz="2800" dirty="0"/>
              <a:t>: </a:t>
            </a:r>
            <a:r>
              <a:rPr lang="it-IT" sz="2800" b="1" i="1" dirty="0"/>
              <a:t>non si accorgerà dei ragazzi che le mostrano interesse per lei e si focalizzerà solo sui ragazzi che la respingono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C22FC0E-AF2F-44FE-9544-584F793ABDBA}"/>
              </a:ext>
            </a:extLst>
          </p:cNvPr>
          <p:cNvSpPr txBox="1"/>
          <p:nvPr/>
        </p:nvSpPr>
        <p:spPr>
          <a:xfrm>
            <a:off x="986117" y="5043895"/>
            <a:ext cx="9699810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DEFORMAZIONE</a:t>
            </a:r>
            <a:r>
              <a:rPr lang="it-IT" sz="2800" dirty="0"/>
              <a:t>: «</a:t>
            </a:r>
            <a:r>
              <a:rPr lang="it-IT" sz="2800" b="1" i="1" dirty="0"/>
              <a:t>non sono interessati a me ma alla mia auto»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F62D2C9-0328-40CD-9B9E-2E87BC23D931}"/>
              </a:ext>
            </a:extLst>
          </p:cNvPr>
          <p:cNvSpPr txBox="1"/>
          <p:nvPr/>
        </p:nvSpPr>
        <p:spPr>
          <a:xfrm>
            <a:off x="986117" y="448361"/>
            <a:ext cx="10676000" cy="52322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bg1"/>
                </a:solidFill>
              </a:rPr>
              <a:t>ESEMPIO DI CREDENZA LIMITANTE e VIOLAZIONI DEL LINGUAGGIO 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A09217AB-CC05-481E-BD31-3D1FE862C8DB}"/>
              </a:ext>
            </a:extLst>
          </p:cNvPr>
          <p:cNvSpPr txBox="1"/>
          <p:nvPr/>
        </p:nvSpPr>
        <p:spPr>
          <a:xfrm>
            <a:off x="2426125" y="1339981"/>
            <a:ext cx="7795984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dirty="0"/>
              <a:t>«</a:t>
            </a:r>
            <a:r>
              <a:rPr lang="it-IT" sz="3200" b="1" i="1" dirty="0">
                <a:solidFill>
                  <a:srgbClr val="000099"/>
                </a:solidFill>
              </a:rPr>
              <a:t>Non piaccio ai ragazzi, non sono attraente</a:t>
            </a:r>
            <a:r>
              <a:rPr lang="it-IT" sz="3200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421061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831A89A2-13D4-4828-8C44-F770CE473425}"/>
              </a:ext>
            </a:extLst>
          </p:cNvPr>
          <p:cNvSpPr txBox="1"/>
          <p:nvPr/>
        </p:nvSpPr>
        <p:spPr>
          <a:xfrm>
            <a:off x="3240553" y="702761"/>
            <a:ext cx="6536493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</a:rPr>
              <a:t>ESERCIZIO DEI </a:t>
            </a:r>
            <a:r>
              <a:rPr lang="it-IT" sz="2400" b="1" dirty="0"/>
              <a:t>9 PUNTINI </a:t>
            </a:r>
            <a:r>
              <a:rPr lang="it-IT" sz="2400" b="1" dirty="0">
                <a:solidFill>
                  <a:srgbClr val="C00000"/>
                </a:solidFill>
              </a:rPr>
              <a:t>o Test di </a:t>
            </a:r>
            <a:r>
              <a:rPr lang="it-IT" sz="2400" b="1" dirty="0" err="1">
                <a:solidFill>
                  <a:srgbClr val="C00000"/>
                </a:solidFill>
              </a:rPr>
              <a:t>Watzlawick</a:t>
            </a:r>
            <a:endParaRPr lang="it-IT" sz="2400" b="1" dirty="0">
              <a:solidFill>
                <a:srgbClr val="C00000"/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D707760-3BD6-456A-9C78-8664EE2429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628" y="3150824"/>
            <a:ext cx="2998467" cy="2773582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7DAA58F0-0699-40C9-B79A-51D747254E19}"/>
              </a:ext>
            </a:extLst>
          </p:cNvPr>
          <p:cNvSpPr txBox="1"/>
          <p:nvPr/>
        </p:nvSpPr>
        <p:spPr>
          <a:xfrm>
            <a:off x="1228578" y="1702250"/>
            <a:ext cx="97348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/>
              <a:t>Disegna </a:t>
            </a:r>
            <a:r>
              <a:rPr lang="it-IT" sz="2800" b="1" dirty="0"/>
              <a:t>9</a:t>
            </a:r>
            <a:r>
              <a:rPr lang="it-IT" sz="2800" dirty="0"/>
              <a:t> puntini come nell’immagine e traccia non più di </a:t>
            </a:r>
            <a:r>
              <a:rPr lang="it-IT" sz="2800" b="1" dirty="0"/>
              <a:t>4</a:t>
            </a:r>
            <a:r>
              <a:rPr lang="it-IT" sz="2800" dirty="0"/>
              <a:t> rette </a:t>
            </a:r>
          </a:p>
          <a:p>
            <a:pPr algn="ctr"/>
            <a:r>
              <a:rPr lang="it-IT" sz="2800" dirty="0"/>
              <a:t>per coprire i 9 puntini </a:t>
            </a:r>
            <a:r>
              <a:rPr lang="it-IT" sz="2800" u="sng" dirty="0"/>
              <a:t>ma senza mai staccare la penna dal foglio</a:t>
            </a:r>
          </a:p>
        </p:txBody>
      </p:sp>
    </p:spTree>
    <p:extLst>
      <p:ext uri="{BB962C8B-B14F-4D97-AF65-F5344CB8AC3E}">
        <p14:creationId xmlns:p14="http://schemas.microsoft.com/office/powerpoint/2010/main" val="756297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4134E8BD-6E2F-4E88-AB83-45CBB702BB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47" r="-68" b="5373"/>
          <a:stretch/>
        </p:blipFill>
        <p:spPr>
          <a:xfrm>
            <a:off x="5024114" y="369000"/>
            <a:ext cx="5724000" cy="6120000"/>
          </a:xfrm>
          <a:prstGeom prst="rect">
            <a:avLst/>
          </a:prstGeom>
          <a:scene3d>
            <a:camera prst="orthographicFront">
              <a:rot lat="0" lon="21599994" rev="0"/>
            </a:camera>
            <a:lightRig rig="threePt" dir="t"/>
          </a:scene3d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013DB9CB-D26A-4AFA-990E-0DB3E6376CEE}"/>
              </a:ext>
            </a:extLst>
          </p:cNvPr>
          <p:cNvSpPr txBox="1"/>
          <p:nvPr/>
        </p:nvSpPr>
        <p:spPr>
          <a:xfrm>
            <a:off x="1252024" y="827439"/>
            <a:ext cx="2620108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/>
              <a:t>POSSIBILI SOLUZIONI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823180D-EC6B-435D-A815-02BD5149A67A}"/>
              </a:ext>
            </a:extLst>
          </p:cNvPr>
          <p:cNvSpPr txBox="1"/>
          <p:nvPr/>
        </p:nvSpPr>
        <p:spPr>
          <a:xfrm>
            <a:off x="1069144" y="3429000"/>
            <a:ext cx="35731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Scopo: </a:t>
            </a:r>
          </a:p>
          <a:p>
            <a:r>
              <a:rPr lang="it-IT" sz="2400" dirty="0"/>
              <a:t>rompere lo schema</a:t>
            </a:r>
          </a:p>
          <a:p>
            <a:r>
              <a:rPr lang="it-IT" sz="2400" dirty="0"/>
              <a:t>sviluppare l’intelligenza creativa,</a:t>
            </a:r>
          </a:p>
          <a:p>
            <a:r>
              <a:rPr lang="it-IT" sz="2400" dirty="0"/>
              <a:t>andare oltre e allargare il proprio</a:t>
            </a:r>
          </a:p>
          <a:p>
            <a:r>
              <a:rPr lang="it-IT" sz="2400" dirty="0"/>
              <a:t>punto di vista</a:t>
            </a:r>
          </a:p>
        </p:txBody>
      </p:sp>
    </p:spTree>
    <p:extLst>
      <p:ext uri="{BB962C8B-B14F-4D97-AF65-F5344CB8AC3E}">
        <p14:creationId xmlns:p14="http://schemas.microsoft.com/office/powerpoint/2010/main" val="4497132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373</Words>
  <Application>Microsoft Office PowerPoint</Application>
  <PresentationFormat>Widescreen</PresentationFormat>
  <Paragraphs>54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8" baseType="lpstr">
      <vt:lpstr>Arial</vt:lpstr>
      <vt:lpstr>Arial Rounded MT Bold</vt:lpstr>
      <vt:lpstr>Calibri</vt:lpstr>
      <vt:lpstr>Calibri Light</vt:lpstr>
      <vt:lpstr>Comic Sans MS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Grazia</dc:creator>
  <cp:lastModifiedBy>Maria Grazia</cp:lastModifiedBy>
  <cp:revision>17</cp:revision>
  <dcterms:created xsi:type="dcterms:W3CDTF">2021-11-26T17:00:30Z</dcterms:created>
  <dcterms:modified xsi:type="dcterms:W3CDTF">2021-12-11T18:26:44Z</dcterms:modified>
</cp:coreProperties>
</file>