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70" r:id="rId5"/>
    <p:sldId id="259" r:id="rId6"/>
    <p:sldId id="260" r:id="rId7"/>
    <p:sldId id="261" r:id="rId8"/>
    <p:sldId id="262" r:id="rId9"/>
    <p:sldId id="263" r:id="rId10"/>
    <p:sldId id="267" r:id="rId11"/>
    <p:sldId id="268" r:id="rId12"/>
    <p:sldId id="264" r:id="rId13"/>
    <p:sldId id="266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CC"/>
    <a:srgbClr val="00FF00"/>
    <a:srgbClr val="001848"/>
    <a:srgbClr val="003300"/>
    <a:srgbClr val="660066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046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761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3550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061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6073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1744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184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500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318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3113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06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0FC15-2F40-4501-B29C-3BFC15BF5A44}" type="datetimeFigureOut">
              <a:rPr lang="it-IT" smtClean="0"/>
              <a:t>09/01/2022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17747-E82D-4231-AC86-FD92CC52F4B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1388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cambiamento.it/il-nostro-libro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r="3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918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1DF315-531C-4B27-B250-2C888F31FE73}"/>
              </a:ext>
            </a:extLst>
          </p:cNvPr>
          <p:cNvSpPr txBox="1"/>
          <p:nvPr/>
        </p:nvSpPr>
        <p:spPr>
          <a:xfrm>
            <a:off x="3537144" y="269122"/>
            <a:ext cx="5117712" cy="523220"/>
          </a:xfrm>
          <a:prstGeom prst="rect">
            <a:avLst/>
          </a:prstGeom>
          <a:solidFill>
            <a:srgbClr val="0000FF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ESERCIZIO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CB6325B-A805-4CA8-B9A7-19A92D082D2A}"/>
              </a:ext>
            </a:extLst>
          </p:cNvPr>
          <p:cNvSpPr txBox="1"/>
          <p:nvPr/>
        </p:nvSpPr>
        <p:spPr>
          <a:xfrm>
            <a:off x="2755212" y="944140"/>
            <a:ext cx="6831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/>
              <a:t>Es.: </a:t>
            </a:r>
            <a:r>
              <a:rPr lang="it-IT" sz="2800" b="1" i="1" dirty="0"/>
              <a:t>Ho cambiato lavoro e mi sembra difficile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0C1DFDE-71FF-4411-8203-8127EC05CAE7}"/>
              </a:ext>
            </a:extLst>
          </p:cNvPr>
          <p:cNvSpPr txBox="1"/>
          <p:nvPr/>
        </p:nvSpPr>
        <p:spPr>
          <a:xfrm>
            <a:off x="488851" y="2643542"/>
            <a:ext cx="3914336" cy="4921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ALLARGAMENTO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923F821-C7F0-489E-9950-BCED8449290A}"/>
              </a:ext>
            </a:extLst>
          </p:cNvPr>
          <p:cNvSpPr txBox="1"/>
          <p:nvPr/>
        </p:nvSpPr>
        <p:spPr>
          <a:xfrm>
            <a:off x="488851" y="3863409"/>
            <a:ext cx="3914337" cy="4921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RESTRINGIMENTO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BBFB6B2-4C65-433A-ABCD-3DDD623F4E69}"/>
              </a:ext>
            </a:extLst>
          </p:cNvPr>
          <p:cNvSpPr txBox="1"/>
          <p:nvPr/>
        </p:nvSpPr>
        <p:spPr>
          <a:xfrm>
            <a:off x="256734" y="5083276"/>
            <a:ext cx="4378570" cy="9168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CAMBIAMENTO FORMA/COLORE/TEMPO</a:t>
            </a:r>
            <a:endParaRPr lang="it-IT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2AC13E6-DF18-4D1B-9EB6-5DA8DCD8C2C7}"/>
              </a:ext>
            </a:extLst>
          </p:cNvPr>
          <p:cNvSpPr txBox="1"/>
          <p:nvPr/>
        </p:nvSpPr>
        <p:spPr>
          <a:xfrm>
            <a:off x="5440387" y="2366383"/>
            <a:ext cx="59263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i="1" dirty="0">
                <a:solidFill>
                  <a:srgbClr val="FF0000"/>
                </a:solidFill>
              </a:rPr>
              <a:t>Sì</a:t>
            </a:r>
            <a:r>
              <a:rPr lang="it-IT" sz="2800" b="1" i="1" dirty="0"/>
              <a:t>, </a:t>
            </a:r>
            <a:r>
              <a:rPr lang="it-IT" sz="2800" b="1" i="1" dirty="0">
                <a:solidFill>
                  <a:srgbClr val="0000FF"/>
                </a:solidFill>
              </a:rPr>
              <a:t>ti sembra difficile</a:t>
            </a:r>
            <a:r>
              <a:rPr lang="it-IT" sz="2800" b="1" i="1" dirty="0"/>
              <a:t> </a:t>
            </a:r>
            <a:r>
              <a:rPr lang="it-IT" sz="2800" b="1" i="1" dirty="0">
                <a:solidFill>
                  <a:srgbClr val="FF0000"/>
                </a:solidFill>
              </a:rPr>
              <a:t>e</a:t>
            </a:r>
            <a:r>
              <a:rPr lang="it-IT" sz="2800" b="1" i="1" dirty="0"/>
              <a:t> </a:t>
            </a:r>
            <a:r>
              <a:rPr lang="it-IT" sz="2800" b="1" i="1" dirty="0">
                <a:solidFill>
                  <a:srgbClr val="6600CC"/>
                </a:solidFill>
              </a:rPr>
              <a:t>nel tempo sarà più semplice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AFDC990-6420-4A8F-9102-0BFDA9EF1736}"/>
              </a:ext>
            </a:extLst>
          </p:cNvPr>
          <p:cNvSpPr txBox="1"/>
          <p:nvPr/>
        </p:nvSpPr>
        <p:spPr>
          <a:xfrm>
            <a:off x="4952120" y="3638366"/>
            <a:ext cx="65933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FF0000"/>
                </a:solidFill>
              </a:rPr>
              <a:t>Sì</a:t>
            </a:r>
            <a:r>
              <a:rPr lang="it-IT" sz="2800" b="1" i="1" dirty="0"/>
              <a:t>, </a:t>
            </a:r>
            <a:r>
              <a:rPr lang="it-IT" sz="2800" b="1" i="1" dirty="0">
                <a:solidFill>
                  <a:srgbClr val="0000FF"/>
                </a:solidFill>
              </a:rPr>
              <a:t>…</a:t>
            </a:r>
            <a:r>
              <a:rPr lang="it-IT" sz="2800" b="1" i="1" dirty="0"/>
              <a:t> </a:t>
            </a:r>
            <a:r>
              <a:rPr lang="it-IT" sz="2800" b="1" i="1" dirty="0">
                <a:solidFill>
                  <a:srgbClr val="FF0000"/>
                </a:solidFill>
              </a:rPr>
              <a:t>e</a:t>
            </a:r>
            <a:r>
              <a:rPr lang="it-IT" sz="2800" b="1" i="1" dirty="0"/>
              <a:t> </a:t>
            </a:r>
            <a:r>
              <a:rPr lang="it-IT" sz="2800" b="1" i="1" dirty="0">
                <a:solidFill>
                  <a:srgbClr val="6600CC"/>
                </a:solidFill>
              </a:rPr>
              <a:t>quali risorse potrebbero rendere più semplice il lavoro in questo momento?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0841ADC-B8C8-449E-AFF6-45C7FE33D755}"/>
              </a:ext>
            </a:extLst>
          </p:cNvPr>
          <p:cNvSpPr txBox="1"/>
          <p:nvPr/>
        </p:nvSpPr>
        <p:spPr>
          <a:xfrm>
            <a:off x="5350997" y="5015913"/>
            <a:ext cx="610508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FF0000"/>
                </a:solidFill>
              </a:rPr>
              <a:t>Sì</a:t>
            </a:r>
            <a:r>
              <a:rPr lang="it-IT" sz="2800" b="1" i="1" dirty="0"/>
              <a:t>, </a:t>
            </a:r>
            <a:r>
              <a:rPr lang="it-IT" sz="2800" b="1" i="1" dirty="0">
                <a:solidFill>
                  <a:srgbClr val="0000FF"/>
                </a:solidFill>
              </a:rPr>
              <a:t>… </a:t>
            </a:r>
            <a:r>
              <a:rPr lang="it-IT" sz="2800" b="1" i="1" dirty="0">
                <a:solidFill>
                  <a:srgbClr val="FF0000"/>
                </a:solidFill>
              </a:rPr>
              <a:t>e</a:t>
            </a:r>
            <a:r>
              <a:rPr lang="it-IT" sz="2800" b="1" i="1" dirty="0">
                <a:solidFill>
                  <a:srgbClr val="6600CC"/>
                </a:solidFill>
              </a:rPr>
              <a:t> ricordi quando hai imparato a camminare? era difficile all'inizio </a:t>
            </a:r>
            <a:r>
              <a:rPr lang="it-IT" sz="2800" b="1" i="1" dirty="0">
                <a:solidFill>
                  <a:srgbClr val="FF0000"/>
                </a:solidFill>
              </a:rPr>
              <a:t>e</a:t>
            </a:r>
            <a:r>
              <a:rPr lang="it-IT" sz="2800" b="1" i="1" dirty="0">
                <a:solidFill>
                  <a:srgbClr val="6600CC"/>
                </a:solidFill>
              </a:rPr>
              <a:t> adesso cammini per ore/corri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1179EBC-03CD-42E2-9E91-2A5439017059}"/>
              </a:ext>
            </a:extLst>
          </p:cNvPr>
          <p:cNvSpPr txBox="1"/>
          <p:nvPr/>
        </p:nvSpPr>
        <p:spPr>
          <a:xfrm>
            <a:off x="1165861" y="1568414"/>
            <a:ext cx="102008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RICALCO</a:t>
            </a:r>
            <a:r>
              <a:rPr lang="it-IT" sz="2000" dirty="0"/>
              <a:t> e </a:t>
            </a:r>
            <a:r>
              <a:rPr lang="it-IT" sz="2000" b="1" dirty="0">
                <a:solidFill>
                  <a:srgbClr val="6600CC"/>
                </a:solidFill>
              </a:rPr>
              <a:t>GUIDA</a:t>
            </a:r>
            <a:r>
              <a:rPr lang="it-IT" sz="2000" dirty="0"/>
              <a:t> con la formula: </a:t>
            </a:r>
            <a:r>
              <a:rPr lang="it-IT" sz="2000" b="1" dirty="0">
                <a:solidFill>
                  <a:srgbClr val="FF0000"/>
                </a:solidFill>
              </a:rPr>
              <a:t>SÌ</a:t>
            </a:r>
            <a:r>
              <a:rPr lang="it-IT" sz="2000" dirty="0"/>
              <a:t>,….. </a:t>
            </a:r>
            <a:r>
              <a:rPr lang="it-IT" sz="2000" b="1" dirty="0">
                <a:solidFill>
                  <a:srgbClr val="FF0000"/>
                </a:solidFill>
              </a:rPr>
              <a:t>e</a:t>
            </a:r>
            <a:r>
              <a:rPr lang="it-IT" sz="2000" dirty="0"/>
              <a:t>….. per allargare, restringere o cambiare la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CORNICE</a:t>
            </a:r>
          </a:p>
        </p:txBody>
      </p:sp>
    </p:spTree>
    <p:extLst>
      <p:ext uri="{BB962C8B-B14F-4D97-AF65-F5344CB8AC3E}">
        <p14:creationId xmlns:p14="http://schemas.microsoft.com/office/powerpoint/2010/main" val="7649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4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60168CC-A228-4D09-926C-981CBD893C04}"/>
              </a:ext>
            </a:extLst>
          </p:cNvPr>
          <p:cNvSpPr txBox="1"/>
          <p:nvPr/>
        </p:nvSpPr>
        <p:spPr>
          <a:xfrm>
            <a:off x="3072910" y="905603"/>
            <a:ext cx="663379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i="1" dirty="0"/>
              <a:t>Es.: Quando lavo la macchina, piove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84D91A-4277-4EBB-99FE-BF8A582080EB}"/>
              </a:ext>
            </a:extLst>
          </p:cNvPr>
          <p:cNvSpPr txBox="1"/>
          <p:nvPr/>
        </p:nvSpPr>
        <p:spPr>
          <a:xfrm>
            <a:off x="241054" y="4639706"/>
            <a:ext cx="3571290" cy="91685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ALLARGAMENTO </a:t>
            </a:r>
          </a:p>
          <a:p>
            <a:pPr lvl="0" algn="ctr">
              <a:lnSpc>
                <a:spcPct val="115000"/>
              </a:lnSpc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DELLA CORNICE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D5E04C6-36F2-4FF3-9672-00C1DD6CBAD1}"/>
              </a:ext>
            </a:extLst>
          </p:cNvPr>
          <p:cNvSpPr txBox="1"/>
          <p:nvPr/>
        </p:nvSpPr>
        <p:spPr>
          <a:xfrm>
            <a:off x="4363804" y="4660575"/>
            <a:ext cx="3464389" cy="91685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RESTRINGIMENTO </a:t>
            </a:r>
          </a:p>
          <a:p>
            <a:pPr lvl="0" algn="ctr">
              <a:lnSpc>
                <a:spcPct val="115000"/>
              </a:lnSpc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DELLA CORNICE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A819490-3F17-4832-B837-EA19C48C4864}"/>
              </a:ext>
            </a:extLst>
          </p:cNvPr>
          <p:cNvSpPr txBox="1"/>
          <p:nvPr/>
        </p:nvSpPr>
        <p:spPr>
          <a:xfrm>
            <a:off x="8205202" y="4660575"/>
            <a:ext cx="3749481" cy="91685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CAMBIARE FORMA/COLORE/TEMPO</a:t>
            </a:r>
            <a:endParaRPr lang="it-IT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8734BB9-2A63-420D-8F4E-AC60AA579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68" y="2022936"/>
            <a:ext cx="2931062" cy="234485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CDCC669-15D0-42D0-A634-C35C1126A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848" y="2572514"/>
            <a:ext cx="2244090" cy="179527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F360FDD-B9C2-4087-882E-4AAAE9D2CC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0" t="614" r="14850" b="2564"/>
          <a:stretch/>
        </p:blipFill>
        <p:spPr>
          <a:xfrm rot="5400000">
            <a:off x="9158695" y="2070077"/>
            <a:ext cx="1800000" cy="271784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C71ADDF-12AF-4B6B-BFE4-A8A934FCB210}"/>
              </a:ext>
            </a:extLst>
          </p:cNvPr>
          <p:cNvSpPr txBox="1"/>
          <p:nvPr/>
        </p:nvSpPr>
        <p:spPr>
          <a:xfrm>
            <a:off x="4111504" y="1529565"/>
            <a:ext cx="4093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Sì</a:t>
            </a:r>
            <a:r>
              <a:rPr lang="it-IT" sz="3200" b="1" dirty="0"/>
              <a:t>… </a:t>
            </a:r>
            <a:r>
              <a:rPr lang="it-IT" sz="3200" b="1" dirty="0">
                <a:solidFill>
                  <a:srgbClr val="FF0000"/>
                </a:solidFill>
              </a:rPr>
              <a:t>e</a:t>
            </a:r>
            <a:r>
              <a:rPr lang="it-IT" sz="3200" b="1" dirty="0"/>
              <a:t>…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720C1E3-CB83-4A85-A89A-E624FA3F3CD3}"/>
              </a:ext>
            </a:extLst>
          </p:cNvPr>
          <p:cNvSpPr txBox="1"/>
          <p:nvPr/>
        </p:nvSpPr>
        <p:spPr>
          <a:xfrm>
            <a:off x="4129014" y="174433"/>
            <a:ext cx="4076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Ora ristruttura tu!</a:t>
            </a:r>
          </a:p>
        </p:txBody>
      </p:sp>
    </p:spTree>
    <p:extLst>
      <p:ext uri="{BB962C8B-B14F-4D97-AF65-F5344CB8AC3E}">
        <p14:creationId xmlns:p14="http://schemas.microsoft.com/office/powerpoint/2010/main" val="4138778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4000"/>
            <a:lum/>
          </a:blip>
          <a:srcRect/>
          <a:stretch>
            <a:fillRect t="-10000" b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D9DE4E9-A0AD-40F8-B4FD-9E077E537EEF}"/>
              </a:ext>
            </a:extLst>
          </p:cNvPr>
          <p:cNvSpPr txBox="1"/>
          <p:nvPr/>
        </p:nvSpPr>
        <p:spPr>
          <a:xfrm>
            <a:off x="3855428" y="453369"/>
            <a:ext cx="4449198" cy="584775"/>
          </a:xfrm>
          <a:prstGeom prst="rect">
            <a:avLst/>
          </a:prstGeom>
          <a:solidFill>
            <a:srgbClr val="00B0F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RIEPILOGO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9CB56B-36BD-4675-A098-90DAC3AE375C}"/>
              </a:ext>
            </a:extLst>
          </p:cNvPr>
          <p:cNvSpPr txBox="1"/>
          <p:nvPr/>
        </p:nvSpPr>
        <p:spPr>
          <a:xfrm>
            <a:off x="995234" y="1982450"/>
            <a:ext cx="2575560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1.</a:t>
            </a:r>
            <a:r>
              <a:rPr lang="it-IT" sz="3200" dirty="0"/>
              <a:t> </a:t>
            </a:r>
            <a:r>
              <a:rPr lang="it-IT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4ª TAPPA: IL MENTORE</a:t>
            </a:r>
          </a:p>
          <a:p>
            <a:pPr algn="ctr"/>
            <a:endParaRPr lang="it-IT" dirty="0"/>
          </a:p>
          <a:p>
            <a:pPr algn="ctr"/>
            <a:endParaRPr lang="it-IT" sz="3200" dirty="0"/>
          </a:p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È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559A5F6-D03E-4F5F-81D5-BA0C67553445}"/>
              </a:ext>
            </a:extLst>
          </p:cNvPr>
          <p:cNvSpPr txBox="1"/>
          <p:nvPr/>
        </p:nvSpPr>
        <p:spPr>
          <a:xfrm>
            <a:off x="4206439" y="1905789"/>
            <a:ext cx="3501023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2</a:t>
            </a:r>
            <a:r>
              <a:rPr lang="it-IT" sz="3200" dirty="0">
                <a:solidFill>
                  <a:srgbClr val="002060"/>
                </a:solidFill>
              </a:rPr>
              <a:t>.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MENTORE DI BETHANY:</a:t>
            </a:r>
          </a:p>
          <a:p>
            <a:pPr algn="ctr"/>
            <a:endParaRPr lang="it-IT" sz="3200" dirty="0"/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CHI È</a:t>
            </a:r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COSA FA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6600CC"/>
                </a:solidFill>
              </a:rPr>
              <a:t>Ricalca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6600CC"/>
                </a:solidFill>
              </a:rPr>
              <a:t>Rompe le credenze limitanti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15564E4-3A55-4BCF-86EC-E250DFA2ED55}"/>
              </a:ext>
            </a:extLst>
          </p:cNvPr>
          <p:cNvSpPr txBox="1"/>
          <p:nvPr/>
        </p:nvSpPr>
        <p:spPr>
          <a:xfrm>
            <a:off x="8207786" y="1954643"/>
            <a:ext cx="3365111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3.</a:t>
            </a:r>
            <a:r>
              <a:rPr lang="it-IT" sz="3200" dirty="0"/>
              <a:t> </a:t>
            </a: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MENTORE: </a:t>
            </a:r>
          </a:p>
          <a:p>
            <a:endParaRPr lang="it-IT" sz="3200" dirty="0"/>
          </a:p>
          <a:p>
            <a:pPr algn="ctr"/>
            <a:r>
              <a:rPr lang="it-IT" sz="3200" b="1" dirty="0">
                <a:solidFill>
                  <a:srgbClr val="0070C0"/>
                </a:solidFill>
              </a:rPr>
              <a:t>COSA FA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70C0"/>
                </a:solidFill>
              </a:rPr>
              <a:t>Ristruttura</a:t>
            </a:r>
          </a:p>
          <a:p>
            <a:pPr algn="ctr"/>
            <a:r>
              <a:rPr lang="it-IT" sz="3200" b="1" dirty="0">
                <a:solidFill>
                  <a:srgbClr val="0070C0"/>
                </a:solidFill>
              </a:rPr>
              <a:t> e 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</a:rPr>
              <a:t>COSA DEVE AVERE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70C0"/>
                </a:solidFill>
              </a:rPr>
              <a:t>Il distacco emotivo</a:t>
            </a:r>
          </a:p>
          <a:p>
            <a:pPr algn="ctr"/>
            <a:endParaRPr lang="it-IT" sz="3200" b="1" dirty="0">
              <a:solidFill>
                <a:srgbClr val="0070C0"/>
              </a:solidFill>
            </a:endParaRP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C7F6E422-C3C6-46E5-8601-35278B349485}"/>
              </a:ext>
            </a:extLst>
          </p:cNvPr>
          <p:cNvSpPr/>
          <p:nvPr/>
        </p:nvSpPr>
        <p:spPr>
          <a:xfrm>
            <a:off x="6092226" y="2900522"/>
            <a:ext cx="229773" cy="478302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A14AEF02-D822-4EF5-8902-055BEB97A6DF}"/>
              </a:ext>
            </a:extLst>
          </p:cNvPr>
          <p:cNvSpPr/>
          <p:nvPr/>
        </p:nvSpPr>
        <p:spPr>
          <a:xfrm>
            <a:off x="10296959" y="2422220"/>
            <a:ext cx="229772" cy="47830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E33D78C4-F9B6-496B-B1E7-753E5A0EC063}"/>
              </a:ext>
            </a:extLst>
          </p:cNvPr>
          <p:cNvSpPr/>
          <p:nvPr/>
        </p:nvSpPr>
        <p:spPr>
          <a:xfrm>
            <a:off x="2413854" y="3139673"/>
            <a:ext cx="229773" cy="4783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0962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2B1D81-2F0F-4AB1-B58F-1B6870360084}"/>
              </a:ext>
            </a:extLst>
          </p:cNvPr>
          <p:cNvSpPr txBox="1"/>
          <p:nvPr/>
        </p:nvSpPr>
        <p:spPr>
          <a:xfrm>
            <a:off x="3282461" y="239150"/>
            <a:ext cx="5627077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00184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ESERCIZIO PER CASA, p. 63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66735EE-ECD1-49BF-B436-9140A576ECD3}"/>
              </a:ext>
            </a:extLst>
          </p:cNvPr>
          <p:cNvSpPr txBox="1"/>
          <p:nvPr/>
        </p:nvSpPr>
        <p:spPr>
          <a:xfrm>
            <a:off x="2201591" y="991712"/>
            <a:ext cx="8039688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/>
              <a:t>Individua chi ti ha aiutato di fronte a una ‘Chiamata’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B3117B-061C-42BC-8FC4-52F79233424B}"/>
              </a:ext>
            </a:extLst>
          </p:cNvPr>
          <p:cNvSpPr txBox="1"/>
          <p:nvPr/>
        </p:nvSpPr>
        <p:spPr>
          <a:xfrm>
            <a:off x="807718" y="1997509"/>
            <a:ext cx="3305908" cy="584775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 </a:t>
            </a:r>
            <a:r>
              <a:rPr lang="it-IT" sz="3200" b="1" dirty="0">
                <a:solidFill>
                  <a:srgbClr val="FFFF00"/>
                </a:solidFill>
              </a:rPr>
              <a:t>Chi è o chi era?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C6B5A7E-1314-4D6B-8ECA-5A554D85B988}"/>
              </a:ext>
            </a:extLst>
          </p:cNvPr>
          <p:cNvSpPr txBox="1"/>
          <p:nvPr/>
        </p:nvSpPr>
        <p:spPr>
          <a:xfrm>
            <a:off x="807718" y="2839031"/>
            <a:ext cx="6226128" cy="584775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In cosa ti aiuta o ti ha aiutato?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CF080FE-BA6A-46F5-AAE9-8BF00E39EF70}"/>
              </a:ext>
            </a:extLst>
          </p:cNvPr>
          <p:cNvSpPr txBox="1"/>
          <p:nvPr/>
        </p:nvSpPr>
        <p:spPr>
          <a:xfrm>
            <a:off x="807718" y="3649637"/>
            <a:ext cx="7450017" cy="584775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Quali risorse fa o ha fatto emergere da te?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21B4AD0-DC98-4353-ACF8-A20C1FB4C65B}"/>
              </a:ext>
            </a:extLst>
          </p:cNvPr>
          <p:cNvSpPr txBox="1"/>
          <p:nvPr/>
        </p:nvSpPr>
        <p:spPr>
          <a:xfrm>
            <a:off x="807718" y="4405147"/>
            <a:ext cx="8448824" cy="584775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Hai percepito l’incoraggiamento del Mentore?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A5E3BF1-8109-49EB-8AD0-618C25069759}"/>
              </a:ext>
            </a:extLst>
          </p:cNvPr>
          <p:cNvSpPr txBox="1"/>
          <p:nvPr/>
        </p:nvSpPr>
        <p:spPr>
          <a:xfrm>
            <a:off x="807718" y="5217597"/>
            <a:ext cx="6873242" cy="1077218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Ti ha fornito qualche conoscenza e/o strumento utile?</a:t>
            </a:r>
          </a:p>
        </p:txBody>
      </p:sp>
    </p:spTree>
    <p:extLst>
      <p:ext uri="{BB962C8B-B14F-4D97-AF65-F5344CB8AC3E}">
        <p14:creationId xmlns:p14="http://schemas.microsoft.com/office/powerpoint/2010/main" val="2506583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t="-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31DA25-2898-4BE4-820E-F4DBF852F9B5}"/>
              </a:ext>
            </a:extLst>
          </p:cNvPr>
          <p:cNvSpPr txBox="1"/>
          <p:nvPr/>
        </p:nvSpPr>
        <p:spPr>
          <a:xfrm>
            <a:off x="4389120" y="5376427"/>
            <a:ext cx="257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Proverbio cinese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DF7C903-6A55-4915-8DBB-B63CE4256C2A}"/>
              </a:ext>
            </a:extLst>
          </p:cNvPr>
          <p:cNvSpPr txBox="1"/>
          <p:nvPr/>
        </p:nvSpPr>
        <p:spPr>
          <a:xfrm>
            <a:off x="8801686" y="6217920"/>
            <a:ext cx="3390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146922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AA6D7C-ACAC-44A2-AA76-B7368F5B94BA}"/>
              </a:ext>
            </a:extLst>
          </p:cNvPr>
          <p:cNvSpPr txBox="1"/>
          <p:nvPr/>
        </p:nvSpPr>
        <p:spPr>
          <a:xfrm>
            <a:off x="639201" y="878399"/>
            <a:ext cx="10913598" cy="5509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C’era una volta un samurai che andò dal maestro spirituale Hakuin per chiedergli: 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“Esistono un inferno e un paradiso? Se esistono qual è la porta per accedervi? ”.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samurai era solo un guerriero; la sua unica priorità era combattere e rimanere in bilico tra la vita e la morte. Il samurai non voleva imparare o riflettere, voleva solo delle risposte in modo da poter evitare l’inferno ed entrare in paradiso.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Hakuin il maestro, disse: “Chi sei tu?”. 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guerriero rispose: “Sono un samurai, un guerriero coraggioso, pronto a dare la vita per la causa per cui combatte. Sono un grande guerriero. Perfino l’imperatore mi rispetta” continuò il samurai, ma Hakuin rise e rispose: 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“Tu, un samurai? Sembri un mendicante!”.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guerriero si offese e sfoderò la spada, con l’intenzione di uccidere il monaco maestro. </a:t>
            </a:r>
          </a:p>
          <a:p>
            <a:pPr algn="just"/>
            <a:endParaRPr lang="it-IT" sz="22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maestro rimase calmo e rise: 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“Questa è la porta dell’inferno,  con questa spada, con questa collera, con questo ego, si apre quella porta”.  </a:t>
            </a:r>
          </a:p>
          <a:p>
            <a:pPr algn="just"/>
            <a:r>
              <a:rPr lang="it-IT" sz="2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samurai rinfoderò la spada e Hakuin disse: “Qui si apre la porta del paradiso”.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3E3B391-2258-4956-8065-F202E7D803CF}"/>
              </a:ext>
            </a:extLst>
          </p:cNvPr>
          <p:cNvSpPr txBox="1"/>
          <p:nvPr/>
        </p:nvSpPr>
        <p:spPr>
          <a:xfrm>
            <a:off x="3437207" y="131846"/>
            <a:ext cx="5664590" cy="523220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Segoe Script" panose="030B0504020000000003" pitchFamily="66" charset="0"/>
              </a:rPr>
              <a:t>IL MAESTRO E IL SAMURAI</a:t>
            </a:r>
          </a:p>
        </p:txBody>
      </p:sp>
    </p:spTree>
    <p:extLst>
      <p:ext uri="{BB962C8B-B14F-4D97-AF65-F5344CB8AC3E}">
        <p14:creationId xmlns:p14="http://schemas.microsoft.com/office/powerpoint/2010/main" val="3035400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75000" r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E37627F-4E16-42F6-9A1F-198B1E749A46}"/>
              </a:ext>
            </a:extLst>
          </p:cNvPr>
          <p:cNvSpPr txBox="1"/>
          <p:nvPr/>
        </p:nvSpPr>
        <p:spPr>
          <a:xfrm>
            <a:off x="3326907" y="375575"/>
            <a:ext cx="6003235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  <a:latin typeface="Berlin Sans FB Demi" panose="020E0802020502020306" pitchFamily="34" charset="0"/>
              </a:rPr>
              <a:t>I PUNTI DEL GIORNO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2B878B-7456-4188-AFCC-F7C73891B444}"/>
              </a:ext>
            </a:extLst>
          </p:cNvPr>
          <p:cNvSpPr txBox="1"/>
          <p:nvPr/>
        </p:nvSpPr>
        <p:spPr>
          <a:xfrm>
            <a:off x="2186605" y="1692198"/>
            <a:ext cx="2358887" cy="1077218"/>
          </a:xfrm>
          <a:prstGeom prst="rect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1.</a:t>
            </a:r>
            <a:r>
              <a:rPr lang="it-IT" sz="3200" b="1" dirty="0">
                <a:solidFill>
                  <a:schemeClr val="bg1"/>
                </a:solidFill>
              </a:rPr>
              <a:t> 4ª TAPPA: </a:t>
            </a:r>
            <a:r>
              <a:rPr lang="it-IT" sz="3200" b="1" i="1" dirty="0">
                <a:solidFill>
                  <a:schemeClr val="bg1"/>
                </a:solidFill>
              </a:rPr>
              <a:t>IL MENTORE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0B35C40-99ED-4509-9005-2F9866DB7F82}"/>
              </a:ext>
            </a:extLst>
          </p:cNvPr>
          <p:cNvSpPr txBox="1"/>
          <p:nvPr/>
        </p:nvSpPr>
        <p:spPr>
          <a:xfrm>
            <a:off x="6328525" y="1938419"/>
            <a:ext cx="4151906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CHI è IL MENTORE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8F5C928-6B1D-44E5-A1F4-E3B9AE19F3E1}"/>
              </a:ext>
            </a:extLst>
          </p:cNvPr>
          <p:cNvSpPr txBox="1"/>
          <p:nvPr/>
        </p:nvSpPr>
        <p:spPr>
          <a:xfrm>
            <a:off x="2186605" y="3239451"/>
            <a:ext cx="2877764" cy="1077218"/>
          </a:xfrm>
          <a:prstGeom prst="rect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2.</a:t>
            </a:r>
            <a:r>
              <a:rPr lang="it-IT" sz="3200" b="1" dirty="0"/>
              <a:t> </a:t>
            </a:r>
            <a:r>
              <a:rPr lang="it-IT" sz="3200" b="1" i="1" dirty="0">
                <a:solidFill>
                  <a:schemeClr val="bg1"/>
                </a:solidFill>
              </a:rPr>
              <a:t>IL MENTORE DI BETHANY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D9A23A4-2F6B-4658-BC2D-60A453796D48}"/>
              </a:ext>
            </a:extLst>
          </p:cNvPr>
          <p:cNvSpPr txBox="1"/>
          <p:nvPr/>
        </p:nvSpPr>
        <p:spPr>
          <a:xfrm>
            <a:off x="2186604" y="4712678"/>
            <a:ext cx="3116916" cy="1569660"/>
          </a:xfrm>
          <a:prstGeom prst="rect">
            <a:avLst/>
          </a:prstGeom>
          <a:solidFill>
            <a:srgbClr val="002060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3.</a:t>
            </a:r>
            <a:r>
              <a:rPr lang="it-IT" sz="3200" b="1" dirty="0"/>
              <a:t> </a:t>
            </a:r>
            <a:r>
              <a:rPr lang="it-IT" sz="3200" b="1" dirty="0">
                <a:solidFill>
                  <a:schemeClr val="bg1"/>
                </a:solidFill>
              </a:rPr>
              <a:t>IL MENTORE: </a:t>
            </a:r>
            <a:r>
              <a:rPr lang="it-IT" sz="3200" b="1" i="1" dirty="0">
                <a:solidFill>
                  <a:schemeClr val="bg1"/>
                </a:solidFill>
              </a:rPr>
              <a:t>COSA FA e </a:t>
            </a:r>
          </a:p>
          <a:p>
            <a:r>
              <a:rPr lang="it-IT" sz="3200" b="1" i="1" dirty="0">
                <a:solidFill>
                  <a:schemeClr val="bg1"/>
                </a:solidFill>
              </a:rPr>
              <a:t>COSA NON FA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A3CEDB1-D472-47A9-BDC7-70D3B557ED9E}"/>
              </a:ext>
            </a:extLst>
          </p:cNvPr>
          <p:cNvSpPr txBox="1"/>
          <p:nvPr/>
        </p:nvSpPr>
        <p:spPr>
          <a:xfrm>
            <a:off x="7116316" y="5061620"/>
            <a:ext cx="4151906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RISTRUTTURAZIONE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848175-BD08-479F-A320-C58DACB79BFF}"/>
              </a:ext>
            </a:extLst>
          </p:cNvPr>
          <p:cNvSpPr txBox="1"/>
          <p:nvPr/>
        </p:nvSpPr>
        <p:spPr>
          <a:xfrm>
            <a:off x="6743934" y="3485672"/>
            <a:ext cx="3261461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CHI E COSA FA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16CA0CCB-5976-41EC-89CD-6971B3EE3645}"/>
              </a:ext>
            </a:extLst>
          </p:cNvPr>
          <p:cNvSpPr/>
          <p:nvPr/>
        </p:nvSpPr>
        <p:spPr>
          <a:xfrm>
            <a:off x="4895557" y="2145322"/>
            <a:ext cx="1200443" cy="377872"/>
          </a:xfrm>
          <a:prstGeom prst="rightArrow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37B0B5C6-645B-4710-BCD5-82DCB00102D9}"/>
              </a:ext>
            </a:extLst>
          </p:cNvPr>
          <p:cNvSpPr/>
          <p:nvPr/>
        </p:nvSpPr>
        <p:spPr>
          <a:xfrm>
            <a:off x="5303520" y="3602958"/>
            <a:ext cx="1200443" cy="377872"/>
          </a:xfrm>
          <a:prstGeom prst="rightArrow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C0B9C39E-CFA1-4258-A1D5-E007EFEE2A0C}"/>
              </a:ext>
            </a:extLst>
          </p:cNvPr>
          <p:cNvSpPr/>
          <p:nvPr/>
        </p:nvSpPr>
        <p:spPr>
          <a:xfrm>
            <a:off x="5592315" y="5237947"/>
            <a:ext cx="1200443" cy="377871"/>
          </a:xfrm>
          <a:prstGeom prst="rightArrow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648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49C256A-C75D-4EE9-A5B0-710D096AEE79}"/>
              </a:ext>
            </a:extLst>
          </p:cNvPr>
          <p:cNvSpPr txBox="1"/>
          <p:nvPr/>
        </p:nvSpPr>
        <p:spPr>
          <a:xfrm>
            <a:off x="3123026" y="5092506"/>
            <a:ext cx="849688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/>
              <a:t>Video su </a:t>
            </a:r>
            <a:r>
              <a:rPr lang="it-IT" sz="2800" dirty="0">
                <a:hlinkClick r:id="rId3"/>
              </a:rPr>
              <a:t>https://www.incambiamento.it/il-nostro-libro/</a:t>
            </a:r>
            <a:endParaRPr lang="it-IT" sz="2800" dirty="0"/>
          </a:p>
          <a:p>
            <a:r>
              <a:rPr lang="it-IT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116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7325A0-D936-4BC1-9120-0F2CC4816514}"/>
              </a:ext>
            </a:extLst>
          </p:cNvPr>
          <p:cNvSpPr txBox="1"/>
          <p:nvPr/>
        </p:nvSpPr>
        <p:spPr>
          <a:xfrm>
            <a:off x="3240156" y="596347"/>
            <a:ext cx="5181600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1.</a:t>
            </a:r>
            <a:r>
              <a:rPr lang="it-IT" sz="2800" b="1" dirty="0">
                <a:latin typeface="Arial Rounded MT Bold" panose="020F0704030504030204" pitchFamily="34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IL MENTORE: CHI È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578A0A-83E0-4188-B579-A27FCCAAF00E}"/>
              </a:ext>
            </a:extLst>
          </p:cNvPr>
          <p:cNvSpPr txBox="1"/>
          <p:nvPr/>
        </p:nvSpPr>
        <p:spPr>
          <a:xfrm>
            <a:off x="1165477" y="2334681"/>
            <a:ext cx="9861045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b="1" dirty="0"/>
              <a:t>Una persona esperta, saggia che accompagna, incoraggia e allena l’Eroe ad affrontare le varie difficoltà nel viaggio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C51A9A1-A7A0-4808-B0ED-699EE87FF511}"/>
              </a:ext>
            </a:extLst>
          </p:cNvPr>
          <p:cNvSpPr txBox="1"/>
          <p:nvPr/>
        </p:nvSpPr>
        <p:spPr>
          <a:xfrm>
            <a:off x="1165477" y="4234515"/>
            <a:ext cx="9861045" cy="206210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b="1" dirty="0"/>
              <a:t>La parola deriva dal greco </a:t>
            </a:r>
            <a:r>
              <a:rPr lang="it-IT" sz="3200" b="1" i="1" dirty="0"/>
              <a:t>menos</a:t>
            </a:r>
            <a:r>
              <a:rPr lang="it-IT" sz="3200" b="1" dirty="0"/>
              <a:t> = intenzione, forza, coraggio, mente, spirito, intelligenza, quindi, è un </a:t>
            </a:r>
            <a:r>
              <a:rPr lang="it-IT" sz="3200" b="1" i="1" dirty="0"/>
              <a:t>donatore</a:t>
            </a:r>
            <a:r>
              <a:rPr lang="it-IT" sz="3200" b="1" dirty="0"/>
              <a:t> = dà ciò che è necessario all’Eroe durante il viaggio</a:t>
            </a:r>
          </a:p>
        </p:txBody>
      </p:sp>
    </p:spTree>
    <p:extLst>
      <p:ext uri="{BB962C8B-B14F-4D97-AF65-F5344CB8AC3E}">
        <p14:creationId xmlns:p14="http://schemas.microsoft.com/office/powerpoint/2010/main" val="1014701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E0D6DD1-7C5C-41EB-B666-D5450A589E11}"/>
              </a:ext>
            </a:extLst>
          </p:cNvPr>
          <p:cNvSpPr txBox="1"/>
          <p:nvPr/>
        </p:nvSpPr>
        <p:spPr>
          <a:xfrm>
            <a:off x="1787077" y="90766"/>
            <a:ext cx="8862165" cy="58477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2.</a:t>
            </a:r>
            <a:r>
              <a:rPr lang="it-IT" sz="3200" b="1" dirty="0"/>
              <a:t> </a:t>
            </a:r>
            <a:r>
              <a:rPr lang="it-IT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IL MENTORE DI BETHANY. </a:t>
            </a:r>
            <a:r>
              <a:rPr lang="it-IT" sz="2800" b="1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CHI È, COSA FA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116106A-8448-4525-8CF8-50D8F39EA7A6}"/>
              </a:ext>
            </a:extLst>
          </p:cNvPr>
          <p:cNvSpPr txBox="1"/>
          <p:nvPr/>
        </p:nvSpPr>
        <p:spPr>
          <a:xfrm>
            <a:off x="441628" y="902745"/>
            <a:ext cx="11134911" cy="2324354"/>
          </a:xfrm>
          <a:prstGeom prst="rect">
            <a:avLst/>
          </a:prstGeom>
          <a:solidFill>
            <a:schemeClr val="bg1">
              <a:alpha val="88000"/>
            </a:scheme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mentore di Bethany è </a:t>
            </a:r>
            <a:r>
              <a:rPr lang="it-IT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mamma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RICALCA 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(riprende le parole dette dalla figlia): </a:t>
            </a:r>
          </a:p>
          <a:p>
            <a:pPr lvl="0" algn="ctr">
              <a:lnSpc>
                <a:spcPct val="115000"/>
              </a:lnSpc>
            </a:pPr>
            <a:r>
              <a:rPr lang="it-IT" sz="32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Bethany</a:t>
            </a:r>
            <a:r>
              <a:rPr lang="it-IT" sz="3200" b="1" dirty="0">
                <a:solidFill>
                  <a:srgbClr val="00184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32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it-IT" sz="3200" b="1" i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mi serve un braccio per surfare</a:t>
            </a:r>
          </a:p>
          <a:p>
            <a:pPr lvl="0" algn="ctr">
              <a:lnSpc>
                <a:spcPct val="115000"/>
              </a:lnSpc>
            </a:pPr>
            <a:r>
              <a:rPr lang="it-IT" sz="3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mamma</a:t>
            </a:r>
            <a:r>
              <a:rPr lang="it-IT" sz="32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3200" b="1" i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No, non serve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A26017-0BF2-490F-BF55-6E9590AD13A4}"/>
              </a:ext>
            </a:extLst>
          </p:cNvPr>
          <p:cNvSpPr txBox="1"/>
          <p:nvPr/>
        </p:nvSpPr>
        <p:spPr>
          <a:xfrm>
            <a:off x="430656" y="3310262"/>
            <a:ext cx="11145883" cy="34569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 DOMANDE ESPLORATIVE </a:t>
            </a:r>
            <a:r>
              <a:rPr lang="it-IT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it-IT" sz="3200" b="1" i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 aiuterebbe se te lo ripetessi? </a:t>
            </a:r>
            <a:r>
              <a:rPr lang="it-IT" sz="32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lvl="0">
              <a:lnSpc>
                <a:spcPct val="115000"/>
              </a:lnSpc>
            </a:pPr>
            <a:r>
              <a:rPr lang="it-IT" sz="3200" b="1" dirty="0">
                <a:solidFill>
                  <a:srgbClr val="00184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3200" b="1" u="sng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fanno emergere le credenze limitanti</a:t>
            </a:r>
            <a:r>
              <a:rPr lang="it-IT" sz="32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57200" algn="ctr">
              <a:lnSpc>
                <a:spcPct val="115000"/>
              </a:lnSpc>
            </a:pPr>
            <a:r>
              <a:rPr lang="it-IT" sz="30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NON POTER SURFARE</a:t>
            </a:r>
          </a:p>
          <a:p>
            <a:pPr marL="457200" algn="ctr">
              <a:lnSpc>
                <a:spcPct val="115000"/>
              </a:lnSpc>
            </a:pPr>
            <a:r>
              <a:rPr lang="it-IT" sz="30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NON ESSERE NORMALE</a:t>
            </a:r>
          </a:p>
          <a:p>
            <a:pPr marL="457200" algn="ctr">
              <a:lnSpc>
                <a:spcPct val="115000"/>
              </a:lnSpc>
            </a:pPr>
            <a:r>
              <a:rPr lang="it-IT" sz="30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NON PIACERE AI RAGAZZI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METTE IN DISCUSSIONE LE CREDENZE LIMITANTI</a:t>
            </a:r>
          </a:p>
        </p:txBody>
      </p:sp>
    </p:spTree>
    <p:extLst>
      <p:ext uri="{BB962C8B-B14F-4D97-AF65-F5344CB8AC3E}">
        <p14:creationId xmlns:p14="http://schemas.microsoft.com/office/powerpoint/2010/main" val="4130031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649AEAF-5DC7-460F-9D62-349542B64051}"/>
              </a:ext>
            </a:extLst>
          </p:cNvPr>
          <p:cNvSpPr txBox="1"/>
          <p:nvPr/>
        </p:nvSpPr>
        <p:spPr>
          <a:xfrm>
            <a:off x="3220150" y="143802"/>
            <a:ext cx="604829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184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3.</a:t>
            </a:r>
            <a:r>
              <a:rPr lang="it-IT" sz="3200" b="1" dirty="0"/>
              <a:t>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COSA FA UN MENTORE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7BEDE91-1D43-4436-AFC4-2C0EEC836B6F}"/>
              </a:ext>
            </a:extLst>
          </p:cNvPr>
          <p:cNvSpPr txBox="1"/>
          <p:nvPr/>
        </p:nvSpPr>
        <p:spPr>
          <a:xfrm>
            <a:off x="776653" y="959459"/>
            <a:ext cx="10638692" cy="1341586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RICALCA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 DOMANDE ESPLORATIVE CHE FANNO EMERGERE LE CREDENZE LIMITANTI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METTE IN DISCUSSIONE LE CREDENZE LIMITANTI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DC21D39-F471-4C09-96EF-D78FF378715F}"/>
              </a:ext>
            </a:extLst>
          </p:cNvPr>
          <p:cNvSpPr txBox="1"/>
          <p:nvPr/>
        </p:nvSpPr>
        <p:spPr>
          <a:xfrm>
            <a:off x="180535" y="2728876"/>
            <a:ext cx="11830929" cy="398532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COSA USA per mettere in discussione le credenze limitanti: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3000" b="1" dirty="0"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RISTRUTTURAZIONE o REINCORNICIAMENTO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Consiste nel cambiare la </a:t>
            </a:r>
            <a:r>
              <a:rPr lang="it-IT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cornice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interpretazione dell’evento o dell’affermazione, in modo da poterla gestire meglio</a:t>
            </a:r>
          </a:p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800" b="1" dirty="0"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ALLARGAMENTO</a:t>
            </a:r>
            <a:r>
              <a:rPr lang="it-IT" sz="28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>
                <a:solidFill>
                  <a:srgbClr val="00184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</a:t>
            </a:r>
            <a:r>
              <a:rPr lang="it-IT" sz="28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CORNICE</a:t>
            </a:r>
          </a:p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800" b="1" dirty="0"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RESTRINGIMENTO </a:t>
            </a:r>
            <a:r>
              <a:rPr lang="it-IT" sz="28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CORNICE</a:t>
            </a:r>
          </a:p>
          <a:p>
            <a:pPr marL="342900" lvl="0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800" b="1" dirty="0"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CAMBIAMENTO FORMA/COLORE/TEMPO </a:t>
            </a:r>
            <a:r>
              <a:rPr lang="it-IT" sz="2800" b="1" dirty="0">
                <a:solidFill>
                  <a:srgbClr val="0018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CORNICE</a:t>
            </a:r>
            <a:endParaRPr lang="it-IT" sz="3000" b="1" i="1" dirty="0">
              <a:solidFill>
                <a:srgbClr val="00184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5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4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1168EB4-653F-45E1-9D9B-B28F62D4E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61" y="273498"/>
            <a:ext cx="2931062" cy="234485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9BF5AE0-52C1-46A4-AD74-217080811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63" y="2754261"/>
            <a:ext cx="2244090" cy="179527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369ABB1-05B1-4E89-9B93-38A744C3A7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0" t="614" r="14850" b="2564"/>
          <a:stretch/>
        </p:blipFill>
        <p:spPr>
          <a:xfrm rot="5400000">
            <a:off x="1151390" y="4325579"/>
            <a:ext cx="1800000" cy="271784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87FFFA-6F81-42C0-ADBA-9E33C03A130D}"/>
              </a:ext>
            </a:extLst>
          </p:cNvPr>
          <p:cNvSpPr txBox="1"/>
          <p:nvPr/>
        </p:nvSpPr>
        <p:spPr>
          <a:xfrm>
            <a:off x="929347" y="829994"/>
            <a:ext cx="2244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ALLARGARE LA CORNICE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8EDC91C-190C-4292-9102-465BA000623A}"/>
              </a:ext>
            </a:extLst>
          </p:cNvPr>
          <p:cNvSpPr txBox="1"/>
          <p:nvPr/>
        </p:nvSpPr>
        <p:spPr>
          <a:xfrm>
            <a:off x="1073687" y="3174844"/>
            <a:ext cx="1880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RESTRIN-GERE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DD72BD-5076-4DE8-86F9-959DB9C5CD41}"/>
              </a:ext>
            </a:extLst>
          </p:cNvPr>
          <p:cNvSpPr txBox="1"/>
          <p:nvPr/>
        </p:nvSpPr>
        <p:spPr>
          <a:xfrm>
            <a:off x="1149571" y="5038171"/>
            <a:ext cx="17303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/>
              <a:t>CAMBIARE FORMA, COLORE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1CC90D3-5BE0-4AB6-9B81-7CD7801384EF}"/>
              </a:ext>
            </a:extLst>
          </p:cNvPr>
          <p:cNvSpPr txBox="1"/>
          <p:nvPr/>
        </p:nvSpPr>
        <p:spPr>
          <a:xfrm>
            <a:off x="3710352" y="817212"/>
            <a:ext cx="56305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B: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it-IT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 alla gente piace la normalità</a:t>
            </a:r>
            <a:endParaRPr lang="it-IT" sz="2800" b="1" i="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E9732-3804-47F4-BC57-B928B3AFD02D}"/>
              </a:ext>
            </a:extLst>
          </p:cNvPr>
          <p:cNvSpPr txBox="1"/>
          <p:nvPr/>
        </p:nvSpPr>
        <p:spPr>
          <a:xfrm>
            <a:off x="3710353" y="1544547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M: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normalità è sopravvalutata</a:t>
            </a:r>
            <a:endParaRPr lang="it-IT" sz="2800" b="1" i="1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5D73607-7895-41E7-A0E8-5F00A95F47F0}"/>
              </a:ext>
            </a:extLst>
          </p:cNvPr>
          <p:cNvSpPr txBox="1"/>
          <p:nvPr/>
        </p:nvSpPr>
        <p:spPr>
          <a:xfrm>
            <a:off x="3724738" y="4838637"/>
            <a:ext cx="8204665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M: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‘Venere di Milo’ nei secoli è stata considerata il culmine della bellezza e ha un braccio in meno di te</a:t>
            </a:r>
            <a:endParaRPr lang="it-IT" sz="2800" b="1" i="1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92E60A7-E3DD-4546-8EC8-6646AC73BF13}"/>
              </a:ext>
            </a:extLst>
          </p:cNvPr>
          <p:cNvSpPr txBox="1"/>
          <p:nvPr/>
        </p:nvSpPr>
        <p:spPr>
          <a:xfrm>
            <a:off x="3724738" y="5968986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Sì. Ma io posso surfare</a:t>
            </a:r>
            <a:endParaRPr lang="it-IT" sz="2800" b="1" i="1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80D9038-65F3-4A11-ADBC-DF59CE5C84A0}"/>
              </a:ext>
            </a:extLst>
          </p:cNvPr>
          <p:cNvSpPr txBox="1"/>
          <p:nvPr/>
        </p:nvSpPr>
        <p:spPr>
          <a:xfrm>
            <a:off x="3710353" y="2821226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B:</a:t>
            </a:r>
            <a:r>
              <a:rPr lang="it-IT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chi potrei piacere così? </a:t>
            </a:r>
            <a:endParaRPr lang="it-IT" sz="2800" b="1" i="1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1FE23BA-4AEB-44C0-867C-FEE6126B0CE5}"/>
              </a:ext>
            </a:extLst>
          </p:cNvPr>
          <p:cNvSpPr txBox="1"/>
          <p:nvPr/>
        </p:nvSpPr>
        <p:spPr>
          <a:xfrm>
            <a:off x="3710352" y="3424288"/>
            <a:ext cx="76713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M: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ragazzo giusto ti amerà così come sei (perché tu sei bella)</a:t>
            </a:r>
            <a:endParaRPr lang="it-IT" sz="2800" b="1" i="1" dirty="0"/>
          </a:p>
        </p:txBody>
      </p:sp>
    </p:spTree>
    <p:extLst>
      <p:ext uri="{BB962C8B-B14F-4D97-AF65-F5344CB8AC3E}">
        <p14:creationId xmlns:p14="http://schemas.microsoft.com/office/powerpoint/2010/main" val="2332778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DE3CED7-3398-425F-9A55-DCE3C2C05BCD}"/>
              </a:ext>
            </a:extLst>
          </p:cNvPr>
          <p:cNvSpPr txBox="1"/>
          <p:nvPr/>
        </p:nvSpPr>
        <p:spPr>
          <a:xfrm>
            <a:off x="2729948" y="516836"/>
            <a:ext cx="6612835" cy="523220"/>
          </a:xfrm>
          <a:prstGeom prst="rect">
            <a:avLst/>
          </a:prstGeom>
          <a:solidFill>
            <a:srgbClr val="001848"/>
          </a:solidFill>
          <a:ln w="381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FF00"/>
                </a:solidFill>
              </a:rPr>
              <a:t>COSA NON FA UN MENTORE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DD23948-8261-4B20-9155-72BB97E064F3}"/>
              </a:ext>
            </a:extLst>
          </p:cNvPr>
          <p:cNvSpPr txBox="1"/>
          <p:nvPr/>
        </p:nvSpPr>
        <p:spPr>
          <a:xfrm>
            <a:off x="967409" y="1524000"/>
            <a:ext cx="5658678" cy="1569660"/>
          </a:xfrm>
          <a:prstGeom prst="rect">
            <a:avLst/>
          </a:prstGeom>
          <a:solidFill>
            <a:schemeClr val="bg1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B050"/>
                </a:solidFill>
              </a:rPr>
              <a:t>La mamma</a:t>
            </a:r>
            <a:r>
              <a:rPr lang="it-IT" sz="3200" b="1" dirty="0"/>
              <a:t>: </a:t>
            </a:r>
            <a:r>
              <a:rPr lang="it-IT" sz="3200" b="1" i="1" dirty="0"/>
              <a:t>…perché tu sei bella</a:t>
            </a:r>
          </a:p>
          <a:p>
            <a:r>
              <a:rPr lang="it-IT" sz="3200" b="1" dirty="0">
                <a:solidFill>
                  <a:srgbClr val="0000FF"/>
                </a:solidFill>
              </a:rPr>
              <a:t>Bethany</a:t>
            </a:r>
            <a:r>
              <a:rPr lang="it-IT" sz="3200" b="1" dirty="0"/>
              <a:t>: </a:t>
            </a:r>
            <a:r>
              <a:rPr lang="it-IT" sz="3200" b="1" i="1" dirty="0"/>
              <a:t>E tu come lo sai?</a:t>
            </a:r>
          </a:p>
          <a:p>
            <a:r>
              <a:rPr lang="it-IT" sz="3200" b="1" dirty="0">
                <a:solidFill>
                  <a:srgbClr val="00B050"/>
                </a:solidFill>
              </a:rPr>
              <a:t>La mamma</a:t>
            </a:r>
            <a:r>
              <a:rPr lang="it-IT" sz="3200" b="1" dirty="0"/>
              <a:t>: </a:t>
            </a:r>
            <a:r>
              <a:rPr lang="it-IT" sz="3200" b="1" i="1" dirty="0"/>
              <a:t>Lo so e basta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BDA9EEC-27EB-46FD-9FC8-6BB5FA46DF9B}"/>
              </a:ext>
            </a:extLst>
          </p:cNvPr>
          <p:cNvSpPr txBox="1"/>
          <p:nvPr/>
        </p:nvSpPr>
        <p:spPr>
          <a:xfrm>
            <a:off x="954156" y="3577604"/>
            <a:ext cx="10283687" cy="2677656"/>
          </a:xfrm>
          <a:prstGeom prst="rect">
            <a:avLst/>
          </a:prstGeom>
          <a:solidFill>
            <a:schemeClr val="bg1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/>
              <a:t>Il mentore deve avere il </a:t>
            </a:r>
            <a:r>
              <a:rPr lang="it-IT" sz="2800" b="1" dirty="0">
                <a:solidFill>
                  <a:srgbClr val="FF0000"/>
                </a:solidFill>
              </a:rPr>
              <a:t>distacco emotivo</a:t>
            </a:r>
            <a:r>
              <a:rPr lang="it-IT" sz="2800" b="1" dirty="0"/>
              <a:t>: entrare in empatia con l’altro </a:t>
            </a:r>
            <a:r>
              <a:rPr lang="it-IT" sz="2800" b="1" u="sng" dirty="0"/>
              <a:t>partendo dall’altro </a:t>
            </a:r>
            <a:r>
              <a:rPr lang="it-IT" sz="2800" b="1" dirty="0"/>
              <a:t>non dal proprio punto di vista, dalle proprie convinzioni o dai propri valori.</a:t>
            </a:r>
          </a:p>
          <a:p>
            <a:endParaRPr lang="it-IT" sz="2800" b="1" dirty="0"/>
          </a:p>
          <a:p>
            <a:r>
              <a:rPr lang="it-IT" sz="2800" b="1" dirty="0"/>
              <a:t>Nel caso accadesse, deve trovare subito un’altra strategia, in questo caso è usato il controesempio: la </a:t>
            </a:r>
            <a:r>
              <a:rPr lang="it-IT" sz="2800" b="1" i="1" dirty="0"/>
              <a:t>Venere di Milo</a:t>
            </a:r>
          </a:p>
        </p:txBody>
      </p:sp>
    </p:spTree>
    <p:extLst>
      <p:ext uri="{BB962C8B-B14F-4D97-AF65-F5344CB8AC3E}">
        <p14:creationId xmlns:p14="http://schemas.microsoft.com/office/powerpoint/2010/main" val="375765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821</TotalTime>
  <Words>861</Words>
  <Application>Microsoft Office PowerPoint</Application>
  <PresentationFormat>Widescreen</PresentationFormat>
  <Paragraphs>106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3" baseType="lpstr">
      <vt:lpstr>Arial</vt:lpstr>
      <vt:lpstr>Arial Rounded MT Bold</vt:lpstr>
      <vt:lpstr>Berlin Sans FB Demi</vt:lpstr>
      <vt:lpstr>Calibri</vt:lpstr>
      <vt:lpstr>Calibri Light</vt:lpstr>
      <vt:lpstr>Comic Sans MS</vt:lpstr>
      <vt:lpstr>Segoe Script</vt:lpstr>
      <vt:lpstr>Symbol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15</cp:revision>
  <dcterms:created xsi:type="dcterms:W3CDTF">2022-01-04T19:25:21Z</dcterms:created>
  <dcterms:modified xsi:type="dcterms:W3CDTF">2022-01-09T14:47:40Z</dcterms:modified>
</cp:coreProperties>
</file>