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9" r:id="rId7"/>
    <p:sldId id="263" r:id="rId8"/>
    <p:sldId id="265" r:id="rId9"/>
    <p:sldId id="264" r:id="rId10"/>
    <p:sldId id="266" r:id="rId11"/>
    <p:sldId id="267" r:id="rId12"/>
    <p:sldId id="270" r:id="rId13"/>
    <p:sldId id="268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200"/>
    <a:srgbClr val="3333CC"/>
    <a:srgbClr val="00FF00"/>
    <a:srgbClr val="CC0066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05ADF3-C05E-4416-ADD3-B39C26A743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CC28E6E-9819-4C3C-9EBA-1FB8A07AF8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D949FB7-7FDA-4FBC-B791-BB955F9D4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68A2-2233-4C91-A54F-878B02FCD145}" type="datetimeFigureOut">
              <a:rPr lang="it-IT" smtClean="0"/>
              <a:t>05/02/2022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E27E75D-2BCD-41D5-BADB-B5CF3FEC2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39ADE5-ED24-432C-8060-7F370B99A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D52A-D274-493A-8F47-08A9059EC3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237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DFDCC4-5C49-4386-B77A-09BE61781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15E19F1-B958-43DF-A66A-16B8BE8238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4111D3-6C82-49E3-8E30-85465BC7A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68A2-2233-4C91-A54F-878B02FCD145}" type="datetimeFigureOut">
              <a:rPr lang="it-IT" smtClean="0"/>
              <a:t>05/02/2022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932034-FA4F-4EBD-A139-EAC78AF0D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CC33323-397C-4A2D-81E3-FDD82F25A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D52A-D274-493A-8F47-08A9059EC3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1513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61646DE-295F-4E1C-B7D7-9647EF8CCB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07959CB-4250-4E98-870F-B797CB94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7CDAED-0F1B-4504-9941-91E76EA06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68A2-2233-4C91-A54F-878B02FCD145}" type="datetimeFigureOut">
              <a:rPr lang="it-IT" smtClean="0"/>
              <a:t>05/02/2022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F549381-C9AD-43E6-BB8D-CBB533C3D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EE3AD5-84F8-4D16-A7AE-92B980396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D52A-D274-493A-8F47-08A9059EC3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646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22E0FC-3CA7-47FA-B086-CCF6646FE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36A5FB-CA16-4627-87E5-2E2BFDEC0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73B13C5-BEE9-4056-9598-C8561F6F1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68A2-2233-4C91-A54F-878B02FCD145}" type="datetimeFigureOut">
              <a:rPr lang="it-IT" smtClean="0"/>
              <a:t>05/02/2022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514F662-AEDC-4F84-BD5A-36C65A86C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19F64AE-7020-48B4-9A68-1138BC906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D52A-D274-493A-8F47-08A9059EC3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9236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5E268E-CAA3-4BA3-9FBD-07D317B9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9E7849A-DB0D-4319-97B1-F24B84A00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FE22D0-04E1-4A4B-B472-1B5A80C5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68A2-2233-4C91-A54F-878B02FCD145}" type="datetimeFigureOut">
              <a:rPr lang="it-IT" smtClean="0"/>
              <a:t>05/02/2022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DA7F98-1A48-4603-B4D4-5BD66A4DF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5E9618F-A96E-48D0-A00E-B796DF26F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D52A-D274-493A-8F47-08A9059EC3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268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CFC21D-6E87-42E5-8CCB-73118300A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F95E24-AB3E-4629-A116-84D62D0F49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7E2147A-A620-4471-A70D-8121D6803E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8FCBA6-395B-4675-A223-01596DA47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68A2-2233-4C91-A54F-878B02FCD145}" type="datetimeFigureOut">
              <a:rPr lang="it-IT" smtClean="0"/>
              <a:t>05/02/2022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3BF7416-3E3F-42E9-9813-B7DCA6E41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CB40287-FA00-43AA-9591-0DE9EBD15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D52A-D274-493A-8F47-08A9059EC3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2318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3B468F-D7EB-4606-9E86-379B032EB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E331591-4A12-44B3-86D3-749AC7A18A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DA3D198-D790-4A44-A17A-0795CFF7FA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FA72FDD-2A22-4ECB-BCF0-B9E4AA6A85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D2C4244-1D6C-42B3-ACFD-6537EF47AF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19FC043-C929-4F66-A4CF-4AC27730B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68A2-2233-4C91-A54F-878B02FCD145}" type="datetimeFigureOut">
              <a:rPr lang="it-IT" smtClean="0"/>
              <a:t>05/02/2022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1D75E42-75EE-4863-B0D8-9184062AC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085B29B-85CC-4CE8-8035-02EDA6723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D52A-D274-493A-8F47-08A9059EC3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7984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5BBC34-E28E-4DEE-BABE-2D0052389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9552EC2-E60D-4275-AA18-141CCAD00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68A2-2233-4C91-A54F-878B02FCD145}" type="datetimeFigureOut">
              <a:rPr lang="it-IT" smtClean="0"/>
              <a:t>05/02/2022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532B23-7AD5-4519-8831-9056E8AB6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1883A87-EE18-4EB9-A81B-27C5B0FED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D52A-D274-493A-8F47-08A9059EC3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4016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14A77B4-10FE-41A7-B015-0E043566B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68A2-2233-4C91-A54F-878B02FCD145}" type="datetimeFigureOut">
              <a:rPr lang="it-IT" smtClean="0"/>
              <a:t>05/02/2022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65599E1-845C-4FD5-8F2D-97A388C1D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4A4125A-BDD4-484B-B874-F3DAAF2E7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D52A-D274-493A-8F47-08A9059EC3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4526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6E4EB0-08D9-4287-9112-478BB2FC1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5FB645-9A3D-49CC-861F-20A236E49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7860122-6E12-43C7-867D-168A3EF3D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702643F-3989-4514-8446-97C1B5143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68A2-2233-4C91-A54F-878B02FCD145}" type="datetimeFigureOut">
              <a:rPr lang="it-IT" smtClean="0"/>
              <a:t>05/02/2022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137E05-DB2A-4258-8DBE-B63B6E441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CF1EF0-CC57-4DC4-9F6F-26F16BC29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D52A-D274-493A-8F47-08A9059EC3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7673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8D0AE1-610B-43A8-B5CC-E46D5632E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0BA3DA1-E969-4287-BCDE-922690655F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176D927-55BD-4B2F-B1B7-5111065A8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9098170-7510-43DA-BCED-2AB27C845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68A2-2233-4C91-A54F-878B02FCD145}" type="datetimeFigureOut">
              <a:rPr lang="it-IT" smtClean="0"/>
              <a:t>05/02/2022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CE31E02-6097-4979-B1BF-8842BCF93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B0C80FA-7851-42C9-BB02-C11A98106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5D52A-D274-493A-8F47-08A9059EC3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13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7587727-FB27-435E-8161-3FAEFB9A2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EB57070-A974-489D-AE51-75A43359F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22A241-B0F9-4DA6-AF5D-86CFF9316B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668A2-2233-4C91-A54F-878B02FCD145}" type="datetimeFigureOut">
              <a:rPr lang="it-IT" smtClean="0"/>
              <a:t>05/02/2022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8FF32F-5D1E-4CF8-B230-683365345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EDE24D-234E-4FB1-A934-42786F67D2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5D52A-D274-493A-8F47-08A9059EC3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9802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ncambiamento.it/il-nostro-libro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eb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eb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8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3095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102">
              <a:srgbClr val="FF2929"/>
            </a:gs>
            <a:gs pos="85000">
              <a:srgbClr val="FFFF00"/>
            </a:gs>
            <a:gs pos="76000">
              <a:srgbClr val="00FF00"/>
            </a:gs>
            <a:gs pos="74000">
              <a:schemeClr val="bg1"/>
            </a:gs>
            <a:gs pos="82000">
              <a:srgbClr val="FF0000"/>
            </a:gs>
            <a:gs pos="97000">
              <a:srgbClr val="00B0F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56325805-5A96-4313-84A1-78F7998FB59A}"/>
              </a:ext>
            </a:extLst>
          </p:cNvPr>
          <p:cNvSpPr txBox="1"/>
          <p:nvPr/>
        </p:nvSpPr>
        <p:spPr>
          <a:xfrm>
            <a:off x="5092560" y="1024305"/>
            <a:ext cx="2006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ESERCIZIO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51C4CA9-29F3-4BD7-92DC-AD7D3AFB9B51}"/>
              </a:ext>
            </a:extLst>
          </p:cNvPr>
          <p:cNvSpPr txBox="1"/>
          <p:nvPr/>
        </p:nvSpPr>
        <p:spPr>
          <a:xfrm>
            <a:off x="2983913" y="1912651"/>
            <a:ext cx="622417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>
                <a:latin typeface="Arial Rounded MT Bold" panose="020F0704030504030204" pitchFamily="34" charset="0"/>
              </a:rPr>
              <a:t>Considera un tuo obiettivo o una scelta da compiere 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>
                <a:latin typeface="Arial Rounded MT Bold" panose="020F0704030504030204" pitchFamily="34" charset="0"/>
              </a:rPr>
              <a:t> analizzalo/a con lo </a:t>
            </a:r>
            <a:r>
              <a:rPr lang="it-IT" sz="3200" dirty="0">
                <a:solidFill>
                  <a:srgbClr val="00FF00"/>
                </a:solidFill>
                <a:latin typeface="Arial Rounded MT Bold" panose="020F0704030504030204" pitchFamily="34" charset="0"/>
              </a:rPr>
              <a:t>S</a:t>
            </a:r>
            <a:r>
              <a:rPr lang="it-IT" sz="3200" dirty="0">
                <a:solidFill>
                  <a:srgbClr val="F8F200"/>
                </a:solidFill>
                <a:latin typeface="Arial Rounded MT Bold" panose="020F0704030504030204" pitchFamily="34" charset="0"/>
              </a:rPr>
              <a:t>W</a:t>
            </a:r>
            <a:r>
              <a:rPr lang="it-IT" sz="32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O</a:t>
            </a:r>
            <a:r>
              <a:rPr lang="it-IT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</a:t>
            </a:r>
            <a:r>
              <a:rPr lang="it-IT" sz="3200" dirty="0">
                <a:latin typeface="Arial Rounded MT Bold" panose="020F0704030504030204" pitchFamily="34" charset="0"/>
              </a:rPr>
              <a:t> :</a:t>
            </a:r>
          </a:p>
          <a:p>
            <a:endParaRPr lang="it-IT" sz="2800" dirty="0">
              <a:latin typeface="Arial Rounded MT Bold" panose="020F0704030504030204" pitchFamily="34" charset="0"/>
            </a:endParaRPr>
          </a:p>
          <a:p>
            <a:r>
              <a:rPr lang="it-IT" sz="2800" dirty="0">
                <a:latin typeface="Arial Rounded MT Bold" panose="020F0704030504030204" pitchFamily="34" charset="0"/>
              </a:rPr>
              <a:t>- </a:t>
            </a:r>
            <a:r>
              <a:rPr lang="it-IT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Punti di forza</a:t>
            </a:r>
          </a:p>
          <a:p>
            <a:r>
              <a:rPr lang="it-IT" sz="2800" dirty="0">
                <a:latin typeface="Arial Rounded MT Bold" panose="020F0704030504030204" pitchFamily="34" charset="0"/>
              </a:rPr>
              <a:t>- </a:t>
            </a:r>
            <a:r>
              <a:rPr lang="it-IT" sz="2800" dirty="0">
                <a:solidFill>
                  <a:srgbClr val="F8F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Punti di debolezza</a:t>
            </a:r>
          </a:p>
          <a:p>
            <a:r>
              <a:rPr lang="it-IT" sz="2800" dirty="0">
                <a:latin typeface="Arial Rounded MT Bold" panose="020F0704030504030204" pitchFamily="34" charset="0"/>
              </a:rPr>
              <a:t>- </a:t>
            </a:r>
            <a:r>
              <a:rPr lang="it-IT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Opportunità</a:t>
            </a:r>
          </a:p>
          <a:p>
            <a:r>
              <a:rPr lang="it-IT" sz="2800" dirty="0">
                <a:latin typeface="Arial Rounded MT Bold" panose="020F0704030504030204" pitchFamily="34" charset="0"/>
              </a:rPr>
              <a:t>- </a:t>
            </a: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Minacce</a:t>
            </a:r>
          </a:p>
          <a:p>
            <a:endParaRPr lang="it-IT" sz="28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589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809B78A3-1787-4002-9292-5DAEBA1C4D45}"/>
              </a:ext>
            </a:extLst>
          </p:cNvPr>
          <p:cNvSpPr txBox="1"/>
          <p:nvPr/>
        </p:nvSpPr>
        <p:spPr>
          <a:xfrm>
            <a:off x="3987856" y="504805"/>
            <a:ext cx="421628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RIEPILOGO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1555A50-DCED-4E3A-8A0B-C1019DC3D294}"/>
              </a:ext>
            </a:extLst>
          </p:cNvPr>
          <p:cNvSpPr txBox="1"/>
          <p:nvPr/>
        </p:nvSpPr>
        <p:spPr>
          <a:xfrm>
            <a:off x="686969" y="1827852"/>
            <a:ext cx="4028051" cy="89255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2600" b="1" dirty="0">
                <a:latin typeface="Comic Sans MS" panose="030F0702030302020204" pitchFamily="66" charset="0"/>
              </a:rPr>
              <a:t>Partenza e </a:t>
            </a:r>
          </a:p>
          <a:p>
            <a:r>
              <a:rPr lang="it-IT" sz="2600" b="1" dirty="0">
                <a:latin typeface="Comic Sans MS" panose="030F0702030302020204" pitchFamily="66" charset="0"/>
              </a:rPr>
              <a:t>    Strada delle prove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BA4C70AA-6973-40AD-B84F-6CB976E10212}"/>
              </a:ext>
            </a:extLst>
          </p:cNvPr>
          <p:cNvSpPr/>
          <p:nvPr/>
        </p:nvSpPr>
        <p:spPr>
          <a:xfrm>
            <a:off x="5291797" y="2243031"/>
            <a:ext cx="1608406" cy="277317"/>
          </a:xfrm>
          <a:prstGeom prst="rightArrow">
            <a:avLst/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C492FC2-57F9-451A-9DB8-FB7717F05807}"/>
              </a:ext>
            </a:extLst>
          </p:cNvPr>
          <p:cNvSpPr txBox="1"/>
          <p:nvPr/>
        </p:nvSpPr>
        <p:spPr>
          <a:xfrm>
            <a:off x="7308162" y="2135469"/>
            <a:ext cx="3488789" cy="4924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600" b="1" dirty="0">
                <a:latin typeface="Comic Sans MS" panose="030F0702030302020204" pitchFamily="66" charset="0"/>
              </a:rPr>
              <a:t>Nel Viaggio dell’Eroe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7F96690-70B8-49D8-9C44-23BC7F97C09A}"/>
              </a:ext>
            </a:extLst>
          </p:cNvPr>
          <p:cNvSpPr txBox="1"/>
          <p:nvPr/>
        </p:nvSpPr>
        <p:spPr>
          <a:xfrm>
            <a:off x="686969" y="3113359"/>
            <a:ext cx="4028051" cy="892552"/>
          </a:xfrm>
          <a:prstGeom prst="rect">
            <a:avLst/>
          </a:prstGeom>
          <a:solidFill>
            <a:schemeClr val="bg1"/>
          </a:solidFill>
          <a:ln w="28575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2.</a:t>
            </a:r>
            <a:r>
              <a:rPr lang="it-IT" b="1" dirty="0"/>
              <a:t>   </a:t>
            </a:r>
            <a:r>
              <a:rPr lang="it-IT" sz="2600" b="1" dirty="0">
                <a:latin typeface="Comic Sans MS" panose="030F0702030302020204" pitchFamily="66" charset="0"/>
              </a:rPr>
              <a:t>Partenza e </a:t>
            </a:r>
          </a:p>
          <a:p>
            <a:r>
              <a:rPr lang="it-IT" sz="2600" b="1" dirty="0">
                <a:latin typeface="Comic Sans MS" panose="030F0702030302020204" pitchFamily="66" charset="0"/>
              </a:rPr>
              <a:t>    Strada delle prove</a:t>
            </a: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DD645219-6B8E-4729-A574-18F93BBCF814}"/>
              </a:ext>
            </a:extLst>
          </p:cNvPr>
          <p:cNvSpPr/>
          <p:nvPr/>
        </p:nvSpPr>
        <p:spPr>
          <a:xfrm>
            <a:off x="5291797" y="3369212"/>
            <a:ext cx="1608406" cy="298520"/>
          </a:xfrm>
          <a:prstGeom prst="rightArrow">
            <a:avLst/>
          </a:prstGeom>
          <a:solidFill>
            <a:srgbClr val="00FF00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5C34250-A1B8-43F1-A98B-8245FB3FD927}"/>
              </a:ext>
            </a:extLst>
          </p:cNvPr>
          <p:cNvSpPr txBox="1"/>
          <p:nvPr/>
        </p:nvSpPr>
        <p:spPr>
          <a:xfrm>
            <a:off x="7343333" y="3222320"/>
            <a:ext cx="2307102" cy="4924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600" b="1" dirty="0">
                <a:latin typeface="Comic Sans MS" panose="030F0702030302020204" pitchFamily="66" charset="0"/>
              </a:rPr>
              <a:t>Per </a:t>
            </a:r>
            <a:r>
              <a:rPr lang="it-IT" sz="2600" b="1" dirty="0" err="1">
                <a:latin typeface="Comic Sans MS" panose="030F0702030302020204" pitchFamily="66" charset="0"/>
              </a:rPr>
              <a:t>Bethany</a:t>
            </a:r>
            <a:endParaRPr lang="it-IT" sz="2600" b="1" dirty="0">
              <a:latin typeface="Comic Sans MS" panose="030F0702030302020204" pitchFamily="66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6556DE8-BEC3-4A6A-82AE-9A89F462E216}"/>
              </a:ext>
            </a:extLst>
          </p:cNvPr>
          <p:cNvSpPr txBox="1"/>
          <p:nvPr/>
        </p:nvSpPr>
        <p:spPr>
          <a:xfrm>
            <a:off x="686970" y="4500158"/>
            <a:ext cx="4028050" cy="892552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3.</a:t>
            </a:r>
            <a:r>
              <a:rPr lang="it-IT" dirty="0"/>
              <a:t>   </a:t>
            </a:r>
            <a:r>
              <a:rPr lang="it-IT" sz="2600" b="1" dirty="0">
                <a:latin typeface="Comic Sans MS" panose="030F0702030302020204" pitchFamily="66" charset="0"/>
              </a:rPr>
              <a:t>Partenza e </a:t>
            </a:r>
          </a:p>
          <a:p>
            <a:r>
              <a:rPr lang="it-IT" sz="2600" b="1" dirty="0">
                <a:latin typeface="Comic Sans MS" panose="030F0702030302020204" pitchFamily="66" charset="0"/>
              </a:rPr>
              <a:t>    Strada delle prove</a:t>
            </a:r>
          </a:p>
        </p:txBody>
      </p:sp>
      <p:sp>
        <p:nvSpPr>
          <p:cNvPr id="12" name="Freccia a destra 11">
            <a:extLst>
              <a:ext uri="{FF2B5EF4-FFF2-40B4-BE49-F238E27FC236}">
                <a16:creationId xmlns:a16="http://schemas.microsoft.com/office/drawing/2014/main" id="{21983AAA-BCEA-434F-A4F9-5662A1636CDC}"/>
              </a:ext>
            </a:extLst>
          </p:cNvPr>
          <p:cNvSpPr/>
          <p:nvPr/>
        </p:nvSpPr>
        <p:spPr>
          <a:xfrm>
            <a:off x="5291797" y="4744166"/>
            <a:ext cx="1608406" cy="193594"/>
          </a:xfrm>
          <a:prstGeom prst="right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52BDB2E-400D-4E40-ACBF-5B2853BCFDA7}"/>
              </a:ext>
            </a:extLst>
          </p:cNvPr>
          <p:cNvSpPr txBox="1"/>
          <p:nvPr/>
        </p:nvSpPr>
        <p:spPr>
          <a:xfrm>
            <a:off x="7343333" y="4557786"/>
            <a:ext cx="3151165" cy="4924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600" b="1" dirty="0">
                <a:latin typeface="Comic Sans MS" panose="030F0702030302020204" pitchFamily="66" charset="0"/>
              </a:rPr>
              <a:t>Per noi: lo </a:t>
            </a:r>
            <a:r>
              <a:rPr lang="it-IT" sz="2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S</a:t>
            </a:r>
            <a:r>
              <a:rPr lang="it-IT" sz="2600" b="1" dirty="0">
                <a:solidFill>
                  <a:srgbClr val="FFC000"/>
                </a:solidFill>
                <a:latin typeface="Comic Sans MS" panose="030F0702030302020204" pitchFamily="66" charset="0"/>
              </a:rPr>
              <a:t>W</a:t>
            </a:r>
            <a:r>
              <a:rPr lang="it-IT" sz="2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O</a:t>
            </a:r>
            <a:r>
              <a:rPr lang="it-IT" sz="2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1998138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FF4F65A-7BDB-40F5-84B8-1DC6679B582A}"/>
              </a:ext>
            </a:extLst>
          </p:cNvPr>
          <p:cNvSpPr txBox="1"/>
          <p:nvPr/>
        </p:nvSpPr>
        <p:spPr>
          <a:xfrm>
            <a:off x="3108960" y="239151"/>
            <a:ext cx="5416062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Handwriting" panose="03010101010101010101" pitchFamily="66" charset="0"/>
              </a:rPr>
              <a:t>ESERCIZIO PER CASA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036222D-6290-4A8B-9E18-7265FE56AFA9}"/>
              </a:ext>
            </a:extLst>
          </p:cNvPr>
          <p:cNvSpPr txBox="1"/>
          <p:nvPr/>
        </p:nvSpPr>
        <p:spPr>
          <a:xfrm>
            <a:off x="2574388" y="1487827"/>
            <a:ext cx="7413674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3000" b="1" dirty="0"/>
              <a:t>Ripercorri le tappe già fatte del tuo Viaggio da Eroe, a cui aggiungerai la 5ª e 6ª stappa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48A67C9-513F-4EF9-8E42-AEB3DDF6A730}"/>
              </a:ext>
            </a:extLst>
          </p:cNvPr>
          <p:cNvSpPr txBox="1"/>
          <p:nvPr/>
        </p:nvSpPr>
        <p:spPr>
          <a:xfrm>
            <a:off x="2698654" y="3167390"/>
            <a:ext cx="6234332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3000" b="1" dirty="0"/>
              <a:t>Verifica l’andamento del tuo Viaggio!</a:t>
            </a:r>
          </a:p>
        </p:txBody>
      </p:sp>
    </p:spTree>
    <p:extLst>
      <p:ext uri="{BB962C8B-B14F-4D97-AF65-F5344CB8AC3E}">
        <p14:creationId xmlns:p14="http://schemas.microsoft.com/office/powerpoint/2010/main" val="3267574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7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F7D1C3DE-149C-417C-B1D6-841748451DB4}"/>
              </a:ext>
            </a:extLst>
          </p:cNvPr>
          <p:cNvSpPr txBox="1"/>
          <p:nvPr/>
        </p:nvSpPr>
        <p:spPr>
          <a:xfrm>
            <a:off x="9706708" y="4304714"/>
            <a:ext cx="1561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</a:rPr>
              <a:t>Cit. dal Web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07707A9-D41E-45BE-8C70-DB4418369285}"/>
              </a:ext>
            </a:extLst>
          </p:cNvPr>
          <p:cNvSpPr txBox="1"/>
          <p:nvPr/>
        </p:nvSpPr>
        <p:spPr>
          <a:xfrm>
            <a:off x="9279989" y="6133514"/>
            <a:ext cx="2912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FF00"/>
                </a:solidFill>
              </a:rPr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79436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F5F0F1D-1E6F-42EF-A3AE-A42C71D4112D}"/>
              </a:ext>
            </a:extLst>
          </p:cNvPr>
          <p:cNvSpPr txBox="1"/>
          <p:nvPr/>
        </p:nvSpPr>
        <p:spPr>
          <a:xfrm>
            <a:off x="3587260" y="267287"/>
            <a:ext cx="5289453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PUNTI DEL GIORNO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4087215-ECD5-4EDD-BEA1-17880878C0E3}"/>
              </a:ext>
            </a:extLst>
          </p:cNvPr>
          <p:cNvSpPr txBox="1"/>
          <p:nvPr/>
        </p:nvSpPr>
        <p:spPr>
          <a:xfrm>
            <a:off x="1056676" y="1509881"/>
            <a:ext cx="3840480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1.</a:t>
            </a:r>
            <a:r>
              <a:rPr lang="it-IT" sz="3200" b="1" dirty="0"/>
              <a:t> </a:t>
            </a:r>
            <a:r>
              <a:rPr lang="it-IT" sz="3200" b="1" dirty="0">
                <a:solidFill>
                  <a:srgbClr val="0070C0"/>
                </a:solidFill>
              </a:rPr>
              <a:t>5ª</a:t>
            </a:r>
            <a:r>
              <a:rPr lang="it-IT" sz="3200" b="1" dirty="0"/>
              <a:t> e </a:t>
            </a:r>
            <a:r>
              <a:rPr lang="it-IT" sz="3200" b="1" dirty="0">
                <a:solidFill>
                  <a:srgbClr val="0070C0"/>
                </a:solidFill>
              </a:rPr>
              <a:t>6ª</a:t>
            </a:r>
            <a:r>
              <a:rPr lang="it-IT" sz="3200" b="1" dirty="0"/>
              <a:t> tappa:</a:t>
            </a:r>
          </a:p>
          <a:p>
            <a:r>
              <a:rPr lang="it-IT" sz="3200" b="1" i="1" dirty="0">
                <a:solidFill>
                  <a:schemeClr val="accent1">
                    <a:lumMod val="50000"/>
                  </a:schemeClr>
                </a:solidFill>
              </a:rPr>
              <a:t>La partenza</a:t>
            </a:r>
          </a:p>
          <a:p>
            <a:r>
              <a:rPr lang="it-IT" sz="3200" b="1" i="1" dirty="0">
                <a:solidFill>
                  <a:schemeClr val="accent1">
                    <a:lumMod val="50000"/>
                  </a:schemeClr>
                </a:solidFill>
              </a:rPr>
              <a:t>La strada delle prove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AE495D3-E049-4009-8014-B2B7BDE9575E}"/>
              </a:ext>
            </a:extLst>
          </p:cNvPr>
          <p:cNvSpPr txBox="1"/>
          <p:nvPr/>
        </p:nvSpPr>
        <p:spPr>
          <a:xfrm>
            <a:off x="6344530" y="1932594"/>
            <a:ext cx="2532183" cy="58477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Cosa sono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0320F59-B123-4417-AA79-4DEC68E34A10}"/>
              </a:ext>
            </a:extLst>
          </p:cNvPr>
          <p:cNvSpPr txBox="1"/>
          <p:nvPr/>
        </p:nvSpPr>
        <p:spPr>
          <a:xfrm>
            <a:off x="1854056" y="3572550"/>
            <a:ext cx="3675887" cy="10772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2.</a:t>
            </a:r>
            <a:r>
              <a:rPr lang="it-IT" sz="3200" b="1" dirty="0"/>
              <a:t> </a:t>
            </a:r>
            <a:r>
              <a:rPr lang="it-IT" sz="3200" b="1" dirty="0">
                <a:solidFill>
                  <a:schemeClr val="accent5">
                    <a:lumMod val="50000"/>
                  </a:schemeClr>
                </a:solidFill>
              </a:rPr>
              <a:t>5ª</a:t>
            </a:r>
            <a:r>
              <a:rPr lang="it-IT" sz="3200" b="1" dirty="0"/>
              <a:t> e </a:t>
            </a:r>
            <a:r>
              <a:rPr lang="it-IT" sz="3200" b="1" dirty="0">
                <a:solidFill>
                  <a:schemeClr val="accent5">
                    <a:lumMod val="50000"/>
                  </a:schemeClr>
                </a:solidFill>
              </a:rPr>
              <a:t>6ª</a:t>
            </a:r>
            <a:r>
              <a:rPr lang="it-IT" sz="3200" b="1" dirty="0"/>
              <a:t> tappa nel film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47F9290-B90B-4239-8817-D0922625B2AB}"/>
              </a:ext>
            </a:extLst>
          </p:cNvPr>
          <p:cNvSpPr txBox="1"/>
          <p:nvPr/>
        </p:nvSpPr>
        <p:spPr>
          <a:xfrm>
            <a:off x="6956473" y="3642977"/>
            <a:ext cx="2869698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Cosa accade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FE365B4-6170-4448-874B-D76FDCCFA50A}"/>
              </a:ext>
            </a:extLst>
          </p:cNvPr>
          <p:cNvSpPr txBox="1"/>
          <p:nvPr/>
        </p:nvSpPr>
        <p:spPr>
          <a:xfrm>
            <a:off x="2976916" y="5142777"/>
            <a:ext cx="3979557" cy="10772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it-IT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b="1" dirty="0">
                <a:solidFill>
                  <a:srgbClr val="0070C0"/>
                </a:solidFill>
              </a:rPr>
              <a:t>5ª</a:t>
            </a:r>
            <a:r>
              <a:rPr lang="it-IT" sz="3200" b="1" dirty="0"/>
              <a:t> e </a:t>
            </a:r>
            <a:r>
              <a:rPr lang="it-IT" sz="3200" b="1" dirty="0">
                <a:solidFill>
                  <a:srgbClr val="0070C0"/>
                </a:solidFill>
              </a:rPr>
              <a:t>6ª</a:t>
            </a:r>
            <a:r>
              <a:rPr lang="it-IT" sz="3200" b="1" dirty="0"/>
              <a:t> tappa </a:t>
            </a:r>
            <a:r>
              <a:rPr lang="it-IT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 affrontarle:</a:t>
            </a:r>
            <a:endParaRPr lang="it-IT" sz="3200" b="1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508F2EE-647B-43A5-92FC-DBE9730CF268}"/>
              </a:ext>
            </a:extLst>
          </p:cNvPr>
          <p:cNvSpPr txBox="1"/>
          <p:nvPr/>
        </p:nvSpPr>
        <p:spPr>
          <a:xfrm>
            <a:off x="8349175" y="5353360"/>
            <a:ext cx="2229730" cy="58477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Lo SWOT</a:t>
            </a:r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DBA0A1F5-B219-43FB-B6DA-639F707ED20B}"/>
              </a:ext>
            </a:extLst>
          </p:cNvPr>
          <p:cNvSpPr/>
          <p:nvPr/>
        </p:nvSpPr>
        <p:spPr>
          <a:xfrm>
            <a:off x="5055844" y="2067485"/>
            <a:ext cx="1129998" cy="29238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CC48B346-B44C-4E6E-976E-638C4AD10A4D}"/>
              </a:ext>
            </a:extLst>
          </p:cNvPr>
          <p:cNvSpPr/>
          <p:nvPr/>
        </p:nvSpPr>
        <p:spPr>
          <a:xfrm>
            <a:off x="5694536" y="3818771"/>
            <a:ext cx="802930" cy="29238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AB81604B-77AF-4586-AE28-1755799A3216}"/>
              </a:ext>
            </a:extLst>
          </p:cNvPr>
          <p:cNvSpPr/>
          <p:nvPr/>
        </p:nvSpPr>
        <p:spPr>
          <a:xfrm>
            <a:off x="7155020" y="5535192"/>
            <a:ext cx="802930" cy="29238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19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rgbClr val="DDE5F4"/>
            </a:gs>
            <a:gs pos="79000">
              <a:schemeClr val="accent1">
                <a:lumMod val="5000"/>
                <a:lumOff val="95000"/>
              </a:schemeClr>
            </a:gs>
            <a:gs pos="64000">
              <a:schemeClr val="accent1">
                <a:lumMod val="45000"/>
                <a:lumOff val="55000"/>
              </a:schemeClr>
            </a:gs>
            <a:gs pos="61000">
              <a:schemeClr val="bg1"/>
            </a:gs>
            <a:gs pos="24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57984AF-D0F7-41CA-910C-D2AF275309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66" y="725584"/>
            <a:ext cx="3584991" cy="358499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0187B98-7120-4299-BA4C-9DCDB2289A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661492"/>
            <a:ext cx="4842510" cy="271180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4D7FB66E-8B3D-4256-AA74-9A08E47FED2F}"/>
              </a:ext>
            </a:extLst>
          </p:cNvPr>
          <p:cNvSpPr txBox="1"/>
          <p:nvPr/>
        </p:nvSpPr>
        <p:spPr>
          <a:xfrm>
            <a:off x="4799867" y="1994860"/>
            <a:ext cx="721394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hlinkClick r:id="rId4"/>
              </a:rPr>
              <a:t>https://www.incambiamento.it/il-nostro-libro/</a:t>
            </a:r>
            <a:endParaRPr lang="it-IT" sz="2800" b="1" dirty="0"/>
          </a:p>
          <a:p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333757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0DFB1468-D87E-45B0-9038-B0991CA407AD}"/>
              </a:ext>
            </a:extLst>
          </p:cNvPr>
          <p:cNvSpPr txBox="1"/>
          <p:nvPr/>
        </p:nvSpPr>
        <p:spPr>
          <a:xfrm>
            <a:off x="3507385" y="488335"/>
            <a:ext cx="5177230" cy="1015663"/>
          </a:xfrm>
          <a:prstGeom prst="rect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457200" indent="-457200" algn="ctr">
              <a:buAutoNum type="arabicPeriod"/>
            </a:pPr>
            <a:r>
              <a:rPr lang="it-IT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LA PARTENZA</a:t>
            </a:r>
          </a:p>
          <a:p>
            <a:pPr algn="ctr"/>
            <a:r>
              <a:rPr lang="it-IT" sz="3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QUINTA TAPPA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0E1BC66-582E-43D7-A406-B2552879E886}"/>
              </a:ext>
            </a:extLst>
          </p:cNvPr>
          <p:cNvSpPr txBox="1"/>
          <p:nvPr/>
        </p:nvSpPr>
        <p:spPr>
          <a:xfrm>
            <a:off x="2206171" y="2121209"/>
            <a:ext cx="777965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400" b="1" dirty="0">
                <a:solidFill>
                  <a:srgbClr val="3333CC"/>
                </a:solidFill>
              </a:rPr>
              <a:t>L’Eroe, dopo aver ascoltato la Chiamata e aver manifestato dubbi e paure, si prepara a compiere il suo Viaggio.</a:t>
            </a:r>
          </a:p>
          <a:p>
            <a:pPr algn="just"/>
            <a:endParaRPr lang="it-IT" sz="3400" b="1" dirty="0">
              <a:solidFill>
                <a:srgbClr val="FFFF00"/>
              </a:solidFill>
            </a:endParaRPr>
          </a:p>
          <a:p>
            <a:pPr algn="just"/>
            <a:r>
              <a:rPr lang="it-IT" sz="3400" b="1" dirty="0">
                <a:solidFill>
                  <a:srgbClr val="FFFF00"/>
                </a:solidFill>
              </a:rPr>
              <a:t>È un passo importante con cui l’Eroe impegna tutto se stesso nel Viaggio</a:t>
            </a:r>
          </a:p>
        </p:txBody>
      </p:sp>
    </p:spTree>
    <p:extLst>
      <p:ext uri="{BB962C8B-B14F-4D97-AF65-F5344CB8AC3E}">
        <p14:creationId xmlns:p14="http://schemas.microsoft.com/office/powerpoint/2010/main" val="260547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9C8F88D-663A-4AD7-9789-4E71D24DBA7B}"/>
              </a:ext>
            </a:extLst>
          </p:cNvPr>
          <p:cNvSpPr txBox="1"/>
          <p:nvPr/>
        </p:nvSpPr>
        <p:spPr>
          <a:xfrm>
            <a:off x="3124088" y="360825"/>
            <a:ext cx="5372797" cy="11233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it-IT" sz="35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STRADA DELLE PROVE</a:t>
            </a:r>
          </a:p>
          <a:p>
            <a:pPr algn="ctr"/>
            <a:r>
              <a:rPr lang="it-IT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SESTA TAPPA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98B5C3-5D21-4B14-ACFB-A5D887A067C4}"/>
              </a:ext>
            </a:extLst>
          </p:cNvPr>
          <p:cNvSpPr txBox="1"/>
          <p:nvPr/>
        </p:nvSpPr>
        <p:spPr>
          <a:xfrm>
            <a:off x="2640484" y="2157525"/>
            <a:ext cx="7112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chemeClr val="bg1"/>
                </a:solidFill>
              </a:rPr>
              <a:t>L’Eroe entra nel ‘’misterioso’’ mondo straordinario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it-IT" sz="3600" b="1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chemeClr val="bg1"/>
                </a:solidFill>
              </a:rPr>
              <a:t>Qui affronterà varie prove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it-IT" sz="3600" b="1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chemeClr val="bg1"/>
                </a:solidFill>
              </a:rPr>
              <a:t>È un’esperienza nuova e, a volte, spaventosa per lui</a:t>
            </a:r>
          </a:p>
          <a:p>
            <a:r>
              <a:rPr lang="it-IT" sz="2400" dirty="0">
                <a:solidFill>
                  <a:schemeClr val="bg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42540566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C496B67-227E-45C4-B1FB-4B5ACCE8F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00" y="477000"/>
            <a:ext cx="11808000" cy="5904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08ACD0F-71B8-40C8-9799-A56246A2723A}"/>
              </a:ext>
            </a:extLst>
          </p:cNvPr>
          <p:cNvSpPr txBox="1"/>
          <p:nvPr/>
        </p:nvSpPr>
        <p:spPr>
          <a:xfrm>
            <a:off x="3352800" y="283575"/>
            <a:ext cx="5486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2.</a:t>
            </a:r>
            <a:r>
              <a:rPr lang="it-IT" sz="2800" b="1" dirty="0">
                <a:latin typeface="Arial Rounded MT Bold" panose="020F0704030504030204" pitchFamily="34" charset="0"/>
              </a:rPr>
              <a:t> </a:t>
            </a:r>
            <a:r>
              <a:rPr lang="it-IT" sz="2800" b="1" dirty="0">
                <a:solidFill>
                  <a:srgbClr val="3333CC"/>
                </a:solidFill>
                <a:latin typeface="Arial Rounded MT Bold" panose="020F0704030504030204" pitchFamily="34" charset="0"/>
              </a:rPr>
              <a:t>5ª</a:t>
            </a:r>
            <a:r>
              <a:rPr lang="it-IT" sz="2800" b="1" dirty="0">
                <a:latin typeface="Arial Rounded MT Bold" panose="020F0704030504030204" pitchFamily="34" charset="0"/>
              </a:rPr>
              <a:t> </a:t>
            </a:r>
            <a:r>
              <a:rPr lang="it-IT" sz="2800" b="1" dirty="0">
                <a:solidFill>
                  <a:srgbClr val="3333CC"/>
                </a:solidFill>
                <a:latin typeface="Arial Rounded MT Bold" panose="020F0704030504030204" pitchFamily="34" charset="0"/>
              </a:rPr>
              <a:t>e</a:t>
            </a:r>
            <a:r>
              <a:rPr lang="it-IT" sz="2800" b="1" dirty="0">
                <a:latin typeface="Arial Rounded MT Bold" panose="020F0704030504030204" pitchFamily="34" charset="0"/>
              </a:rPr>
              <a:t> </a:t>
            </a:r>
            <a:r>
              <a:rPr lang="it-IT" sz="2800" b="1" dirty="0">
                <a:solidFill>
                  <a:srgbClr val="3333CC"/>
                </a:solidFill>
                <a:latin typeface="Arial Rounded MT Bold" panose="020F0704030504030204" pitchFamily="34" charset="0"/>
              </a:rPr>
              <a:t>6ª</a:t>
            </a:r>
            <a:r>
              <a:rPr lang="it-IT" sz="2800" b="1" dirty="0">
                <a:latin typeface="Arial Rounded MT Bold" panose="020F0704030504030204" pitchFamily="34" charset="0"/>
              </a:rPr>
              <a:t> </a:t>
            </a:r>
            <a:r>
              <a:rPr lang="it-IT" sz="2800" b="1" dirty="0">
                <a:solidFill>
                  <a:srgbClr val="3333CC"/>
                </a:solidFill>
                <a:latin typeface="Arial Rounded MT Bold" panose="020F0704030504030204" pitchFamily="34" charset="0"/>
              </a:rPr>
              <a:t>TAPPA nel FILM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DAD7917-539E-4E38-B5FF-2CD2B3DBDD0F}"/>
              </a:ext>
            </a:extLst>
          </p:cNvPr>
          <p:cNvSpPr txBox="1"/>
          <p:nvPr/>
        </p:nvSpPr>
        <p:spPr>
          <a:xfrm>
            <a:off x="932933" y="1736187"/>
            <a:ext cx="33673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</a:rPr>
              <a:t>PARTENZA DI BETHANY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30112D4-5AB8-4F0E-8ED7-DD9DAFDC5B62}"/>
              </a:ext>
            </a:extLst>
          </p:cNvPr>
          <p:cNvSpPr txBox="1"/>
          <p:nvPr/>
        </p:nvSpPr>
        <p:spPr>
          <a:xfrm>
            <a:off x="907589" y="3472423"/>
            <a:ext cx="3221055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Decide di tornare in acqua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prepara per surfare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4E5A18-0D0D-4501-A76B-24D8D7247147}"/>
              </a:ext>
            </a:extLst>
          </p:cNvPr>
          <p:cNvSpPr txBox="1"/>
          <p:nvPr/>
        </p:nvSpPr>
        <p:spPr>
          <a:xfrm>
            <a:off x="6285511" y="1611472"/>
            <a:ext cx="357051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3333CC"/>
                </a:solidFill>
              </a:rPr>
              <a:t>STRADA DELLE PROVE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0E4552B-FFD9-4F5C-B20E-A633E947652C}"/>
              </a:ext>
            </a:extLst>
          </p:cNvPr>
          <p:cNvSpPr txBox="1"/>
          <p:nvPr/>
        </p:nvSpPr>
        <p:spPr>
          <a:xfrm>
            <a:off x="5491432" y="2877815"/>
            <a:ext cx="62832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Surfare con un braccio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Difficoltà a restare sulla tavola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 le dice di riprovare un altro giorno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Chi, invece, le dà consigli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Superamento delle prove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Torna al suo obiettivo: diventare surfista professionista</a:t>
            </a:r>
          </a:p>
        </p:txBody>
      </p:sp>
      <p:sp>
        <p:nvSpPr>
          <p:cNvPr id="10" name="Freccia in giù 9">
            <a:extLst>
              <a:ext uri="{FF2B5EF4-FFF2-40B4-BE49-F238E27FC236}">
                <a16:creationId xmlns:a16="http://schemas.microsoft.com/office/drawing/2014/main" id="{E575D460-AA46-4961-AABD-4A8D594EB683}"/>
              </a:ext>
            </a:extLst>
          </p:cNvPr>
          <p:cNvSpPr/>
          <p:nvPr/>
        </p:nvSpPr>
        <p:spPr>
          <a:xfrm>
            <a:off x="2419643" y="2618307"/>
            <a:ext cx="196948" cy="5336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in giù 10">
            <a:extLst>
              <a:ext uri="{FF2B5EF4-FFF2-40B4-BE49-F238E27FC236}">
                <a16:creationId xmlns:a16="http://schemas.microsoft.com/office/drawing/2014/main" id="{E2232B85-F934-4D27-A41A-9CD83EE0A82F}"/>
              </a:ext>
            </a:extLst>
          </p:cNvPr>
          <p:cNvSpPr/>
          <p:nvPr/>
        </p:nvSpPr>
        <p:spPr>
          <a:xfrm>
            <a:off x="7972294" y="2305555"/>
            <a:ext cx="196948" cy="570713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783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rgbClr val="DDE5F4"/>
            </a:gs>
            <a:gs pos="52000">
              <a:schemeClr val="accent1">
                <a:lumMod val="5000"/>
                <a:lumOff val="95000"/>
              </a:schemeClr>
            </a:gs>
            <a:gs pos="93000">
              <a:schemeClr val="accent1">
                <a:lumMod val="45000"/>
                <a:lumOff val="55000"/>
              </a:schemeClr>
            </a:gs>
            <a:gs pos="82000">
              <a:schemeClr val="bg1"/>
            </a:gs>
            <a:gs pos="44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594C319-E33A-4ACC-9E28-F016C2F54108}"/>
              </a:ext>
            </a:extLst>
          </p:cNvPr>
          <p:cNvSpPr txBox="1"/>
          <p:nvPr/>
        </p:nvSpPr>
        <p:spPr>
          <a:xfrm>
            <a:off x="1502288" y="365760"/>
            <a:ext cx="341788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0000"/>
                </a:solidFill>
              </a:rPr>
              <a:t>3.</a:t>
            </a:r>
            <a:r>
              <a:rPr lang="it-IT" sz="2800" b="1" dirty="0"/>
              <a:t> LO SWOT</a:t>
            </a:r>
          </a:p>
        </p:txBody>
      </p:sp>
      <p:pic>
        <p:nvPicPr>
          <p:cNvPr id="5" name="image5.png">
            <a:extLst>
              <a:ext uri="{FF2B5EF4-FFF2-40B4-BE49-F238E27FC236}">
                <a16:creationId xmlns:a16="http://schemas.microsoft.com/office/drawing/2014/main" id="{0692186C-43BF-4FA2-B3DD-44FDF28B7D6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76783" y="253165"/>
            <a:ext cx="3741445" cy="635167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6A82F9B-D2D9-45DF-9F22-ACF2950CE2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32" y="1636542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5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/>
          <p:cNvCxnSpPr/>
          <p:nvPr/>
        </p:nvCxnSpPr>
        <p:spPr>
          <a:xfrm>
            <a:off x="5911947" y="641632"/>
            <a:ext cx="42203" cy="57958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>
            <a:cxnSpLocks/>
          </p:cNvCxnSpPr>
          <p:nvPr/>
        </p:nvCxnSpPr>
        <p:spPr>
          <a:xfrm>
            <a:off x="553792" y="3418449"/>
            <a:ext cx="1074256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1362300" y="628232"/>
            <a:ext cx="3696173" cy="707886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chemeClr val="accent6">
                    <a:lumMod val="50000"/>
                  </a:schemeClr>
                </a:solidFill>
              </a:rPr>
              <a:t>S</a:t>
            </a:r>
            <a:r>
              <a:rPr lang="it-IT" sz="3200" b="1" dirty="0"/>
              <a:t> = PUNTI DI FORZA  </a:t>
            </a:r>
          </a:p>
        </p:txBody>
      </p:sp>
      <p:sp>
        <p:nvSpPr>
          <p:cNvPr id="10" name="Rettangolo 9"/>
          <p:cNvSpPr/>
          <p:nvPr/>
        </p:nvSpPr>
        <p:spPr>
          <a:xfrm>
            <a:off x="6391562" y="641632"/>
            <a:ext cx="4637808" cy="707886"/>
          </a:xfrm>
          <a:prstGeom prst="rect">
            <a:avLst/>
          </a:prstGeom>
          <a:solidFill>
            <a:srgbClr val="FCF600"/>
          </a:solidFill>
        </p:spPr>
        <p:txBody>
          <a:bodyPr wrap="none">
            <a:spAutoFit/>
          </a:bodyPr>
          <a:lstStyle/>
          <a:p>
            <a:r>
              <a:rPr lang="it-IT" sz="4000" b="1" dirty="0"/>
              <a:t>W</a:t>
            </a:r>
            <a:r>
              <a:rPr lang="it-IT" sz="3200" b="1" dirty="0"/>
              <a:t> = PUNTI DI DEBOLEZZA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1362300" y="3650720"/>
            <a:ext cx="3410485" cy="707886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it-IT" sz="4000" b="1" dirty="0"/>
              <a:t>O</a:t>
            </a:r>
            <a:r>
              <a:rPr lang="it-IT" sz="3200" b="1" dirty="0"/>
              <a:t> = OPPORTUNITÀ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7486413" y="3641164"/>
            <a:ext cx="2448106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it-IT" sz="4000" b="1" dirty="0"/>
              <a:t>T</a:t>
            </a:r>
            <a:r>
              <a:rPr lang="it-IT" sz="3200" b="1" dirty="0"/>
              <a:t> = MINACCE</a:t>
            </a:r>
          </a:p>
        </p:txBody>
      </p:sp>
      <p:sp>
        <p:nvSpPr>
          <p:cNvPr id="3" name="Rettangolo 2"/>
          <p:cNvSpPr/>
          <p:nvPr/>
        </p:nvSpPr>
        <p:spPr>
          <a:xfrm>
            <a:off x="6391562" y="1577060"/>
            <a:ext cx="45711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Cosa potenziare di me?</a:t>
            </a:r>
            <a:endParaRPr lang="it-IT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Quali competenze e risorse mi mancano?</a:t>
            </a:r>
          </a:p>
          <a:p>
            <a:pPr marL="285750" lvl="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Cosa evito per insicurezza?</a:t>
            </a:r>
          </a:p>
        </p:txBody>
      </p:sp>
      <p:sp>
        <p:nvSpPr>
          <p:cNvPr id="4" name="Rettangolo 3"/>
          <p:cNvSpPr/>
          <p:nvPr/>
        </p:nvSpPr>
        <p:spPr>
          <a:xfrm>
            <a:off x="168812" y="4474672"/>
            <a:ext cx="5605974" cy="2179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Questo evento è per me un’opportunità verso l’obiettivo?</a:t>
            </a:r>
            <a:endParaRPr lang="it-IT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Quali persone mi possono essere utili in direzione dell’obiettivo, ora o anche dopo averlo raggiunto? </a:t>
            </a:r>
            <a:endParaRPr lang="it-IT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391562" y="4667515"/>
            <a:ext cx="5012689" cy="1330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C’è qualcuno che mi ostacola?</a:t>
            </a:r>
            <a:endParaRPr lang="it-IT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it-IT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Quali possibili cambiamenti potrebbero bloccarmi?</a:t>
            </a:r>
            <a:r>
              <a:rPr lang="it-IT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53792" y="1592071"/>
            <a:ext cx="530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Quali sono le mie migliori qualità in direzione dell’obiettivo?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Quali risorse ho a mia disposizione?</a:t>
            </a:r>
          </a:p>
        </p:txBody>
      </p:sp>
    </p:spTree>
    <p:extLst>
      <p:ext uri="{BB962C8B-B14F-4D97-AF65-F5344CB8AC3E}">
        <p14:creationId xmlns:p14="http://schemas.microsoft.com/office/powerpoint/2010/main" val="1516368437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4000">
              <a:srgbClr val="FFFF00"/>
            </a:gs>
            <a:gs pos="86728">
              <a:srgbClr val="51C9A4"/>
            </a:gs>
            <a:gs pos="69000">
              <a:schemeClr val="bg1"/>
            </a:gs>
            <a:gs pos="79000">
              <a:srgbClr val="FF0000"/>
            </a:gs>
            <a:gs pos="98000">
              <a:srgbClr val="00B0F0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3368864-E59A-4A62-B6C5-9B35EC8E5570}"/>
              </a:ext>
            </a:extLst>
          </p:cNvPr>
          <p:cNvSpPr txBox="1"/>
          <p:nvPr/>
        </p:nvSpPr>
        <p:spPr>
          <a:xfrm>
            <a:off x="3654134" y="372269"/>
            <a:ext cx="4883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latin typeface="Arial Rounded MT Bold" panose="020F0704030504030204" pitchFamily="34" charset="0"/>
              </a:rPr>
              <a:t>INFINE…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2965780-8BFC-4B8B-8D4D-842BDB8ECF73}"/>
              </a:ext>
            </a:extLst>
          </p:cNvPr>
          <p:cNvSpPr txBox="1"/>
          <p:nvPr/>
        </p:nvSpPr>
        <p:spPr>
          <a:xfrm>
            <a:off x="1812866" y="1202123"/>
            <a:ext cx="91008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Dopo aver definito un obiettivo e aver fatto l’analisi SWOT, poniti queste domande: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F0AACFA-9A43-458A-96F9-005F56E8CE67}"/>
              </a:ext>
            </a:extLst>
          </p:cNvPr>
          <p:cNvSpPr txBox="1"/>
          <p:nvPr/>
        </p:nvSpPr>
        <p:spPr>
          <a:xfrm>
            <a:off x="2025746" y="2401309"/>
            <a:ext cx="92846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b="1" dirty="0">
                <a:latin typeface="Arial Rounded MT Bold" panose="020F0704030504030204" pitchFamily="34" charset="0"/>
              </a:rPr>
              <a:t>Questa analisi mi rispecchia?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b="1" dirty="0">
                <a:latin typeface="Arial Rounded MT Bold" panose="020F0704030504030204" pitchFamily="34" charset="0"/>
              </a:rPr>
              <a:t>C’è qualcosa da aggiungere?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b="1" dirty="0">
                <a:latin typeface="Arial Rounded MT Bold" panose="020F0704030504030204" pitchFamily="34" charset="0"/>
              </a:rPr>
              <a:t>Quali sono le voci più importanti di ognuno dei 4 riquadri?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8AA8192-A6E0-4A30-BFE1-62690EFB9CA7}"/>
              </a:ext>
            </a:extLst>
          </p:cNvPr>
          <p:cNvSpPr txBox="1"/>
          <p:nvPr/>
        </p:nvSpPr>
        <p:spPr>
          <a:xfrm>
            <a:off x="2025746" y="4465375"/>
            <a:ext cx="83702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sz="2800" i="1" dirty="0"/>
              <a:t>Scegli 1 o 2 di queste voci importanti per raggiungere il tuo obiettivo perché saranno le cose che farai per prima in direzione dell’obiettivo</a:t>
            </a:r>
          </a:p>
        </p:txBody>
      </p:sp>
    </p:spTree>
    <p:extLst>
      <p:ext uri="{BB962C8B-B14F-4D97-AF65-F5344CB8AC3E}">
        <p14:creationId xmlns:p14="http://schemas.microsoft.com/office/powerpoint/2010/main" val="392130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431</Words>
  <Application>Microsoft Office PowerPoint</Application>
  <PresentationFormat>Widescreen</PresentationFormat>
  <Paragraphs>77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2" baseType="lpstr">
      <vt:lpstr>Arial</vt:lpstr>
      <vt:lpstr>Arial Rounded MT Bold</vt:lpstr>
      <vt:lpstr>Calibri</vt:lpstr>
      <vt:lpstr>Calibri Light</vt:lpstr>
      <vt:lpstr>Comic Sans MS</vt:lpstr>
      <vt:lpstr>Lucida Handwriting</vt:lpstr>
      <vt:lpstr>Symbol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18</cp:revision>
  <dcterms:created xsi:type="dcterms:W3CDTF">2022-01-18T19:23:13Z</dcterms:created>
  <dcterms:modified xsi:type="dcterms:W3CDTF">2022-02-05T19:19:09Z</dcterms:modified>
</cp:coreProperties>
</file>