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74" r:id="rId5"/>
    <p:sldId id="259" r:id="rId6"/>
    <p:sldId id="260" r:id="rId7"/>
    <p:sldId id="272" r:id="rId8"/>
    <p:sldId id="275" r:id="rId9"/>
    <p:sldId id="261" r:id="rId10"/>
    <p:sldId id="262" r:id="rId11"/>
    <p:sldId id="276" r:id="rId12"/>
    <p:sldId id="264" r:id="rId13"/>
    <p:sldId id="266" r:id="rId14"/>
    <p:sldId id="267" r:id="rId15"/>
    <p:sldId id="270" r:id="rId16"/>
    <p:sldId id="273" r:id="rId17"/>
    <p:sldId id="258" r:id="rId18"/>
    <p:sldId id="265" r:id="rId19"/>
    <p:sldId id="271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EAB200"/>
    <a:srgbClr val="0000FF"/>
    <a:srgbClr val="FF99FF"/>
    <a:srgbClr val="7979FF"/>
    <a:srgbClr val="FF6600"/>
    <a:srgbClr val="00AC7F"/>
    <a:srgbClr val="800000"/>
    <a:srgbClr val="01FFBC"/>
    <a:srgbClr val="69B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FCA9A2-55F9-44B3-A7D1-5855BB198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E76AE91-E5B5-44C9-A117-4AE8CAFE0E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BE2075-3096-4F18-930E-3E8AA532B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952-3C8B-472F-8F2E-58BBE083223D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A0AE3A7-E2D9-4F90-8E7C-44B3FCE49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7D273F-CB91-42C7-91A1-7EE8B4A23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103E2-0373-4453-ADA7-C6AB42C57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1341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4C82D9-BA16-4E23-96F7-533AC2910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C22D5C7-3FDC-4378-B2C4-132F3B9BC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C9F10E-36D2-4F86-855A-0369ABBE9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952-3C8B-472F-8F2E-58BBE083223D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FBB3135-8603-463F-8531-A01C2675F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8D83DB-2364-41C8-B5C8-4A6701753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103E2-0373-4453-ADA7-C6AB42C57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5587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4F7D747-73F8-4BE5-AB20-F6878D5E98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B790C5-6A20-433A-80A0-2AD6F164CA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69D3D1-DB7C-4569-A858-DD2A6FE33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952-3C8B-472F-8F2E-58BBE083223D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EB53057-DFC2-4BFC-B7CC-B4D9E3141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C07527-2BFE-4419-9007-B455A596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103E2-0373-4453-ADA7-C6AB42C57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1167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85E687-6CEE-4111-ABC0-9E32BC9F5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0C7750-CDFA-464A-B0EB-0890C4BAA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E540B7-07A9-42D8-8123-51EC02E92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952-3C8B-472F-8F2E-58BBE083223D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01F8FC-5D25-4B40-ADB3-8FB0DB9F1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BEA3D6-F7F2-438C-B47B-97347926B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103E2-0373-4453-ADA7-C6AB42C57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208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5DCF1D-9A63-4007-AEAD-5EB768887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E19109-CFEF-4F8C-BE01-7D9A65B56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47C2A5A-C9A4-4713-96DF-84A4D6CA4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952-3C8B-472F-8F2E-58BBE083223D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5D5259-FAB0-4A22-9784-A16B584D3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7BD32DD-490A-400F-A478-45148CC31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103E2-0373-4453-ADA7-C6AB42C57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0448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7D6514-CE19-4464-9C10-9C73EC178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509E7F-C25F-468B-AC88-A1109DE647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96C40AB-A45B-419A-9810-B1963C613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0E1FD17-61CE-46CF-9B2D-0300B39FA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952-3C8B-472F-8F2E-58BBE083223D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FA703DB-AFED-4A01-A09A-E02EF2239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AA60A0B-CD99-43A1-A28A-A885CEFC9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103E2-0373-4453-ADA7-C6AB42C57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76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049E81-8055-4570-8565-88E2742AA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51549CE-1AAE-44BD-B4E3-200724483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D63763F-BCB3-4111-8A17-A0D6E2EBD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F10672D-022F-4335-AA62-11A2491564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AC65035-63A1-490D-B52E-64D463DCD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747E093-7BAE-4E22-96F0-09198C7A1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952-3C8B-472F-8F2E-58BBE083223D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725E144-3590-46A5-8944-27C45B4F6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04727EC-34A2-4E12-8021-83198149B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103E2-0373-4453-ADA7-C6AB42C57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927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73B85A-762B-4BE5-968F-A61E070BC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2C1EE44-F0E0-4DD9-A99C-8EFF1C231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952-3C8B-472F-8F2E-58BBE083223D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7FB4E20-46B2-4E51-9BF1-A6D2470A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E5DAFF3-1BF5-4858-A1C0-FF245D572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103E2-0373-4453-ADA7-C6AB42C57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880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C7932BB-3AD2-4D28-941A-2F43E5D0C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952-3C8B-472F-8F2E-58BBE083223D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BBF039D-BA19-4161-8ACA-34554091F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5587C24-60EF-41A3-9552-15C2591D6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103E2-0373-4453-ADA7-C6AB42C57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7757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39B599-9443-4A21-A4F5-1A13C4B10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6EC748-D5A3-4729-9FDC-C67C8DF4B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42508A1-1F11-4C54-99FF-730C0CA668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78ED28F-D77F-4228-BC45-05FA5A6FC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952-3C8B-472F-8F2E-58BBE083223D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523E4E9-3A74-4C5E-854A-2AB0585A8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E0CD89-545A-4808-9E3A-AE45CADCD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103E2-0373-4453-ADA7-C6AB42C57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5579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41A0F4-540A-417F-A7E8-59AF37DEC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BE41B65-114C-4F62-B278-71AB1E018C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72228DF-9DE4-4105-A340-94B2B30032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EC62980-D720-4C62-816D-AD0CD9C2F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952-3C8B-472F-8F2E-58BBE083223D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362EE35-3F75-4A22-A294-D2B658EF4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1280146-82FC-4430-A803-6EEBB07D8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103E2-0373-4453-ADA7-C6AB42C57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192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33AF584-BB37-4B43-9B2B-EDDF619D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3A910F2-52E8-4829-ACCF-57A6B3295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35F8B7-AC24-42E7-9AD7-2BD9D60152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80952-3C8B-472F-8F2E-58BBE083223D}" type="datetimeFigureOut">
              <a:rPr lang="it-IT" smtClean="0"/>
              <a:t>19/03/2022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A59D80-73CF-40AD-96BC-64D34EFE6F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631638-E88A-4183-BB45-F1D6EFFA9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103E2-0373-4453-ADA7-C6AB42C57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52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r="4000" b="-7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2776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3CC3D76-9335-4880-A0C8-CFF27542E7D2}"/>
              </a:ext>
            </a:extLst>
          </p:cNvPr>
          <p:cNvSpPr txBox="1"/>
          <p:nvPr/>
        </p:nvSpPr>
        <p:spPr>
          <a:xfrm>
            <a:off x="2720926" y="422031"/>
            <a:ext cx="6750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LA CAVERNA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    </a:t>
            </a: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e 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     </a:t>
            </a: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L’OMBRA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2D2A277E-7062-4EDA-B9F6-B031EEAEAB44}"/>
              </a:ext>
            </a:extLst>
          </p:cNvPr>
          <p:cNvSpPr/>
          <p:nvPr/>
        </p:nvSpPr>
        <p:spPr>
          <a:xfrm>
            <a:off x="4316435" y="1387607"/>
            <a:ext cx="250913" cy="84589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D9B41F47-C4CB-45DD-9FFF-BDF8C52BD282}"/>
              </a:ext>
            </a:extLst>
          </p:cNvPr>
          <p:cNvSpPr/>
          <p:nvPr/>
        </p:nvSpPr>
        <p:spPr>
          <a:xfrm rot="5400000">
            <a:off x="7992637" y="1685099"/>
            <a:ext cx="845895" cy="25091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DD839B6-470C-4616-AED5-7B17C916AE26}"/>
              </a:ext>
            </a:extLst>
          </p:cNvPr>
          <p:cNvSpPr txBox="1"/>
          <p:nvPr/>
        </p:nvSpPr>
        <p:spPr>
          <a:xfrm>
            <a:off x="1414973" y="2293092"/>
            <a:ext cx="468102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EA0000"/>
              </a:buClr>
              <a:buFont typeface="Arial" panose="020B0604020202020204" pitchFamily="34" charset="0"/>
              <a:buChar char="•"/>
            </a:pPr>
            <a:r>
              <a:rPr lang="it-IT" sz="3400" b="1" dirty="0"/>
              <a:t>I tentativi di restare </a:t>
            </a:r>
          </a:p>
          <a:p>
            <a:r>
              <a:rPr lang="it-IT" sz="3400" b="1" dirty="0"/>
              <a:t>   sulla tavola</a:t>
            </a:r>
          </a:p>
          <a:p>
            <a:pPr marL="285750" indent="-285750">
              <a:buClr>
                <a:srgbClr val="EA0000"/>
              </a:buClr>
              <a:buFont typeface="Arial" panose="020B0604020202020204" pitchFamily="34" charset="0"/>
              <a:buChar char="•"/>
            </a:pPr>
            <a:r>
              <a:rPr lang="it-IT" sz="3400" b="1" dirty="0"/>
              <a:t>Le onde </a:t>
            </a:r>
          </a:p>
          <a:p>
            <a:pPr marL="285750" indent="-285750">
              <a:buClr>
                <a:srgbClr val="EA0000"/>
              </a:buClr>
              <a:buFont typeface="Arial" panose="020B0604020202020204" pitchFamily="34" charset="0"/>
              <a:buChar char="•"/>
            </a:pPr>
            <a:r>
              <a:rPr lang="it-IT" sz="3400" b="1" dirty="0"/>
              <a:t>Perdere la tavola ed essere inghiottita dalle onde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ED225F5-D9F3-41E9-A834-B7BFD70E8C84}"/>
              </a:ext>
            </a:extLst>
          </p:cNvPr>
          <p:cNvSpPr txBox="1"/>
          <p:nvPr/>
        </p:nvSpPr>
        <p:spPr>
          <a:xfrm>
            <a:off x="7427739" y="2678054"/>
            <a:ext cx="334928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400" b="1" dirty="0">
                <a:solidFill>
                  <a:schemeClr val="bg1"/>
                </a:solidFill>
              </a:rPr>
              <a:t>La rivale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400" b="1" dirty="0">
                <a:solidFill>
                  <a:schemeClr val="bg1"/>
                </a:solidFill>
              </a:rPr>
              <a:t>La difficoltà che avverte durante la prova</a:t>
            </a:r>
          </a:p>
        </p:txBody>
      </p:sp>
    </p:spTree>
    <p:extLst>
      <p:ext uri="{BB962C8B-B14F-4D97-AF65-F5344CB8AC3E}">
        <p14:creationId xmlns:p14="http://schemas.microsoft.com/office/powerpoint/2010/main" val="1374319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2000" t="4000" r="2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7F336D-8A81-4AF2-B053-8548396ACCAC}"/>
              </a:ext>
            </a:extLst>
          </p:cNvPr>
          <p:cNvSpPr txBox="1"/>
          <p:nvPr/>
        </p:nvSpPr>
        <p:spPr>
          <a:xfrm>
            <a:off x="2708141" y="1013769"/>
            <a:ext cx="7195513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latin typeface="Arial Rounded MT Bold" panose="020F0704030504030204" pitchFamily="34" charset="0"/>
              </a:rPr>
              <a:t>L’AVVICINAMENTO ALLA CAVERNA</a:t>
            </a:r>
          </a:p>
          <a:p>
            <a:pPr algn="ctr"/>
            <a:r>
              <a:rPr lang="it-IT" sz="3000" dirty="0">
                <a:latin typeface="Arial Rounded MT Bold" panose="020F0704030504030204" pitchFamily="34" charset="0"/>
              </a:rPr>
              <a:t>e</a:t>
            </a:r>
          </a:p>
          <a:p>
            <a:pPr algn="ctr"/>
            <a:r>
              <a:rPr lang="it-IT" sz="3000" dirty="0">
                <a:solidFill>
                  <a:srgbClr val="800000"/>
                </a:solidFill>
                <a:latin typeface="Arial Rounded MT Bold" panose="020F0704030504030204" pitchFamily="34" charset="0"/>
              </a:rPr>
              <a:t>LA CAVERNA E L’OMBRA </a:t>
            </a:r>
          </a:p>
          <a:p>
            <a:pPr algn="ctr"/>
            <a:endParaRPr lang="it-IT" dirty="0"/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156FA8D-432B-413D-AFEA-D2FC52401E1E}"/>
              </a:ext>
            </a:extLst>
          </p:cNvPr>
          <p:cNvSpPr txBox="1"/>
          <p:nvPr/>
        </p:nvSpPr>
        <p:spPr>
          <a:xfrm>
            <a:off x="4158343" y="3045094"/>
            <a:ext cx="3875314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latin typeface="Arial Rounded MT Bold" panose="020F0704030504030204" pitchFamily="34" charset="0"/>
              </a:rPr>
              <a:t>NOI e LO </a:t>
            </a:r>
            <a:r>
              <a:rPr lang="it-IT" sz="3000" dirty="0">
                <a:solidFill>
                  <a:srgbClr val="800000"/>
                </a:solidFill>
                <a:latin typeface="Arial Rounded MT Bold" panose="020F0704030504030204" pitchFamily="34" charset="0"/>
              </a:rPr>
              <a:t>SMART</a:t>
            </a:r>
          </a:p>
        </p:txBody>
      </p:sp>
    </p:spTree>
    <p:extLst>
      <p:ext uri="{BB962C8B-B14F-4D97-AF65-F5344CB8AC3E}">
        <p14:creationId xmlns:p14="http://schemas.microsoft.com/office/powerpoint/2010/main" val="61693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33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51BED1E-E672-4D1A-8E06-1A081A400AB6}"/>
              </a:ext>
            </a:extLst>
          </p:cNvPr>
          <p:cNvSpPr txBox="1"/>
          <p:nvPr/>
        </p:nvSpPr>
        <p:spPr>
          <a:xfrm>
            <a:off x="1592581" y="324713"/>
            <a:ext cx="9338017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3. </a:t>
            </a:r>
            <a:r>
              <a:rPr lang="it-IT" sz="32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Avvicinamento alla Caverna - la Caverna</a:t>
            </a:r>
            <a:r>
              <a:rPr lang="it-IT" sz="3200" b="1" dirty="0"/>
              <a:t> e l’Ombra: </a:t>
            </a:r>
          </a:p>
          <a:p>
            <a:pPr algn="ctr"/>
            <a:r>
              <a:rPr lang="it-IT" sz="3200" b="1" dirty="0"/>
              <a:t>Lo </a:t>
            </a:r>
            <a:r>
              <a:rPr lang="it-IT" sz="3200" b="1" dirty="0">
                <a:solidFill>
                  <a:srgbClr val="0070C0"/>
                </a:solidFill>
              </a:rPr>
              <a:t>S</a:t>
            </a:r>
            <a:r>
              <a:rPr lang="it-IT" sz="3200" b="1" dirty="0">
                <a:solidFill>
                  <a:srgbClr val="00CC99"/>
                </a:solidFill>
              </a:rPr>
              <a:t>M</a:t>
            </a:r>
            <a:r>
              <a:rPr lang="it-IT" sz="3200" b="1" dirty="0">
                <a:solidFill>
                  <a:srgbClr val="DA006D"/>
                </a:solidFill>
              </a:rPr>
              <a:t>A</a:t>
            </a:r>
            <a:r>
              <a:rPr lang="it-IT" sz="3200" b="1" dirty="0">
                <a:solidFill>
                  <a:srgbClr val="FFC000"/>
                </a:solidFill>
              </a:rPr>
              <a:t>R</a:t>
            </a:r>
            <a:r>
              <a:rPr lang="it-IT" sz="3200" b="1" dirty="0">
                <a:solidFill>
                  <a:srgbClr val="CCCC00"/>
                </a:solidFill>
              </a:rPr>
              <a:t>T:</a:t>
            </a:r>
          </a:p>
          <a:p>
            <a:pPr algn="ctr"/>
            <a:r>
              <a:rPr lang="it-IT" sz="2400" dirty="0"/>
              <a:t> </a:t>
            </a:r>
            <a:r>
              <a:rPr lang="it-IT" sz="2400" b="1" dirty="0"/>
              <a:t>Modello per un obiettivo ben formato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A3BD39-09BF-4EC3-9844-D86D3675BAC4}"/>
              </a:ext>
            </a:extLst>
          </p:cNvPr>
          <p:cNvSpPr txBox="1"/>
          <p:nvPr/>
        </p:nvSpPr>
        <p:spPr>
          <a:xfrm>
            <a:off x="5155809" y="5554543"/>
            <a:ext cx="1880382" cy="369332"/>
          </a:xfrm>
          <a:prstGeom prst="rect">
            <a:avLst/>
          </a:prstGeom>
          <a:solidFill>
            <a:srgbClr val="DA006D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ATTUABILE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5616B22-E306-44BB-B479-618F44AB7D0E}"/>
              </a:ext>
            </a:extLst>
          </p:cNvPr>
          <p:cNvSpPr txBox="1"/>
          <p:nvPr/>
        </p:nvSpPr>
        <p:spPr>
          <a:xfrm>
            <a:off x="7399606" y="5539154"/>
            <a:ext cx="1856935" cy="38472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900" b="1" dirty="0">
                <a:solidFill>
                  <a:schemeClr val="bg1"/>
                </a:solidFill>
              </a:rPr>
              <a:t>RILEVANTE</a:t>
            </a:r>
          </a:p>
        </p:txBody>
      </p:sp>
    </p:spTree>
    <p:extLst>
      <p:ext uri="{BB962C8B-B14F-4D97-AF65-F5344CB8AC3E}">
        <p14:creationId xmlns:p14="http://schemas.microsoft.com/office/powerpoint/2010/main" val="1010737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773199"/>
              </p:ext>
            </p:extLst>
          </p:nvPr>
        </p:nvGraphicFramePr>
        <p:xfrm>
          <a:off x="49237" y="884860"/>
          <a:ext cx="12093526" cy="5786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03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0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4335">
                <a:tc>
                  <a:txBody>
                    <a:bodyPr/>
                    <a:lstStyle/>
                    <a:p>
                      <a:r>
                        <a:rPr lang="it-IT" sz="4800" b="1" dirty="0">
                          <a:solidFill>
                            <a:srgbClr val="002060"/>
                          </a:solidFill>
                        </a:rPr>
                        <a:t>Specifico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000" b="1" dirty="0"/>
                        <a:t>Cosa voglio</a:t>
                      </a:r>
                      <a:r>
                        <a:rPr lang="it-IT" sz="3000" b="1" baseline="0" dirty="0"/>
                        <a:t> </a:t>
                      </a:r>
                      <a:r>
                        <a:rPr lang="it-IT" sz="3000" b="1" baseline="0" dirty="0">
                          <a:solidFill>
                            <a:srgbClr val="FF3300"/>
                          </a:solidFill>
                        </a:rPr>
                        <a:t>precisamente</a:t>
                      </a:r>
                      <a:r>
                        <a:rPr lang="it-IT" sz="3000" b="1" baseline="0" dirty="0"/>
                        <a:t>?</a:t>
                      </a:r>
                      <a:endParaRPr lang="it-IT" sz="3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0770">
                <a:tc>
                  <a:txBody>
                    <a:bodyPr/>
                    <a:lstStyle/>
                    <a:p>
                      <a:r>
                        <a:rPr lang="it-IT" sz="4800" b="1" dirty="0">
                          <a:solidFill>
                            <a:srgbClr val="00CC99"/>
                          </a:solidFill>
                        </a:rPr>
                        <a:t>Misurabile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3000" b="1" dirty="0"/>
                        <a:t>Come posso </a:t>
                      </a:r>
                      <a:r>
                        <a:rPr lang="it-IT" sz="3000" b="1" dirty="0">
                          <a:solidFill>
                            <a:srgbClr val="FF3300"/>
                          </a:solidFill>
                        </a:rPr>
                        <a:t>verificare</a:t>
                      </a:r>
                      <a:r>
                        <a:rPr lang="it-IT" sz="3000" b="1" baseline="0" dirty="0"/>
                        <a:t> che sto raggiungendo l’obiettivo?</a:t>
                      </a:r>
                      <a:endParaRPr lang="it-IT" sz="3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0770">
                <a:tc>
                  <a:txBody>
                    <a:bodyPr/>
                    <a:lstStyle/>
                    <a:p>
                      <a:r>
                        <a:rPr lang="it-IT" sz="4800" b="1" dirty="0">
                          <a:solidFill>
                            <a:srgbClr val="DA006D"/>
                          </a:solidFill>
                        </a:rPr>
                        <a:t>Attuabile/Accessibile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base alle </a:t>
                      </a:r>
                      <a:r>
                        <a:rPr lang="it-IT" sz="2800" b="1" i="0" kern="1200" dirty="0">
                          <a:solidFill>
                            <a:srgbClr val="FF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mie risorse </a:t>
                      </a:r>
                      <a:r>
                        <a:rPr lang="it-IT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per quello che è sotto </a:t>
                      </a:r>
                      <a:r>
                        <a:rPr lang="it-IT" sz="2800" b="1" i="0" kern="1200" dirty="0">
                          <a:solidFill>
                            <a:srgbClr val="FF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mia responsabilità</a:t>
                      </a:r>
                      <a:r>
                        <a:rPr lang="it-IT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è raggiungibile? </a:t>
                      </a:r>
                    </a:p>
                    <a:p>
                      <a:pPr algn="just"/>
                      <a:endParaRPr lang="it-I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07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4800" b="1" dirty="0">
                          <a:solidFill>
                            <a:srgbClr val="FFC000"/>
                          </a:solidFill>
                        </a:rPr>
                        <a:t>Rilevante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Quanto è </a:t>
                      </a:r>
                      <a:r>
                        <a:rPr lang="it-IT" sz="2800" b="1" i="0" kern="1200" dirty="0">
                          <a:solidFill>
                            <a:srgbClr val="FF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importante per me </a:t>
                      </a:r>
                      <a:r>
                        <a:rPr lang="it-IT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raggiungerlo, su una scala da 1 a 10, ad esempio?</a:t>
                      </a:r>
                      <a:endParaRPr lang="it-IT" sz="2800" b="1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40770">
                <a:tc>
                  <a:txBody>
                    <a:bodyPr/>
                    <a:lstStyle/>
                    <a:p>
                      <a:r>
                        <a:rPr lang="it-IT" sz="4800" b="1" dirty="0">
                          <a:solidFill>
                            <a:srgbClr val="CCCC00"/>
                          </a:solidFill>
                        </a:rPr>
                        <a:t>Temporizzato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800" b="1" dirty="0"/>
                        <a:t>Che scadenza, </a:t>
                      </a:r>
                      <a:r>
                        <a:rPr lang="it-IT" sz="2800" b="1" dirty="0">
                          <a:solidFill>
                            <a:srgbClr val="FF3300"/>
                          </a:solidFill>
                        </a:rPr>
                        <a:t>in quanto tempo </a:t>
                      </a:r>
                      <a:r>
                        <a:rPr lang="it-IT" sz="2800" b="1" dirty="0"/>
                        <a:t>(data) voglio raggiungere l’obiettivo?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603717" y="0"/>
            <a:ext cx="8637563" cy="615553"/>
          </a:xfrm>
          <a:prstGeom prst="rect">
            <a:avLst/>
          </a:prstGeom>
          <a:solidFill>
            <a:srgbClr val="FF4F4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400" b="1" dirty="0">
                <a:solidFill>
                  <a:schemeClr val="bg1"/>
                </a:solidFill>
              </a:rPr>
              <a:t>DOMANDE DELLO SMART</a:t>
            </a:r>
          </a:p>
        </p:txBody>
      </p:sp>
    </p:spTree>
    <p:extLst>
      <p:ext uri="{BB962C8B-B14F-4D97-AF65-F5344CB8AC3E}">
        <p14:creationId xmlns:p14="http://schemas.microsoft.com/office/powerpoint/2010/main" val="320784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1325"/>
            <a:ext cx="6326185" cy="624188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6973299" y="209111"/>
            <a:ext cx="4860893" cy="61863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it-IT" sz="4000" b="1" dirty="0">
                <a:solidFill>
                  <a:srgbClr val="0070C0"/>
                </a:solidFill>
                <a:latin typeface="Modern No. 20" panose="02070704070505020303" pitchFamily="18" charset="0"/>
              </a:rPr>
              <a:t>ESPRESSO IN POSITIVO </a:t>
            </a:r>
          </a:p>
          <a:p>
            <a:endParaRPr lang="it-IT" sz="4000" b="1" dirty="0"/>
          </a:p>
          <a:p>
            <a:r>
              <a:rPr lang="it-IT" sz="4000" b="1" dirty="0"/>
              <a:t>2. </a:t>
            </a:r>
            <a:r>
              <a:rPr lang="it-IT" sz="4000" b="1" dirty="0">
                <a:solidFill>
                  <a:srgbClr val="008000"/>
                </a:solidFill>
                <a:latin typeface="Modern No. 20" panose="02070704070505020303" pitchFamily="18" charset="0"/>
              </a:rPr>
              <a:t>ECOLOGICO/</a:t>
            </a:r>
          </a:p>
          <a:p>
            <a:r>
              <a:rPr lang="it-IT" sz="4000" b="1" dirty="0">
                <a:solidFill>
                  <a:srgbClr val="008000"/>
                </a:solidFill>
                <a:latin typeface="Modern No. 20" panose="02070704070505020303" pitchFamily="18" charset="0"/>
              </a:rPr>
              <a:t>    ETICO</a:t>
            </a:r>
          </a:p>
          <a:p>
            <a:endParaRPr lang="it-IT" sz="4000" b="1" dirty="0"/>
          </a:p>
          <a:p>
            <a:r>
              <a:rPr lang="it-IT" sz="4000" b="1" dirty="0"/>
              <a:t>3. </a:t>
            </a:r>
            <a:r>
              <a:rPr lang="it-IT" sz="4000" b="1" dirty="0">
                <a:solidFill>
                  <a:srgbClr val="FF6600"/>
                </a:solidFill>
                <a:latin typeface="Modern No. 20" panose="02070704070505020303" pitchFamily="18" charset="0"/>
              </a:rPr>
              <a:t>SENSORIALMENTE BASATO </a:t>
            </a:r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 flipH="1">
            <a:off x="2011680" y="4278020"/>
            <a:ext cx="3713870" cy="7386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4200" b="1" dirty="0">
                <a:solidFill>
                  <a:schemeClr val="bg1"/>
                </a:solidFill>
                <a:latin typeface="Modern No. 20" panose="02070704070505020303" pitchFamily="18" charset="0"/>
                <a:cs typeface="David CLM" panose="02000603000000000000" pitchFamily="2" charset="-79"/>
              </a:rPr>
              <a:t>ILEVANTE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911565" y="3078256"/>
            <a:ext cx="3351394" cy="7386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4200" dirty="0">
                <a:solidFill>
                  <a:schemeClr val="bg1"/>
                </a:solidFill>
                <a:latin typeface="Modern No. 20" panose="02070704070505020303" pitchFamily="18" charset="0"/>
              </a:rPr>
              <a:t>TTUABILE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326185" y="2616591"/>
            <a:ext cx="647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dirty="0"/>
              <a:t>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BD0A106-F252-4C62-BD00-E6253A5935F6}"/>
              </a:ext>
            </a:extLst>
          </p:cNvPr>
          <p:cNvSpPr txBox="1"/>
          <p:nvPr/>
        </p:nvSpPr>
        <p:spPr>
          <a:xfrm>
            <a:off x="1997611" y="5477784"/>
            <a:ext cx="4098389" cy="7386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4200" dirty="0">
                <a:solidFill>
                  <a:schemeClr val="bg1"/>
                </a:solidFill>
                <a:latin typeface="Modern No. 20" panose="02070704070505020303" pitchFamily="18" charset="0"/>
              </a:rPr>
              <a:t>EMPORIZZATO</a:t>
            </a:r>
          </a:p>
        </p:txBody>
      </p:sp>
    </p:spTree>
    <p:extLst>
      <p:ext uri="{BB962C8B-B14F-4D97-AF65-F5344CB8AC3E}">
        <p14:creationId xmlns:p14="http://schemas.microsoft.com/office/powerpoint/2010/main" val="22061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3000">
              <a:schemeClr val="bg1"/>
            </a:gs>
            <a:gs pos="94000">
              <a:schemeClr val="accent1">
                <a:lumMod val="45000"/>
                <a:lumOff val="55000"/>
              </a:schemeClr>
            </a:gs>
            <a:gs pos="95000">
              <a:schemeClr val="accent1">
                <a:lumMod val="30000"/>
                <a:lumOff val="70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t="21593" r="15556" b="1137"/>
          <a:stretch/>
        </p:blipFill>
        <p:spPr>
          <a:xfrm>
            <a:off x="884216" y="244215"/>
            <a:ext cx="1958816" cy="1800000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3320467" y="305621"/>
            <a:ext cx="4631332" cy="615553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it-IT" sz="3400" b="1" dirty="0">
                <a:solidFill>
                  <a:schemeClr val="bg1"/>
                </a:solidFill>
              </a:rPr>
              <a:t> </a:t>
            </a:r>
            <a:r>
              <a:rPr lang="it-IT" sz="3200" b="1" dirty="0">
                <a:solidFill>
                  <a:schemeClr val="bg1"/>
                </a:solidFill>
              </a:rPr>
              <a:t>ESPRESSO IN POSITIVO:</a:t>
            </a:r>
          </a:p>
        </p:txBody>
      </p:sp>
      <p:sp>
        <p:nvSpPr>
          <p:cNvPr id="8" name="Rettangolo 7"/>
          <p:cNvSpPr/>
          <p:nvPr/>
        </p:nvSpPr>
        <p:spPr>
          <a:xfrm>
            <a:off x="3395549" y="1084787"/>
            <a:ext cx="79062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200" b="1" i="1" dirty="0">
                <a:latin typeface="Arial Rounded MT Bold" panose="020F0704030504030204" pitchFamily="34" charset="0"/>
              </a:rPr>
              <a:t>‘</a:t>
            </a:r>
            <a:r>
              <a:rPr lang="it-IT" sz="3000" i="1" dirty="0">
                <a:latin typeface="Arial Rounded MT Bold" panose="020F0704030504030204" pitchFamily="34" charset="0"/>
              </a:rPr>
              <a:t>Voglio’ </a:t>
            </a:r>
            <a:r>
              <a:rPr lang="it-IT" sz="3000" dirty="0">
                <a:latin typeface="Arial Rounded MT Bold" panose="020F0704030504030204" pitchFamily="34" charset="0"/>
              </a:rPr>
              <a:t>invece di: </a:t>
            </a:r>
            <a:r>
              <a:rPr lang="it-IT" sz="3000" i="1" dirty="0">
                <a:latin typeface="Arial Rounded MT Bold" panose="020F0704030504030204" pitchFamily="34" charset="0"/>
              </a:rPr>
              <a:t>‘non voglio’ </a:t>
            </a:r>
            <a:r>
              <a:rPr lang="it-IT" sz="3000" dirty="0">
                <a:latin typeface="Arial Rounded MT Bold" panose="020F0704030504030204" pitchFamily="34" charset="0"/>
              </a:rPr>
              <a:t>o di </a:t>
            </a:r>
            <a:r>
              <a:rPr lang="it-IT" sz="3000" i="1" dirty="0">
                <a:latin typeface="Arial Rounded MT Bold" panose="020F0704030504030204" pitchFamily="34" charset="0"/>
              </a:rPr>
              <a:t>‘vorrei’</a:t>
            </a:r>
          </a:p>
        </p:txBody>
      </p:sp>
      <p:sp>
        <p:nvSpPr>
          <p:cNvPr id="9" name="Rettangolo 8"/>
          <p:cNvSpPr/>
          <p:nvPr/>
        </p:nvSpPr>
        <p:spPr>
          <a:xfrm>
            <a:off x="3320467" y="2240121"/>
            <a:ext cx="3903761" cy="615553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r>
              <a:rPr lang="it-IT" sz="3400" b="1" dirty="0">
                <a:solidFill>
                  <a:srgbClr val="FFFF00"/>
                </a:solidFill>
              </a:rPr>
              <a:t>2.</a:t>
            </a:r>
            <a:r>
              <a:rPr lang="it-IT" sz="3200" b="1" dirty="0">
                <a:solidFill>
                  <a:srgbClr val="FFFF00"/>
                </a:solidFill>
              </a:rPr>
              <a:t> ECOLOGICO/ETICO:</a:t>
            </a:r>
          </a:p>
        </p:txBody>
      </p:sp>
      <p:sp>
        <p:nvSpPr>
          <p:cNvPr id="10" name="Rettangolo 9"/>
          <p:cNvSpPr/>
          <p:nvPr/>
        </p:nvSpPr>
        <p:spPr>
          <a:xfrm>
            <a:off x="3917719" y="2873961"/>
            <a:ext cx="74425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000" dirty="0">
                <a:latin typeface="Arial Rounded MT Bold" panose="020F0704030504030204" pitchFamily="34" charset="0"/>
              </a:rPr>
              <a:t>È in linea con i miei valori? </a:t>
            </a:r>
          </a:p>
          <a:p>
            <a:pPr algn="just"/>
            <a:r>
              <a:rPr lang="it-IT" sz="3000" dirty="0">
                <a:latin typeface="Arial Rounded MT Bold" panose="020F0704030504030204" pitchFamily="34" charset="0"/>
              </a:rPr>
              <a:t>Che cosa succede a me? </a:t>
            </a:r>
          </a:p>
          <a:p>
            <a:pPr algn="just"/>
            <a:r>
              <a:rPr lang="it-IT" sz="3000" dirty="0">
                <a:latin typeface="Arial Rounded MT Bold" panose="020F0704030504030204" pitchFamily="34" charset="0"/>
              </a:rPr>
              <a:t>Che cosa succede agli altri?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3320467" y="4823688"/>
            <a:ext cx="5310236" cy="615553"/>
          </a:xfrm>
          <a:prstGeom prst="rect">
            <a:avLst/>
          </a:prstGeom>
          <a:solidFill>
            <a:srgbClr val="FF6600"/>
          </a:solidFill>
        </p:spPr>
        <p:txBody>
          <a:bodyPr wrap="none">
            <a:spAutoFit/>
          </a:bodyPr>
          <a:lstStyle/>
          <a:p>
            <a:r>
              <a:rPr lang="it-IT" sz="3400" b="1" dirty="0">
                <a:solidFill>
                  <a:srgbClr val="002060"/>
                </a:solidFill>
              </a:rPr>
              <a:t>3. </a:t>
            </a:r>
            <a:r>
              <a:rPr lang="it-IT" sz="3200" b="1" dirty="0">
                <a:solidFill>
                  <a:srgbClr val="002060"/>
                </a:solidFill>
              </a:rPr>
              <a:t>SENSORIALMENTE BASATO: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3203232" y="5555688"/>
            <a:ext cx="89887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000" dirty="0">
                <a:latin typeface="Arial Rounded MT Bold" panose="020F0704030504030204" pitchFamily="34" charset="0"/>
              </a:rPr>
              <a:t>Quando l’avrò ottenuto, come mi vedrò,</a:t>
            </a:r>
          </a:p>
          <a:p>
            <a:r>
              <a:rPr lang="it-IT" sz="3000" dirty="0">
                <a:latin typeface="Arial Rounded MT Bold" panose="020F0704030504030204" pitchFamily="34" charset="0"/>
              </a:rPr>
              <a:t>cosa proverò, cosa ascolterò, cosa toccherò?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BAA65F0-CCB3-4778-AACC-BE9E376099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75" y="2526977"/>
            <a:ext cx="2700001" cy="1800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D95253A-C4DA-4862-AEE4-1B49F4A94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01" y="4809740"/>
            <a:ext cx="2268131" cy="187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8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1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DBA94AD-3B74-4B3E-9E11-3C57497EF9D6}"/>
              </a:ext>
            </a:extLst>
          </p:cNvPr>
          <p:cNvSpPr txBox="1"/>
          <p:nvPr/>
        </p:nvSpPr>
        <p:spPr>
          <a:xfrm>
            <a:off x="4249560" y="247608"/>
            <a:ext cx="3454400" cy="523220"/>
          </a:xfrm>
          <a:prstGeom prst="rect">
            <a:avLst/>
          </a:prstGeom>
          <a:solidFill>
            <a:srgbClr val="FF99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ESEMPIO, pp. 100-101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3D3E6A-26C3-4B1F-9C5F-9FD6D684FE50}"/>
              </a:ext>
            </a:extLst>
          </p:cNvPr>
          <p:cNvSpPr txBox="1"/>
          <p:nvPr/>
        </p:nvSpPr>
        <p:spPr>
          <a:xfrm>
            <a:off x="305335" y="1369303"/>
            <a:ext cx="9947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2060"/>
                </a:solidFill>
              </a:rPr>
              <a:t>S </a:t>
            </a:r>
            <a:r>
              <a:rPr lang="it-IT" b="1" dirty="0">
                <a:solidFill>
                  <a:srgbClr val="002060"/>
                </a:solidFill>
              </a:rPr>
              <a:t>e</a:t>
            </a:r>
            <a:r>
              <a:rPr lang="it-IT" sz="3000" b="1" dirty="0">
                <a:solidFill>
                  <a:srgbClr val="002060"/>
                </a:solidFill>
              </a:rPr>
              <a:t> P</a:t>
            </a:r>
            <a:r>
              <a:rPr lang="it-IT" sz="2400" dirty="0"/>
              <a:t>: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2985647-2A6F-4AF0-9AAF-B0F09DF93785}"/>
              </a:ext>
            </a:extLst>
          </p:cNvPr>
          <p:cNvSpPr txBox="1"/>
          <p:nvPr/>
        </p:nvSpPr>
        <p:spPr>
          <a:xfrm>
            <a:off x="4545423" y="745034"/>
            <a:ext cx="2823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i="1" dirty="0">
                <a:solidFill>
                  <a:srgbClr val="0000FF"/>
                </a:solidFill>
              </a:rPr>
              <a:t>Voglio dimagrire!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45063A9-C1A5-4AF8-99A1-2ED135D765EE}"/>
              </a:ext>
            </a:extLst>
          </p:cNvPr>
          <p:cNvSpPr txBox="1"/>
          <p:nvPr/>
        </p:nvSpPr>
        <p:spPr>
          <a:xfrm>
            <a:off x="544269" y="2158480"/>
            <a:ext cx="673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rgbClr val="00AC7F"/>
                </a:solidFill>
              </a:rPr>
              <a:t>M</a:t>
            </a:r>
            <a:r>
              <a:rPr lang="it-IT" sz="2400" dirty="0"/>
              <a:t>: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2CD3C3D-14B0-46C9-A159-543E3A0C2D0E}"/>
              </a:ext>
            </a:extLst>
          </p:cNvPr>
          <p:cNvSpPr txBox="1"/>
          <p:nvPr/>
        </p:nvSpPr>
        <p:spPr>
          <a:xfrm>
            <a:off x="1300082" y="1415469"/>
            <a:ext cx="3868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u="sng" dirty="0"/>
              <a:t>Voglio</a:t>
            </a:r>
            <a:r>
              <a:rPr lang="it-IT" sz="2400" dirty="0"/>
              <a:t> dimagrire </a:t>
            </a:r>
            <a:r>
              <a:rPr lang="it-IT" sz="2400" i="1" u="sng" dirty="0"/>
              <a:t>5 chili</a:t>
            </a:r>
            <a:endParaRPr lang="it-IT" sz="2400" u="sng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0623E6-DF61-478C-A656-C7298F8EAF73}"/>
              </a:ext>
            </a:extLst>
          </p:cNvPr>
          <p:cNvSpPr txBox="1"/>
          <p:nvPr/>
        </p:nvSpPr>
        <p:spPr>
          <a:xfrm>
            <a:off x="602161" y="2874199"/>
            <a:ext cx="4923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EAB200"/>
                </a:solidFill>
              </a:rPr>
              <a:t>T</a:t>
            </a:r>
            <a:r>
              <a:rPr lang="it-IT" sz="2400" dirty="0"/>
              <a:t>: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2A38CA1-6254-4E27-87CF-11A519FFDBB1}"/>
              </a:ext>
            </a:extLst>
          </p:cNvPr>
          <p:cNvSpPr txBox="1"/>
          <p:nvPr/>
        </p:nvSpPr>
        <p:spPr>
          <a:xfrm>
            <a:off x="1153543" y="2132612"/>
            <a:ext cx="4942457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i="1" dirty="0"/>
              <a:t>Voglio</a:t>
            </a:r>
            <a:r>
              <a:rPr lang="it-IT" sz="2400" dirty="0"/>
              <a:t> dimagrire </a:t>
            </a:r>
            <a:r>
              <a:rPr lang="it-IT" sz="2400" i="1" u="sng" dirty="0"/>
              <a:t>5 chili </a:t>
            </a:r>
          </a:p>
          <a:p>
            <a:endParaRPr lang="it-IT" sz="2400" i="1" dirty="0"/>
          </a:p>
          <a:p>
            <a:r>
              <a:rPr lang="it-IT" sz="2400" dirty="0"/>
              <a:t>in </a:t>
            </a:r>
            <a:r>
              <a:rPr lang="it-IT" sz="2400" i="1" u="sng" dirty="0"/>
              <a:t>un mese</a:t>
            </a:r>
            <a:r>
              <a:rPr lang="it-IT" sz="2400" dirty="0"/>
              <a:t>, precisamente </a:t>
            </a:r>
            <a:r>
              <a:rPr lang="it-IT" sz="2400" i="1" u="sng" dirty="0"/>
              <a:t>il</a:t>
            </a:r>
            <a:r>
              <a:rPr lang="it-IT" sz="2400" dirty="0"/>
              <a:t> </a:t>
            </a:r>
            <a:r>
              <a:rPr lang="it-IT" sz="2400" i="1" u="sng" dirty="0"/>
              <a:t>10 ottobre</a:t>
            </a:r>
            <a:r>
              <a:rPr lang="it-IT" sz="2400" u="sng" dirty="0"/>
              <a:t> </a:t>
            </a:r>
            <a:r>
              <a:rPr lang="it-IT" sz="2400" dirty="0"/>
              <a:t>avrò raggiunto il mio peso desiderato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4D04233-DE1C-4967-BE69-CFA6C8437D5A}"/>
              </a:ext>
            </a:extLst>
          </p:cNvPr>
          <p:cNvSpPr txBox="1"/>
          <p:nvPr/>
        </p:nvSpPr>
        <p:spPr>
          <a:xfrm>
            <a:off x="602161" y="4007285"/>
            <a:ext cx="5502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C00000"/>
                </a:solidFill>
              </a:rPr>
              <a:t>A</a:t>
            </a:r>
            <a:r>
              <a:rPr lang="it-IT" sz="2400" dirty="0"/>
              <a:t>: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4ADFA35-142D-4A42-9EE9-5B75031DFF19}"/>
              </a:ext>
            </a:extLst>
          </p:cNvPr>
          <p:cNvSpPr txBox="1"/>
          <p:nvPr/>
        </p:nvSpPr>
        <p:spPr>
          <a:xfrm>
            <a:off x="661778" y="5000003"/>
            <a:ext cx="491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FF6600"/>
                </a:solidFill>
              </a:rPr>
              <a:t>R</a:t>
            </a:r>
            <a:r>
              <a:rPr lang="it-IT" sz="2400" dirty="0"/>
              <a:t>: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493CB14-C4CF-4231-AD77-37E8177F71DE}"/>
              </a:ext>
            </a:extLst>
          </p:cNvPr>
          <p:cNvSpPr txBox="1"/>
          <p:nvPr/>
        </p:nvSpPr>
        <p:spPr>
          <a:xfrm>
            <a:off x="1153542" y="4022674"/>
            <a:ext cx="3868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u="sng" dirty="0"/>
              <a:t>Cosa posso fare io </a:t>
            </a:r>
            <a:r>
              <a:rPr lang="it-IT" sz="2400" dirty="0"/>
              <a:t>per dimagrire </a:t>
            </a:r>
            <a:r>
              <a:rPr lang="it-IT" sz="2400" i="1" dirty="0"/>
              <a:t>5 chili </a:t>
            </a:r>
            <a:r>
              <a:rPr lang="it-IT" sz="2400" dirty="0"/>
              <a:t>in un mese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FA1A5F2-429A-45B5-9ACE-B73369AF5CE3}"/>
              </a:ext>
            </a:extLst>
          </p:cNvPr>
          <p:cNvSpPr txBox="1"/>
          <p:nvPr/>
        </p:nvSpPr>
        <p:spPr>
          <a:xfrm>
            <a:off x="1153544" y="4989408"/>
            <a:ext cx="38686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Voglio </a:t>
            </a:r>
            <a:r>
              <a:rPr lang="it-IT" sz="2400" dirty="0"/>
              <a:t>dimagrire </a:t>
            </a:r>
            <a:r>
              <a:rPr lang="it-IT" sz="2400" i="1" dirty="0"/>
              <a:t>5 chili </a:t>
            </a:r>
            <a:r>
              <a:rPr lang="it-IT" sz="2400" dirty="0"/>
              <a:t>in un mese </a:t>
            </a:r>
            <a:r>
              <a:rPr lang="it-IT" sz="2400" i="1" u="sng" dirty="0"/>
              <a:t>perché voglio sentirmi più a mio agio, è importante questo per me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D8931CE-6A9E-4E25-AB35-5E5F13B19336}"/>
              </a:ext>
            </a:extLst>
          </p:cNvPr>
          <p:cNvSpPr txBox="1"/>
          <p:nvPr/>
        </p:nvSpPr>
        <p:spPr>
          <a:xfrm>
            <a:off x="6876324" y="1754935"/>
            <a:ext cx="4923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chemeClr val="accent6">
                    <a:lumMod val="75000"/>
                  </a:schemeClr>
                </a:solidFill>
              </a:rPr>
              <a:t>E</a:t>
            </a:r>
            <a:r>
              <a:rPr lang="it-IT" sz="2400" dirty="0"/>
              <a:t>: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B8F710E-8C34-4201-8883-A5D3AC1FBC71}"/>
              </a:ext>
            </a:extLst>
          </p:cNvPr>
          <p:cNvSpPr txBox="1"/>
          <p:nvPr/>
        </p:nvSpPr>
        <p:spPr>
          <a:xfrm>
            <a:off x="6699901" y="4272069"/>
            <a:ext cx="8174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7979FF"/>
                </a:solidFill>
              </a:rPr>
              <a:t>S B</a:t>
            </a:r>
            <a:r>
              <a:rPr lang="it-IT" sz="2400" dirty="0"/>
              <a:t>: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53824EE-E7C7-47D9-BCA7-F1052465F3E1}"/>
              </a:ext>
            </a:extLst>
          </p:cNvPr>
          <p:cNvSpPr txBox="1"/>
          <p:nvPr/>
        </p:nvSpPr>
        <p:spPr>
          <a:xfrm>
            <a:off x="7517342" y="1369303"/>
            <a:ext cx="39247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Voglio</a:t>
            </a:r>
            <a:r>
              <a:rPr lang="it-IT" sz="2400" dirty="0"/>
              <a:t> dimagrire perché per me è importante </a:t>
            </a:r>
            <a:r>
              <a:rPr lang="it-IT" sz="2400" i="1" dirty="0"/>
              <a:t>curare il mio corpo e lo faccio cercando di rispettare, per es., la cucina degli altri</a:t>
            </a:r>
            <a:r>
              <a:rPr lang="it-IT" sz="2400" dirty="0"/>
              <a:t> che vivono con me o…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0A83FB8-9164-4455-A9BB-21A66AC5A87D}"/>
              </a:ext>
            </a:extLst>
          </p:cNvPr>
          <p:cNvSpPr txBox="1"/>
          <p:nvPr/>
        </p:nvSpPr>
        <p:spPr>
          <a:xfrm>
            <a:off x="7517342" y="3881412"/>
            <a:ext cx="46015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u="sng" dirty="0"/>
              <a:t>Arricchito coi 5 sensi</a:t>
            </a:r>
            <a:endParaRPr lang="it-IT" sz="2400" dirty="0"/>
          </a:p>
          <a:p>
            <a:r>
              <a:rPr lang="it-IT" sz="2400" dirty="0"/>
              <a:t>A obiettivo raggiunto: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i="1" dirty="0"/>
              <a:t>Mi vedo snello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i="1" dirty="0"/>
              <a:t>Odo i complimenti degli altri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i="1" dirty="0"/>
              <a:t>Tocco gli abiti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i="1" dirty="0"/>
              <a:t>Percepisco un odore o un sapore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i="1" dirty="0"/>
              <a:t>Sento leggerezza e soddisfazione</a:t>
            </a:r>
          </a:p>
        </p:txBody>
      </p:sp>
    </p:spTree>
    <p:extLst>
      <p:ext uri="{BB962C8B-B14F-4D97-AF65-F5344CB8AC3E}">
        <p14:creationId xmlns:p14="http://schemas.microsoft.com/office/powerpoint/2010/main" val="2918611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084D5568-F79A-4750-859D-C170C6EA759B}"/>
              </a:ext>
            </a:extLst>
          </p:cNvPr>
          <p:cNvSpPr txBox="1"/>
          <p:nvPr/>
        </p:nvSpPr>
        <p:spPr>
          <a:xfrm>
            <a:off x="379827" y="338599"/>
            <a:ext cx="4586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RIEPILOGO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20A2612-A3A7-4413-8816-8E85780C2F60}"/>
              </a:ext>
            </a:extLst>
          </p:cNvPr>
          <p:cNvSpPr txBox="1"/>
          <p:nvPr/>
        </p:nvSpPr>
        <p:spPr>
          <a:xfrm>
            <a:off x="379827" y="1702191"/>
            <a:ext cx="5992838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33CC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ª</a:t>
            </a:r>
            <a:r>
              <a:rPr lang="it-IT" sz="2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tappa: avvicinamento alla Caverna </a:t>
            </a:r>
          </a:p>
          <a:p>
            <a:r>
              <a:rPr lang="it-IT" sz="28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ª </a:t>
            </a:r>
            <a:r>
              <a:rPr lang="it-IT" sz="2800" kern="1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tappa</a:t>
            </a:r>
            <a:r>
              <a:rPr lang="it-IT" sz="2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la Caverna</a:t>
            </a:r>
            <a:r>
              <a:rPr lang="it-IT" sz="2800" dirty="0"/>
              <a:t> e l’Ombra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2C586A9E-05FD-4FA6-94AE-6C1F216B2489}"/>
              </a:ext>
            </a:extLst>
          </p:cNvPr>
          <p:cNvSpPr/>
          <p:nvPr/>
        </p:nvSpPr>
        <p:spPr>
          <a:xfrm>
            <a:off x="6625883" y="2015259"/>
            <a:ext cx="858130" cy="32797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D2BB125-08F9-4841-AE0F-FF0117BD4F1E}"/>
              </a:ext>
            </a:extLst>
          </p:cNvPr>
          <p:cNvSpPr txBox="1"/>
          <p:nvPr/>
        </p:nvSpPr>
        <p:spPr>
          <a:xfrm>
            <a:off x="780756" y="3250043"/>
            <a:ext cx="6098344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33CC"/>
            </a:solidFill>
          </a:ln>
        </p:spPr>
        <p:txBody>
          <a:bodyPr wrap="square">
            <a:spAutoFit/>
          </a:bodyPr>
          <a:lstStyle/>
          <a:p>
            <a:r>
              <a:rPr lang="it-IT" sz="2800" b="1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ª</a:t>
            </a:r>
            <a:r>
              <a:rPr lang="it-IT" sz="2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tappa: avvicinamento alla Caverna </a:t>
            </a:r>
          </a:p>
          <a:p>
            <a:r>
              <a:rPr lang="it-IT" sz="28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ª </a:t>
            </a:r>
            <a:r>
              <a:rPr lang="it-IT" sz="2800" kern="1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tappa</a:t>
            </a:r>
            <a:r>
              <a:rPr lang="it-IT" sz="2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la Caverna</a:t>
            </a:r>
            <a:r>
              <a:rPr lang="it-IT" sz="2800" dirty="0"/>
              <a:t> e l’Ombra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C39105B3-6378-4CF6-BF58-ED90A8C60E71}"/>
              </a:ext>
            </a:extLst>
          </p:cNvPr>
          <p:cNvSpPr/>
          <p:nvPr/>
        </p:nvSpPr>
        <p:spPr>
          <a:xfrm>
            <a:off x="7054947" y="3615397"/>
            <a:ext cx="858129" cy="32797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94A25A9-CEB9-4614-ADFE-513F63D71E33}"/>
              </a:ext>
            </a:extLst>
          </p:cNvPr>
          <p:cNvSpPr txBox="1"/>
          <p:nvPr/>
        </p:nvSpPr>
        <p:spPr>
          <a:xfrm>
            <a:off x="8107679" y="3484428"/>
            <a:ext cx="2574388" cy="5539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 </a:t>
            </a:r>
            <a:r>
              <a:rPr lang="it-IT" sz="3000" b="1" dirty="0" err="1">
                <a:solidFill>
                  <a:srgbClr val="002060"/>
                </a:solidFill>
                <a:latin typeface="Arial Rounded MT Bold" panose="020F0704030504030204" pitchFamily="34" charset="0"/>
              </a:rPr>
              <a:t>Bethany</a:t>
            </a:r>
            <a:endParaRPr lang="it-IT" sz="3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8925FF8-113A-4295-AD91-1F6254EC4B48}"/>
              </a:ext>
            </a:extLst>
          </p:cNvPr>
          <p:cNvSpPr txBox="1"/>
          <p:nvPr/>
        </p:nvSpPr>
        <p:spPr>
          <a:xfrm>
            <a:off x="7737231" y="1739574"/>
            <a:ext cx="2768991" cy="954107"/>
          </a:xfrm>
          <a:prstGeom prst="rect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Nel Viaggio dell’Eroe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25F3229-8855-4C6F-9C92-D83398C6630D}"/>
              </a:ext>
            </a:extLst>
          </p:cNvPr>
          <p:cNvSpPr txBox="1"/>
          <p:nvPr/>
        </p:nvSpPr>
        <p:spPr>
          <a:xfrm>
            <a:off x="274321" y="4798707"/>
            <a:ext cx="6098344" cy="954107"/>
          </a:xfrm>
          <a:prstGeom prst="rect">
            <a:avLst/>
          </a:prstGeom>
          <a:solidFill>
            <a:schemeClr val="bg1"/>
          </a:solidFill>
          <a:ln>
            <a:solidFill>
              <a:srgbClr val="FF33CC"/>
            </a:solidFill>
          </a:ln>
        </p:spPr>
        <p:txBody>
          <a:bodyPr wrap="square">
            <a:spAutoFit/>
          </a:bodyPr>
          <a:lstStyle/>
          <a:p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it-IT" sz="1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ª</a:t>
            </a:r>
            <a:r>
              <a:rPr lang="it-IT" sz="2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tappa: avvicinamento alla Caverna </a:t>
            </a:r>
          </a:p>
          <a:p>
            <a:r>
              <a:rPr lang="it-IT" sz="28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ª </a:t>
            </a:r>
            <a:r>
              <a:rPr lang="it-IT" sz="2800" kern="1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tappa</a:t>
            </a:r>
            <a:r>
              <a:rPr lang="it-IT" sz="2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la Caverna</a:t>
            </a:r>
            <a:r>
              <a:rPr lang="it-IT" sz="2800" dirty="0"/>
              <a:t> e l’Ombra</a:t>
            </a:r>
          </a:p>
        </p:txBody>
      </p:sp>
      <p:sp>
        <p:nvSpPr>
          <p:cNvPr id="14" name="Freccia a destra 13">
            <a:extLst>
              <a:ext uri="{FF2B5EF4-FFF2-40B4-BE49-F238E27FC236}">
                <a16:creationId xmlns:a16="http://schemas.microsoft.com/office/drawing/2014/main" id="{221A4DF0-6E65-45C9-9005-43B07D0B2E54}"/>
              </a:ext>
            </a:extLst>
          </p:cNvPr>
          <p:cNvSpPr/>
          <p:nvPr/>
        </p:nvSpPr>
        <p:spPr>
          <a:xfrm>
            <a:off x="6562576" y="5110964"/>
            <a:ext cx="858130" cy="293531"/>
          </a:xfrm>
          <a:prstGeom prst="rightArrow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FCE8380-4321-4B26-9F42-85ED63E3FD8C}"/>
              </a:ext>
            </a:extLst>
          </p:cNvPr>
          <p:cNvSpPr txBox="1"/>
          <p:nvPr/>
        </p:nvSpPr>
        <p:spPr>
          <a:xfrm>
            <a:off x="7737231" y="4978601"/>
            <a:ext cx="3221501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 </a:t>
            </a:r>
            <a:r>
              <a:rPr lang="it-IT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 </a:t>
            </a:r>
            <a:r>
              <a:rPr lang="it-IT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sz="3000" b="1" dirty="0">
                <a:solidFill>
                  <a:srgbClr val="00CC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t-IT" sz="3000" b="1" dirty="0">
                <a:solidFill>
                  <a:srgbClr val="DA00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3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3000" b="1" dirty="0">
                <a:solidFill>
                  <a:srgbClr val="CC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2887873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9000">
              <a:schemeClr val="accent1">
                <a:lumMod val="5000"/>
                <a:lumOff val="95000"/>
              </a:schemeClr>
            </a:gs>
            <a:gs pos="82000">
              <a:schemeClr val="bg1"/>
            </a:gs>
            <a:gs pos="67000">
              <a:schemeClr val="bg1"/>
            </a:gs>
            <a:gs pos="100000">
              <a:srgbClr val="FF0000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049B3859-FFDD-402F-A74A-4C80C45E5FB6}"/>
              </a:ext>
            </a:extLst>
          </p:cNvPr>
          <p:cNvSpPr txBox="1"/>
          <p:nvPr/>
        </p:nvSpPr>
        <p:spPr>
          <a:xfrm>
            <a:off x="2897944" y="238471"/>
            <a:ext cx="6555544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/>
              <a:t>ESERCIZIO PER CASA. I </a:t>
            </a:r>
            <a:r>
              <a:rPr lang="it-IT" sz="2800" b="1" dirty="0">
                <a:solidFill>
                  <a:srgbClr val="FF0000"/>
                </a:solidFill>
              </a:rPr>
              <a:t>5 perché</a:t>
            </a:r>
            <a:r>
              <a:rPr lang="it-IT" sz="2800" dirty="0"/>
              <a:t>, </a:t>
            </a:r>
            <a:r>
              <a:rPr lang="it-IT" sz="2400" dirty="0"/>
              <a:t>pp. 118-19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FE2A501-29CE-410F-B94A-06CC95639238}"/>
              </a:ext>
            </a:extLst>
          </p:cNvPr>
          <p:cNvSpPr txBox="1"/>
          <p:nvPr/>
        </p:nvSpPr>
        <p:spPr>
          <a:xfrm>
            <a:off x="1031628" y="922945"/>
            <a:ext cx="10447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Esempio</a:t>
            </a:r>
            <a:r>
              <a:rPr lang="it-IT" sz="2400" dirty="0"/>
              <a:t>: </a:t>
            </a:r>
            <a:r>
              <a:rPr lang="it-IT" sz="2400" i="1" dirty="0"/>
              <a:t>dovrò cambiare città per lavoro/per studio</a:t>
            </a:r>
            <a:r>
              <a:rPr lang="it-IT" sz="2400" dirty="0"/>
              <a:t>. </a:t>
            </a:r>
          </a:p>
          <a:p>
            <a:pPr algn="ctr"/>
            <a:r>
              <a:rPr lang="it-IT" sz="2400" dirty="0"/>
              <a:t>In </a:t>
            </a:r>
            <a:r>
              <a:rPr lang="it-IT" sz="2400" dirty="0">
                <a:solidFill>
                  <a:srgbClr val="FF0000"/>
                </a:solidFill>
              </a:rPr>
              <a:t>rosso</a:t>
            </a:r>
            <a:r>
              <a:rPr lang="it-IT" sz="2400" dirty="0"/>
              <a:t> le risposte che diventano la domanda successiva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84FB231-7D88-4327-B1CF-93B01F52A7C5}"/>
              </a:ext>
            </a:extLst>
          </p:cNvPr>
          <p:cNvSpPr txBox="1"/>
          <p:nvPr/>
        </p:nvSpPr>
        <p:spPr>
          <a:xfrm>
            <a:off x="872195" y="2166698"/>
            <a:ext cx="9312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1. Perché ti sei bloccato di fronte alla Scelta di cambiare città?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3261C00-7E2C-4586-A267-9C455723D7F9}"/>
              </a:ext>
            </a:extLst>
          </p:cNvPr>
          <p:cNvSpPr txBox="1"/>
          <p:nvPr/>
        </p:nvSpPr>
        <p:spPr>
          <a:xfrm>
            <a:off x="872195" y="2917704"/>
            <a:ext cx="106070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2. Perché credi che per te </a:t>
            </a:r>
            <a:r>
              <a:rPr lang="it-IT" sz="2800" i="1" dirty="0">
                <a:solidFill>
                  <a:srgbClr val="FF0000"/>
                </a:solidFill>
              </a:rPr>
              <a:t>è importante avere </a:t>
            </a:r>
          </a:p>
          <a:p>
            <a:r>
              <a:rPr lang="it-IT" sz="2800" i="1" dirty="0">
                <a:solidFill>
                  <a:srgbClr val="FF0000"/>
                </a:solidFill>
              </a:rPr>
              <a:t>gli amici, il lavoro nel posto dove vivi</a:t>
            </a:r>
            <a:r>
              <a:rPr lang="it-IT" sz="2800" dirty="0"/>
              <a:t>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9CC23FC-E496-4455-9EDB-B9689BA73F58}"/>
              </a:ext>
            </a:extLst>
          </p:cNvPr>
          <p:cNvSpPr txBox="1"/>
          <p:nvPr/>
        </p:nvSpPr>
        <p:spPr>
          <a:xfrm>
            <a:off x="872195" y="4173685"/>
            <a:ext cx="102787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3. Perché </a:t>
            </a:r>
            <a:r>
              <a:rPr lang="it-IT" sz="2800" i="1" dirty="0">
                <a:solidFill>
                  <a:srgbClr val="FF0000"/>
                </a:solidFill>
              </a:rPr>
              <a:t>gli amici e il lavoro ti danno un senso di </a:t>
            </a:r>
          </a:p>
          <a:p>
            <a:r>
              <a:rPr lang="it-IT" sz="2800" i="1" dirty="0">
                <a:solidFill>
                  <a:srgbClr val="FF0000"/>
                </a:solidFill>
              </a:rPr>
              <a:t>sicurezza e ti fanno compagnia</a:t>
            </a:r>
            <a:r>
              <a:rPr lang="it-IT" sz="2800" dirty="0"/>
              <a:t>?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1B054B5-E7E8-473A-A7E4-067D10A207E1}"/>
              </a:ext>
            </a:extLst>
          </p:cNvPr>
          <p:cNvSpPr txBox="1"/>
          <p:nvPr/>
        </p:nvSpPr>
        <p:spPr>
          <a:xfrm>
            <a:off x="461588" y="5583365"/>
            <a:ext cx="6893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*Il numero 5 è indicativo, a volte anche al 3 perché ci si può fermare.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C50C941-B6D0-4F68-87A0-AC8D756CC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828" y="2551682"/>
            <a:ext cx="3518965" cy="391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849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2040EC4-6BF4-4538-8CD8-C2FE504BD150}"/>
              </a:ext>
            </a:extLst>
          </p:cNvPr>
          <p:cNvSpPr txBox="1"/>
          <p:nvPr/>
        </p:nvSpPr>
        <p:spPr>
          <a:xfrm>
            <a:off x="9200272" y="6139189"/>
            <a:ext cx="2883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00FF"/>
                </a:solidFill>
              </a:rPr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1823419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FA5F5E-5444-4BE6-A050-D3939BA70A2F}"/>
              </a:ext>
            </a:extLst>
          </p:cNvPr>
          <p:cNvSpPr txBox="1"/>
          <p:nvPr/>
        </p:nvSpPr>
        <p:spPr>
          <a:xfrm>
            <a:off x="2827606" y="2958293"/>
            <a:ext cx="6536788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kern="150" dirty="0">
                <a:effectLst/>
                <a:latin typeface="Copperplate Gothic Bold" panose="020E07050202060204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Caverna </a:t>
            </a:r>
          </a:p>
          <a:p>
            <a:pPr algn="ctr"/>
            <a:r>
              <a:rPr lang="it-IT" sz="3600" kern="150" dirty="0">
                <a:effectLst/>
                <a:latin typeface="Copperplate Gothic Bold" panose="020E07050202060204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cosa ti fa pensare? </a:t>
            </a:r>
            <a:endParaRPr lang="it-IT" sz="3600" dirty="0"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844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3000" t="-4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084D5568-F79A-4750-859D-C170C6EA759B}"/>
              </a:ext>
            </a:extLst>
          </p:cNvPr>
          <p:cNvSpPr txBox="1"/>
          <p:nvPr/>
        </p:nvSpPr>
        <p:spPr>
          <a:xfrm>
            <a:off x="3723399" y="221912"/>
            <a:ext cx="4586067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FF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/>
              <a:t>DI COSA PARLIAMO?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20A2612-A3A7-4413-8816-8E85780C2F60}"/>
              </a:ext>
            </a:extLst>
          </p:cNvPr>
          <p:cNvSpPr txBox="1"/>
          <p:nvPr/>
        </p:nvSpPr>
        <p:spPr>
          <a:xfrm>
            <a:off x="2867995" y="1482485"/>
            <a:ext cx="6528460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30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it-IT" sz="30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ª</a:t>
            </a:r>
            <a:r>
              <a:rPr lang="it-IT" sz="30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tappa: </a:t>
            </a:r>
            <a:r>
              <a:rPr lang="it-IT" sz="3000" b="1" i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avvicinamento alla Caverna </a:t>
            </a:r>
          </a:p>
          <a:p>
            <a:r>
              <a:rPr lang="it-IT" sz="30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30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it-IT" sz="30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ª </a:t>
            </a:r>
            <a:r>
              <a:rPr lang="it-IT" sz="3000" kern="15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tappa</a:t>
            </a:r>
            <a:r>
              <a:rPr lang="it-IT" sz="30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3000" b="1" i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Caverna</a:t>
            </a:r>
            <a:r>
              <a:rPr lang="it-IT" sz="3000" b="1" i="1" dirty="0"/>
              <a:t> e l’Ombra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2C586A9E-05FD-4FA6-94AE-6C1F216B2489}"/>
              </a:ext>
            </a:extLst>
          </p:cNvPr>
          <p:cNvSpPr/>
          <p:nvPr/>
        </p:nvSpPr>
        <p:spPr>
          <a:xfrm rot="8525642">
            <a:off x="2980834" y="3017062"/>
            <a:ext cx="1112474" cy="343005"/>
          </a:xfrm>
          <a:prstGeom prst="rightArrow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C39105B3-6378-4CF6-BF58-ED90A8C60E71}"/>
              </a:ext>
            </a:extLst>
          </p:cNvPr>
          <p:cNvSpPr/>
          <p:nvPr/>
        </p:nvSpPr>
        <p:spPr>
          <a:xfrm rot="5400000">
            <a:off x="5529399" y="3037047"/>
            <a:ext cx="858129" cy="32797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94A25A9-CEB9-4614-ADFE-513F63D71E33}"/>
              </a:ext>
            </a:extLst>
          </p:cNvPr>
          <p:cNvSpPr txBox="1"/>
          <p:nvPr/>
        </p:nvSpPr>
        <p:spPr>
          <a:xfrm>
            <a:off x="4808806" y="4099224"/>
            <a:ext cx="2574388" cy="553998"/>
          </a:xfrm>
          <a:prstGeom prst="rect">
            <a:avLst/>
          </a:prstGeom>
          <a:solidFill>
            <a:schemeClr val="bg1"/>
          </a:solidFill>
          <a:ln>
            <a:solidFill>
              <a:srgbClr val="FF33CC"/>
            </a:solidFill>
          </a:ln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FF33CC"/>
                </a:solidFill>
              </a:rPr>
              <a:t>2</a:t>
            </a:r>
            <a:r>
              <a:rPr lang="it-IT" sz="3000" b="1" dirty="0">
                <a:solidFill>
                  <a:srgbClr val="002060"/>
                </a:solidFill>
              </a:rPr>
              <a:t>. </a:t>
            </a:r>
            <a:r>
              <a:rPr lang="it-IT" sz="3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 </a:t>
            </a:r>
            <a:r>
              <a:rPr lang="it-IT" sz="3000" b="1" dirty="0" err="1">
                <a:solidFill>
                  <a:srgbClr val="002060"/>
                </a:solidFill>
                <a:latin typeface="Arial Rounded MT Bold" panose="020F0704030504030204" pitchFamily="34" charset="0"/>
              </a:rPr>
              <a:t>Bethany</a:t>
            </a:r>
            <a:endParaRPr lang="it-IT" sz="3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8925FF8-113A-4295-AD91-1F6254EC4B48}"/>
              </a:ext>
            </a:extLst>
          </p:cNvPr>
          <p:cNvSpPr txBox="1"/>
          <p:nvPr/>
        </p:nvSpPr>
        <p:spPr>
          <a:xfrm>
            <a:off x="1194393" y="3878983"/>
            <a:ext cx="2768991" cy="1015663"/>
          </a:xfrm>
          <a:prstGeom prst="rect">
            <a:avLst/>
          </a:prstGeom>
          <a:solidFill>
            <a:srgbClr val="00B0F0"/>
          </a:solidFill>
          <a:ln>
            <a:solidFill>
              <a:srgbClr val="FF33CC"/>
            </a:solidFill>
          </a:ln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2060"/>
                </a:solidFill>
              </a:rPr>
              <a:t>1.</a:t>
            </a:r>
            <a:r>
              <a:rPr lang="it-IT" sz="3000" b="1" dirty="0">
                <a:solidFill>
                  <a:schemeClr val="bg1"/>
                </a:solidFill>
              </a:rPr>
              <a:t> </a:t>
            </a:r>
            <a:r>
              <a:rPr lang="it-IT" sz="3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Nel Viaggio dell’Eroe</a:t>
            </a:r>
          </a:p>
        </p:txBody>
      </p:sp>
      <p:sp>
        <p:nvSpPr>
          <p:cNvPr id="14" name="Freccia a destra 13">
            <a:extLst>
              <a:ext uri="{FF2B5EF4-FFF2-40B4-BE49-F238E27FC236}">
                <a16:creationId xmlns:a16="http://schemas.microsoft.com/office/drawing/2014/main" id="{221A4DF0-6E65-45C9-9005-43B07D0B2E54}"/>
              </a:ext>
            </a:extLst>
          </p:cNvPr>
          <p:cNvSpPr/>
          <p:nvPr/>
        </p:nvSpPr>
        <p:spPr>
          <a:xfrm rot="2388826">
            <a:off x="8457227" y="3035177"/>
            <a:ext cx="942276" cy="331708"/>
          </a:xfrm>
          <a:prstGeom prst="rightArrow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FCE8380-4321-4B26-9F42-85ED63E3FD8C}"/>
              </a:ext>
            </a:extLst>
          </p:cNvPr>
          <p:cNvSpPr txBox="1"/>
          <p:nvPr/>
        </p:nvSpPr>
        <p:spPr>
          <a:xfrm>
            <a:off x="8115273" y="3939138"/>
            <a:ext cx="2882334" cy="1015663"/>
          </a:xfrm>
          <a:prstGeom prst="rect">
            <a:avLst/>
          </a:prstGeom>
          <a:solidFill>
            <a:srgbClr val="7979FF"/>
          </a:solidFill>
          <a:ln>
            <a:solidFill>
              <a:srgbClr val="FF33CC"/>
            </a:solidFill>
          </a:ln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FF0000"/>
                </a:solidFill>
              </a:rPr>
              <a:t>3.    </a:t>
            </a:r>
            <a:r>
              <a:rPr lang="it-IT" sz="3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Noi e lo </a:t>
            </a:r>
          </a:p>
          <a:p>
            <a:r>
              <a:rPr lang="it-IT" sz="3000" b="1" dirty="0">
                <a:solidFill>
                  <a:schemeClr val="bg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       </a:t>
            </a:r>
            <a:r>
              <a:rPr lang="it-IT" sz="3000" b="1" dirty="0">
                <a:solidFill>
                  <a:srgbClr val="00206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S</a:t>
            </a:r>
            <a:r>
              <a:rPr lang="it-IT" sz="3000" b="1" dirty="0">
                <a:solidFill>
                  <a:srgbClr val="01FFBC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M</a:t>
            </a:r>
            <a:r>
              <a:rPr lang="it-IT" sz="3000" b="1" dirty="0">
                <a:solidFill>
                  <a:srgbClr val="DA006D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A</a:t>
            </a:r>
            <a:r>
              <a:rPr lang="it-IT" sz="3000" b="1" dirty="0">
                <a:solidFill>
                  <a:srgbClr val="FFC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R</a:t>
            </a:r>
            <a:r>
              <a:rPr lang="it-IT" sz="3000" b="1" dirty="0">
                <a:solidFill>
                  <a:srgbClr val="CCCC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T</a:t>
            </a:r>
            <a:endParaRPr lang="it-IT" sz="30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326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2000" t="3000" r="2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7F336D-8A81-4AF2-B053-8548396ACCAC}"/>
              </a:ext>
            </a:extLst>
          </p:cNvPr>
          <p:cNvSpPr txBox="1"/>
          <p:nvPr/>
        </p:nvSpPr>
        <p:spPr>
          <a:xfrm>
            <a:off x="2259092" y="1450651"/>
            <a:ext cx="7673815" cy="1661993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1.</a:t>
            </a:r>
            <a:r>
              <a:rPr lang="it-IT" sz="2800" dirty="0"/>
              <a:t> </a:t>
            </a:r>
            <a:r>
              <a:rPr lang="it-IT" sz="2800" b="1" dirty="0">
                <a:latin typeface="Copperplate Gothic Light" panose="020E0507020206020404" pitchFamily="34" charset="0"/>
              </a:rPr>
              <a:t>L’AVVICINAMENTO ALLA CAVERNA</a:t>
            </a:r>
          </a:p>
          <a:p>
            <a:pPr algn="ctr"/>
            <a:r>
              <a:rPr lang="it-IT" sz="2800" b="1" dirty="0">
                <a:latin typeface="Copperplate Gothic Light" panose="020E0507020206020404" pitchFamily="34" charset="0"/>
              </a:rPr>
              <a:t>e</a:t>
            </a:r>
          </a:p>
          <a:p>
            <a:pPr algn="ctr"/>
            <a:r>
              <a:rPr lang="it-IT" sz="2800" b="1" dirty="0">
                <a:solidFill>
                  <a:schemeClr val="accent6">
                    <a:lumMod val="50000"/>
                  </a:schemeClr>
                </a:solidFill>
                <a:latin typeface="Copperplate Gothic Light" panose="020E0507020206020404" pitchFamily="34" charset="0"/>
              </a:rPr>
              <a:t>LA CAVERNA E L’OMBRA</a:t>
            </a:r>
            <a:r>
              <a:rPr lang="it-IT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it-IT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156FA8D-432B-413D-AFEA-D2FC52401E1E}"/>
              </a:ext>
            </a:extLst>
          </p:cNvPr>
          <p:cNvSpPr txBox="1"/>
          <p:nvPr/>
        </p:nvSpPr>
        <p:spPr>
          <a:xfrm>
            <a:off x="4158342" y="3112644"/>
            <a:ext cx="3875314" cy="954107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latin typeface="Copperplate Gothic Light" panose="020E0507020206020404" pitchFamily="34" charset="0"/>
              </a:rPr>
              <a:t>NEL VIAGGIO DELL’EROE</a:t>
            </a:r>
          </a:p>
        </p:txBody>
      </p:sp>
    </p:spTree>
    <p:extLst>
      <p:ext uri="{BB962C8B-B14F-4D97-AF65-F5344CB8AC3E}">
        <p14:creationId xmlns:p14="http://schemas.microsoft.com/office/powerpoint/2010/main" val="2750585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3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FE14CE78-9529-4ECC-983F-BA993469F6B7}"/>
              </a:ext>
            </a:extLst>
          </p:cNvPr>
          <p:cNvSpPr txBox="1"/>
          <p:nvPr/>
        </p:nvSpPr>
        <p:spPr>
          <a:xfrm>
            <a:off x="3063240" y="316294"/>
            <a:ext cx="6065520" cy="1292662"/>
          </a:xfrm>
          <a:prstGeom prst="rect">
            <a:avLst/>
          </a:prstGeom>
          <a:solidFill>
            <a:srgbClr val="00B050"/>
          </a:solidFill>
          <a:ln w="127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000" b="1" kern="150" dirty="0">
                <a:solidFill>
                  <a:schemeClr val="bg1"/>
                </a:solidFill>
                <a:effectLst/>
                <a:latin typeface="Copperplate Gothic Bold" panose="020E07050202060204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Avvicinamento </a:t>
            </a:r>
          </a:p>
          <a:p>
            <a:pPr algn="ctr"/>
            <a:r>
              <a:rPr lang="it-IT" sz="3000" b="1" kern="150" dirty="0">
                <a:solidFill>
                  <a:schemeClr val="bg1"/>
                </a:solidFill>
                <a:effectLst/>
                <a:latin typeface="Copperplate Gothic Bold" panose="020E07050202060204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alla Caverna</a:t>
            </a:r>
          </a:p>
          <a:p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A348D08-E789-49C6-BD50-A6995F452E97}"/>
              </a:ext>
            </a:extLst>
          </p:cNvPr>
          <p:cNvSpPr txBox="1"/>
          <p:nvPr/>
        </p:nvSpPr>
        <p:spPr>
          <a:xfrm>
            <a:off x="2382129" y="2918619"/>
            <a:ext cx="7662203" cy="1631216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300" b="1" dirty="0">
                <a:solidFill>
                  <a:schemeClr val="bg1"/>
                </a:solidFill>
              </a:rPr>
              <a:t>L’Eroe si avvicina al luogo pericoloso dove incontrerà il Nemico per eccellenza:       l’</a:t>
            </a:r>
            <a:r>
              <a:rPr lang="it-IT" sz="3300" b="1" dirty="0">
                <a:solidFill>
                  <a:srgbClr val="FFFF00"/>
                </a:solidFill>
              </a:rPr>
              <a:t>Ombra</a:t>
            </a:r>
          </a:p>
        </p:txBody>
      </p:sp>
    </p:spTree>
    <p:extLst>
      <p:ext uri="{BB962C8B-B14F-4D97-AF65-F5344CB8AC3E}">
        <p14:creationId xmlns:p14="http://schemas.microsoft.com/office/powerpoint/2010/main" val="3841030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6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FE95321F-CF02-4E0A-ACBB-B11C377FC5B4}"/>
              </a:ext>
            </a:extLst>
          </p:cNvPr>
          <p:cNvSpPr txBox="1"/>
          <p:nvPr/>
        </p:nvSpPr>
        <p:spPr>
          <a:xfrm>
            <a:off x="6383214" y="444733"/>
            <a:ext cx="3886200" cy="1077218"/>
          </a:xfrm>
          <a:prstGeom prst="rect">
            <a:avLst/>
          </a:prstGeom>
          <a:solidFill>
            <a:srgbClr val="33CC33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200" b="1" kern="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Caverna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 e l’Ombra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5FFA37F-C6D4-4301-8A40-FB474FFC078E}"/>
              </a:ext>
            </a:extLst>
          </p:cNvPr>
          <p:cNvSpPr txBox="1"/>
          <p:nvPr/>
        </p:nvSpPr>
        <p:spPr>
          <a:xfrm>
            <a:off x="404446" y="1497888"/>
            <a:ext cx="5074928" cy="2767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400" b="1" dirty="0">
                <a:solidFill>
                  <a:schemeClr val="bg1"/>
                </a:solidFill>
                <a:effectLst/>
                <a:latin typeface="ArialMT"/>
                <a:ea typeface="Calibri" panose="020F0502020204030204" pitchFamily="34" charset="0"/>
                <a:cs typeface="ArialMT"/>
              </a:rPr>
              <a:t>Nella Caverna il protagonista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400" b="1" dirty="0">
                <a:solidFill>
                  <a:schemeClr val="bg1"/>
                </a:solidFill>
                <a:effectLst/>
                <a:latin typeface="ArialMT"/>
                <a:ea typeface="Calibri" panose="020F0502020204030204" pitchFamily="34" charset="0"/>
                <a:cs typeface="ArialMT"/>
              </a:rPr>
              <a:t>affronta la </a:t>
            </a:r>
            <a:r>
              <a:rPr lang="it-IT" sz="2400" b="1" u="sng" dirty="0">
                <a:solidFill>
                  <a:schemeClr val="bg1"/>
                </a:solidFill>
                <a:effectLst/>
                <a:latin typeface="ArialMT"/>
                <a:ea typeface="Calibri" panose="020F0502020204030204" pitchFamily="34" charset="0"/>
                <a:cs typeface="ArialMT"/>
              </a:rPr>
              <a:t>prova decisiva</a:t>
            </a:r>
            <a:r>
              <a:rPr lang="it-IT" sz="2400" b="1" dirty="0">
                <a:solidFill>
                  <a:schemeClr val="bg1"/>
                </a:solidFill>
                <a:effectLst/>
                <a:latin typeface="ArialMT"/>
                <a:ea typeface="Calibri" panose="020F0502020204030204" pitchFamily="34" charset="0"/>
                <a:cs typeface="ArialMT"/>
              </a:rPr>
              <a:t>,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400" b="1" dirty="0">
                <a:solidFill>
                  <a:schemeClr val="bg1"/>
                </a:solidFill>
                <a:effectLst/>
                <a:latin typeface="ArialMT"/>
                <a:ea typeface="Calibri" panose="020F0502020204030204" pitchFamily="34" charset="0"/>
                <a:cs typeface="ArialMT"/>
              </a:rPr>
              <a:t>spesso una lotta con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400" b="1" dirty="0">
                <a:solidFill>
                  <a:schemeClr val="bg1"/>
                </a:solidFill>
                <a:effectLst/>
                <a:latin typeface="ArialMT"/>
                <a:ea typeface="Calibri" panose="020F0502020204030204" pitchFamily="34" charset="0"/>
                <a:cs typeface="ArialMT"/>
              </a:rPr>
              <a:t>se stesso dalla quale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400" b="1" dirty="0">
                <a:solidFill>
                  <a:schemeClr val="bg1"/>
                </a:solidFill>
                <a:effectLst/>
                <a:latin typeface="ArialMT"/>
                <a:ea typeface="Calibri" panose="020F0502020204030204" pitchFamily="34" charset="0"/>
                <a:cs typeface="ArialMT"/>
              </a:rPr>
              <a:t>deriverà la sua </a:t>
            </a:r>
            <a:r>
              <a:rPr lang="it-IT" sz="2800" b="1" dirty="0">
                <a:solidFill>
                  <a:srgbClr val="FF0000"/>
                </a:solidFill>
                <a:effectLst/>
                <a:latin typeface="ArialMT"/>
                <a:ea typeface="Calibri" panose="020F0502020204030204" pitchFamily="34" charset="0"/>
                <a:cs typeface="ArialMT"/>
              </a:rPr>
              <a:t>trasformazione</a:t>
            </a:r>
            <a:endParaRPr lang="it-IT" sz="2800" b="1" dirty="0">
              <a:solidFill>
                <a:srgbClr val="FF0000"/>
              </a:solidFill>
            </a:endParaRPr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87FE6257-A9C3-430A-AF7A-3FD8194B7B3E}"/>
              </a:ext>
            </a:extLst>
          </p:cNvPr>
          <p:cNvSpPr/>
          <p:nvPr/>
        </p:nvSpPr>
        <p:spPr>
          <a:xfrm>
            <a:off x="5645834" y="2881825"/>
            <a:ext cx="1474760" cy="239152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33CC33"/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88A45A9-20F9-4A1D-8E7D-B5691D785608}"/>
              </a:ext>
            </a:extLst>
          </p:cNvPr>
          <p:cNvSpPr txBox="1"/>
          <p:nvPr/>
        </p:nvSpPr>
        <p:spPr>
          <a:xfrm>
            <a:off x="7478153" y="2048535"/>
            <a:ext cx="4510647" cy="3294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400" b="1" dirty="0">
                <a:effectLst/>
                <a:latin typeface="ArialMT"/>
                <a:ea typeface="Calibri" panose="020F0502020204030204" pitchFamily="34" charset="0"/>
                <a:cs typeface="ArialMT"/>
              </a:rPr>
              <a:t>l’OMBRA</a:t>
            </a:r>
            <a:r>
              <a:rPr lang="it-IT" sz="2400" b="1" dirty="0">
                <a:solidFill>
                  <a:schemeClr val="bg1"/>
                </a:solidFill>
                <a:effectLst/>
                <a:latin typeface="ArialMT"/>
                <a:ea typeface="Calibri" panose="020F0502020204030204" pitchFamily="34" charset="0"/>
                <a:cs typeface="ArialMT"/>
              </a:rPr>
              <a:t> =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400" b="1" dirty="0">
                <a:solidFill>
                  <a:schemeClr val="bg1"/>
                </a:solidFill>
                <a:effectLst/>
                <a:latin typeface="ArialMT"/>
                <a:ea typeface="Calibri" panose="020F0502020204030204" pitchFamily="34" charset="0"/>
                <a:cs typeface="ArialMT"/>
              </a:rPr>
              <a:t>- rappresenta </a:t>
            </a:r>
            <a:r>
              <a:rPr lang="it-IT" sz="2400" b="1" dirty="0">
                <a:solidFill>
                  <a:srgbClr val="00FF00"/>
                </a:solidFill>
                <a:effectLst/>
                <a:latin typeface="ArialMT"/>
                <a:ea typeface="Calibri" panose="020F0502020204030204" pitchFamily="34" charset="0"/>
                <a:cs typeface="ArialMT"/>
              </a:rPr>
              <a:t>ciò che non conosciamo di noi </a:t>
            </a:r>
            <a:r>
              <a:rPr lang="it-IT" sz="2400" b="1" dirty="0">
                <a:solidFill>
                  <a:schemeClr val="bg1"/>
                </a:solidFill>
                <a:effectLst/>
                <a:latin typeface="ArialMT"/>
                <a:ea typeface="Calibri" panose="020F0502020204030204" pitchFamily="34" charset="0"/>
                <a:cs typeface="ArialMT"/>
              </a:rPr>
              <a:t>stessi e che ci fa paura;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2400" b="1" dirty="0">
                <a:solidFill>
                  <a:schemeClr val="bg1"/>
                </a:solidFill>
                <a:latin typeface="ArialMT"/>
              </a:rPr>
              <a:t>- l’</a:t>
            </a:r>
            <a:r>
              <a:rPr lang="it-IT" sz="2400" b="1" dirty="0">
                <a:solidFill>
                  <a:srgbClr val="00FF00"/>
                </a:solidFill>
                <a:latin typeface="ArialMT"/>
              </a:rPr>
              <a:t>antagonista</a:t>
            </a:r>
            <a:r>
              <a:rPr lang="it-IT" sz="2400" b="1" dirty="0">
                <a:solidFill>
                  <a:schemeClr val="bg1"/>
                </a:solidFill>
                <a:latin typeface="ArialMT"/>
              </a:rPr>
              <a:t>: una persona che si oppone, in modo determinato, all’Eroe </a:t>
            </a: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FB4DA59-EC01-4DC5-8724-2CA2955385DE}"/>
              </a:ext>
            </a:extLst>
          </p:cNvPr>
          <p:cNvSpPr txBox="1"/>
          <p:nvPr/>
        </p:nvSpPr>
        <p:spPr>
          <a:xfrm>
            <a:off x="6036211" y="2512493"/>
            <a:ext cx="6142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effectLst/>
                <a:latin typeface="ArialMT"/>
                <a:ea typeface="Calibri" panose="020F0502020204030204" pitchFamily="34" charset="0"/>
                <a:cs typeface="ArialMT"/>
              </a:rPr>
              <a:t>Qui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1FCCB2-BCE2-4E67-BA21-095C4DA7EC01}"/>
              </a:ext>
            </a:extLst>
          </p:cNvPr>
          <p:cNvSpPr txBox="1"/>
          <p:nvPr/>
        </p:nvSpPr>
        <p:spPr>
          <a:xfrm>
            <a:off x="5773045" y="3120977"/>
            <a:ext cx="11547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/>
              <a:t>incontra</a:t>
            </a:r>
          </a:p>
        </p:txBody>
      </p:sp>
    </p:spTree>
    <p:extLst>
      <p:ext uri="{BB962C8B-B14F-4D97-AF65-F5344CB8AC3E}">
        <p14:creationId xmlns:p14="http://schemas.microsoft.com/office/powerpoint/2010/main" val="295961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4AD2919-D6C6-443D-B295-08F94905BBB8}"/>
              </a:ext>
            </a:extLst>
          </p:cNvPr>
          <p:cNvSpPr txBox="1"/>
          <p:nvPr/>
        </p:nvSpPr>
        <p:spPr>
          <a:xfrm>
            <a:off x="3334043" y="5064370"/>
            <a:ext cx="8328074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</a:rPr>
              <a:t>https://www.incambiamento.it/il-nostro-libro/</a:t>
            </a:r>
          </a:p>
        </p:txBody>
      </p:sp>
    </p:spTree>
    <p:extLst>
      <p:ext uri="{BB962C8B-B14F-4D97-AF65-F5344CB8AC3E}">
        <p14:creationId xmlns:p14="http://schemas.microsoft.com/office/powerpoint/2010/main" val="953433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2000" t="-2000" r="2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7F336D-8A81-4AF2-B053-8548396ACCAC}"/>
              </a:ext>
            </a:extLst>
          </p:cNvPr>
          <p:cNvSpPr txBox="1"/>
          <p:nvPr/>
        </p:nvSpPr>
        <p:spPr>
          <a:xfrm>
            <a:off x="4158343" y="2493112"/>
            <a:ext cx="7531337" cy="1661993"/>
          </a:xfrm>
          <a:prstGeom prst="rect">
            <a:avLst/>
          </a:prstGeom>
          <a:solidFill>
            <a:srgbClr val="797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</a:rPr>
              <a:t>2.</a:t>
            </a:r>
            <a:r>
              <a:rPr lang="it-IT" sz="2800" dirty="0"/>
              <a:t> </a:t>
            </a:r>
            <a:r>
              <a:rPr lang="it-IT" sz="2800" dirty="0">
                <a:latin typeface="Lucida Handwriting" panose="03010101010101010101" pitchFamily="66" charset="0"/>
              </a:rPr>
              <a:t>L’AVVICINAMENTO ALLA CAVERNA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  <a:latin typeface="Lucida Handwriting" panose="03010101010101010101" pitchFamily="66" charset="0"/>
              </a:rPr>
              <a:t>E</a:t>
            </a:r>
          </a:p>
          <a:p>
            <a:pPr algn="ctr"/>
            <a:r>
              <a:rPr lang="it-IT" sz="2800" dirty="0">
                <a:latin typeface="Lucida Handwriting" panose="03010101010101010101" pitchFamily="66" charset="0"/>
              </a:rPr>
              <a:t>LA CAVERNA E L’OMBRA  </a:t>
            </a:r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156FA8D-432B-413D-AFEA-D2FC52401E1E}"/>
              </a:ext>
            </a:extLst>
          </p:cNvPr>
          <p:cNvSpPr txBox="1"/>
          <p:nvPr/>
        </p:nvSpPr>
        <p:spPr>
          <a:xfrm>
            <a:off x="6096000" y="4155105"/>
            <a:ext cx="3875314" cy="523220"/>
          </a:xfrm>
          <a:prstGeom prst="rect">
            <a:avLst/>
          </a:prstGeom>
          <a:solidFill>
            <a:srgbClr val="797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Lucida Handwriting" panose="03010101010101010101" pitchFamily="66" charset="0"/>
              </a:rPr>
              <a:t>PER BETHANY</a:t>
            </a:r>
          </a:p>
        </p:txBody>
      </p:sp>
    </p:spTree>
    <p:extLst>
      <p:ext uri="{BB962C8B-B14F-4D97-AF65-F5344CB8AC3E}">
        <p14:creationId xmlns:p14="http://schemas.microsoft.com/office/powerpoint/2010/main" val="788080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E1207076-E12D-4474-808A-91082CDF5CE5}"/>
              </a:ext>
            </a:extLst>
          </p:cNvPr>
          <p:cNvSpPr txBox="1"/>
          <p:nvPr/>
        </p:nvSpPr>
        <p:spPr>
          <a:xfrm>
            <a:off x="2757265" y="435488"/>
            <a:ext cx="6907240" cy="646331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Avvicinamento alla Caverna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EF75C2-119D-4725-A274-6C96A5161BC4}"/>
              </a:ext>
            </a:extLst>
          </p:cNvPr>
          <p:cNvSpPr txBox="1"/>
          <p:nvPr/>
        </p:nvSpPr>
        <p:spPr>
          <a:xfrm>
            <a:off x="2511082" y="2825419"/>
            <a:ext cx="7399606" cy="1569660"/>
          </a:xfrm>
          <a:prstGeom prst="rect">
            <a:avLst/>
          </a:prstGeom>
          <a:solidFill>
            <a:schemeClr val="bg1">
              <a:alpha val="84000"/>
            </a:schemeClr>
          </a:solidFill>
          <a:ln w="28575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 err="1">
                <a:solidFill>
                  <a:srgbClr val="002060"/>
                </a:solidFill>
                <a:latin typeface="Arial Rounded MT Bold" panose="020F0704030504030204" pitchFamily="34" charset="0"/>
              </a:rPr>
              <a:t>Bethany</a:t>
            </a:r>
            <a:r>
              <a:rPr lang="it-IT" sz="32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si prepara per la gara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Incontra le rivali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È supportata dalle amiche</a:t>
            </a:r>
          </a:p>
        </p:txBody>
      </p:sp>
    </p:spTree>
    <p:extLst>
      <p:ext uri="{BB962C8B-B14F-4D97-AF65-F5344CB8AC3E}">
        <p14:creationId xmlns:p14="http://schemas.microsoft.com/office/powerpoint/2010/main" val="9878658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690</Words>
  <Application>Microsoft Office PowerPoint</Application>
  <PresentationFormat>Widescreen</PresentationFormat>
  <Paragraphs>125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9" baseType="lpstr">
      <vt:lpstr>Arial</vt:lpstr>
      <vt:lpstr>Arial Rounded MT Bold</vt:lpstr>
      <vt:lpstr>ArialMT</vt:lpstr>
      <vt:lpstr>Calibri</vt:lpstr>
      <vt:lpstr>Calibri Light</vt:lpstr>
      <vt:lpstr>Copperplate Gothic Bold</vt:lpstr>
      <vt:lpstr>Copperplate Gothic Light</vt:lpstr>
      <vt:lpstr>Lucida Handwriting</vt:lpstr>
      <vt:lpstr>Modern No. 20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43</cp:revision>
  <dcterms:created xsi:type="dcterms:W3CDTF">2022-03-04T17:48:32Z</dcterms:created>
  <dcterms:modified xsi:type="dcterms:W3CDTF">2022-03-19T16:49:23Z</dcterms:modified>
</cp:coreProperties>
</file>