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7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00"/>
    <a:srgbClr val="FF5050"/>
    <a:srgbClr val="3366FF"/>
    <a:srgbClr val="000066"/>
    <a:srgbClr val="9999FF"/>
    <a:srgbClr val="FF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12905-0057-437A-A76F-2A70E8BAE45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A099721-96AB-45C9-8A59-0C4637E44FBB}">
      <dgm:prSet phldrT="[Testo]" custT="1"/>
      <dgm:spPr>
        <a:solidFill>
          <a:srgbClr val="FF3300"/>
        </a:solidFill>
      </dgm:spPr>
      <dgm:t>
        <a:bodyPr/>
        <a:lstStyle/>
        <a:p>
          <a:r>
            <a:rPr lang="it-IT" sz="2800" b="1" dirty="0"/>
            <a:t>IL PREMIO </a:t>
          </a:r>
          <a:r>
            <a:rPr lang="it-IT" sz="2800" dirty="0"/>
            <a:t>nel </a:t>
          </a:r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VIAGGIO DELL’EROE</a:t>
          </a:r>
          <a:r>
            <a:rPr lang="it-IT" sz="2800" dirty="0"/>
            <a:t>: </a:t>
          </a:r>
          <a:r>
            <a:rPr lang="it-IT" sz="2800" dirty="0">
              <a:solidFill>
                <a:schemeClr val="accent1">
                  <a:lumMod val="50000"/>
                </a:schemeClr>
              </a:solidFill>
            </a:rPr>
            <a:t>COS’È</a:t>
          </a:r>
        </a:p>
      </dgm:t>
    </dgm:pt>
    <dgm:pt modelId="{08CBB0EE-8FF7-464E-9AF1-4D0C5BC2363D}" type="parTrans" cxnId="{EC4C35FF-55D3-40D7-933C-30340C924413}">
      <dgm:prSet/>
      <dgm:spPr/>
      <dgm:t>
        <a:bodyPr/>
        <a:lstStyle/>
        <a:p>
          <a:endParaRPr lang="it-IT"/>
        </a:p>
      </dgm:t>
    </dgm:pt>
    <dgm:pt modelId="{06891BB4-E96A-430E-B3C6-5A5BE0C2AD91}" type="sibTrans" cxnId="{EC4C35FF-55D3-40D7-933C-30340C924413}">
      <dgm:prSet/>
      <dgm:spPr>
        <a:solidFill>
          <a:srgbClr val="FFC000">
            <a:alpha val="90000"/>
          </a:srgbClr>
        </a:solidFill>
      </dgm:spPr>
      <dgm:t>
        <a:bodyPr/>
        <a:lstStyle/>
        <a:p>
          <a:endParaRPr lang="it-IT">
            <a:solidFill>
              <a:srgbClr val="FFFF00"/>
            </a:solidFill>
          </a:endParaRPr>
        </a:p>
      </dgm:t>
    </dgm:pt>
    <dgm:pt modelId="{8497EA28-8836-4E6F-8427-AF87939997F5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2800" b="1" dirty="0">
              <a:solidFill>
                <a:schemeClr val="accent1">
                  <a:lumMod val="50000"/>
                </a:schemeClr>
              </a:solidFill>
            </a:rPr>
            <a:t>IL PREMIO </a:t>
          </a:r>
          <a:r>
            <a:rPr lang="it-IT" sz="2800" dirty="0">
              <a:solidFill>
                <a:schemeClr val="accent1">
                  <a:lumMod val="50000"/>
                </a:schemeClr>
              </a:solidFill>
            </a:rPr>
            <a:t>per </a:t>
          </a:r>
          <a:r>
            <a:rPr lang="it-IT" sz="28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BETHANY</a:t>
          </a:r>
          <a:r>
            <a:rPr lang="it-IT" sz="2800" dirty="0">
              <a:solidFill>
                <a:schemeClr val="accent1">
                  <a:lumMod val="50000"/>
                </a:schemeClr>
              </a:solidFill>
            </a:rPr>
            <a:t>:</a:t>
          </a:r>
          <a:r>
            <a:rPr lang="it-IT" sz="2800" dirty="0"/>
            <a:t> </a:t>
          </a:r>
        </a:p>
        <a:p>
          <a:r>
            <a:rPr lang="it-IT" sz="2800" dirty="0"/>
            <a:t>                   CAPIRE IL SENSO DELLA  CHIAMATA </a:t>
          </a:r>
        </a:p>
      </dgm:t>
    </dgm:pt>
    <dgm:pt modelId="{B7D014CE-3A80-49BF-8D2D-BF85FABF0075}" type="parTrans" cxnId="{77BF03B5-78E6-42F7-B8F3-5DF4EF451A2A}">
      <dgm:prSet/>
      <dgm:spPr/>
      <dgm:t>
        <a:bodyPr/>
        <a:lstStyle/>
        <a:p>
          <a:endParaRPr lang="it-IT"/>
        </a:p>
      </dgm:t>
    </dgm:pt>
    <dgm:pt modelId="{B7092682-3641-4731-8863-BD9C444F798F}" type="sibTrans" cxnId="{77BF03B5-78E6-42F7-B8F3-5DF4EF451A2A}">
      <dgm:prSet/>
      <dgm:spPr>
        <a:solidFill>
          <a:srgbClr val="FFFF00">
            <a:alpha val="90000"/>
          </a:srgbClr>
        </a:solidFill>
      </dgm:spPr>
      <dgm:t>
        <a:bodyPr/>
        <a:lstStyle/>
        <a:p>
          <a:endParaRPr lang="it-IT"/>
        </a:p>
      </dgm:t>
    </dgm:pt>
    <dgm:pt modelId="{38A90B21-FF7D-4ABD-BAB7-D8A51E5016FE}">
      <dgm:prSet phldrT="[Testo]" custT="1"/>
      <dgm:spPr/>
      <dgm:t>
        <a:bodyPr/>
        <a:lstStyle/>
        <a:p>
          <a:r>
            <a:rPr lang="it-IT" sz="2800" b="1" dirty="0"/>
            <a:t>IL PREMIO </a:t>
          </a:r>
          <a:r>
            <a:rPr lang="it-IT" sz="2800" dirty="0"/>
            <a:t>per </a:t>
          </a:r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NOI: la </a:t>
          </a:r>
          <a:r>
            <a:rPr lang="it-IT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MOTIVAZIONE</a:t>
          </a:r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it-IT" sz="2800" dirty="0"/>
            <a:t>                                          e i </a:t>
          </a:r>
          <a:r>
            <a:rPr lang="it-IT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METAPROGRAMMI</a:t>
          </a:r>
        </a:p>
      </dgm:t>
    </dgm:pt>
    <dgm:pt modelId="{8B907CC5-D00E-4522-A459-B5D3479F54F0}" type="parTrans" cxnId="{E9EA3659-A290-422A-A509-F8E0F717B527}">
      <dgm:prSet/>
      <dgm:spPr/>
      <dgm:t>
        <a:bodyPr/>
        <a:lstStyle/>
        <a:p>
          <a:endParaRPr lang="it-IT"/>
        </a:p>
      </dgm:t>
    </dgm:pt>
    <dgm:pt modelId="{C6219FC6-EE32-494E-8DDC-2D73728B7D7D}" type="sibTrans" cxnId="{E9EA3659-A290-422A-A509-F8E0F717B527}">
      <dgm:prSet/>
      <dgm:spPr/>
      <dgm:t>
        <a:bodyPr/>
        <a:lstStyle/>
        <a:p>
          <a:endParaRPr lang="it-IT"/>
        </a:p>
      </dgm:t>
    </dgm:pt>
    <dgm:pt modelId="{DC29FF21-35C7-4EFE-AEAA-95E59AE740B5}" type="pres">
      <dgm:prSet presAssocID="{B7912905-0057-437A-A76F-2A70E8BAE450}" presName="outerComposite" presStyleCnt="0">
        <dgm:presLayoutVars>
          <dgm:chMax val="5"/>
          <dgm:dir/>
          <dgm:resizeHandles val="exact"/>
        </dgm:presLayoutVars>
      </dgm:prSet>
      <dgm:spPr/>
    </dgm:pt>
    <dgm:pt modelId="{D657A6FA-0CA8-4F3D-826C-0B049288FAD2}" type="pres">
      <dgm:prSet presAssocID="{B7912905-0057-437A-A76F-2A70E8BAE450}" presName="dummyMaxCanvas" presStyleCnt="0">
        <dgm:presLayoutVars/>
      </dgm:prSet>
      <dgm:spPr/>
    </dgm:pt>
    <dgm:pt modelId="{F1C2F079-5A48-43C3-BA06-BFDE99090718}" type="pres">
      <dgm:prSet presAssocID="{B7912905-0057-437A-A76F-2A70E8BAE450}" presName="ThreeNodes_1" presStyleLbl="node1" presStyleIdx="0" presStyleCnt="3" custScaleX="100128" custScaleY="44958" custLinFactNeighborX="3283" custLinFactNeighborY="9092">
        <dgm:presLayoutVars>
          <dgm:bulletEnabled val="1"/>
        </dgm:presLayoutVars>
      </dgm:prSet>
      <dgm:spPr/>
    </dgm:pt>
    <dgm:pt modelId="{B4693AA9-AA12-4CB8-8A7B-84E5217334BD}" type="pres">
      <dgm:prSet presAssocID="{B7912905-0057-437A-A76F-2A70E8BAE450}" presName="ThreeNodes_2" presStyleLbl="node1" presStyleIdx="1" presStyleCnt="3" custScaleX="109206" custScaleY="62719" custLinFactNeighborX="214" custLinFactNeighborY="-8790">
        <dgm:presLayoutVars>
          <dgm:bulletEnabled val="1"/>
        </dgm:presLayoutVars>
      </dgm:prSet>
      <dgm:spPr/>
    </dgm:pt>
    <dgm:pt modelId="{EE91B01E-86BC-4D37-A5D4-12170C3ADEEB}" type="pres">
      <dgm:prSet presAssocID="{B7912905-0057-437A-A76F-2A70E8BAE450}" presName="ThreeNodes_3" presStyleLbl="node1" presStyleIdx="2" presStyleCnt="3" custScaleX="108267" custScaleY="62538" custLinFactNeighborX="-3764" custLinFactNeighborY="-23642">
        <dgm:presLayoutVars>
          <dgm:bulletEnabled val="1"/>
        </dgm:presLayoutVars>
      </dgm:prSet>
      <dgm:spPr/>
    </dgm:pt>
    <dgm:pt modelId="{6661F7A7-AFBD-423F-8693-69C8A5A4BE4D}" type="pres">
      <dgm:prSet presAssocID="{B7912905-0057-437A-A76F-2A70E8BAE450}" presName="ThreeConn_1-2" presStyleLbl="fgAccFollowNode1" presStyleIdx="0" presStyleCnt="2" custScaleX="57151">
        <dgm:presLayoutVars>
          <dgm:bulletEnabled val="1"/>
        </dgm:presLayoutVars>
      </dgm:prSet>
      <dgm:spPr/>
    </dgm:pt>
    <dgm:pt modelId="{8C84F624-EBAD-40E3-9A1A-35AEAECF9052}" type="pres">
      <dgm:prSet presAssocID="{B7912905-0057-437A-A76F-2A70E8BAE450}" presName="ThreeConn_2-3" presStyleLbl="fgAccFollowNode1" presStyleIdx="1" presStyleCnt="2" custScaleX="61039" custLinFactNeighborX="-3762" custLinFactNeighborY="-28846">
        <dgm:presLayoutVars>
          <dgm:bulletEnabled val="1"/>
        </dgm:presLayoutVars>
      </dgm:prSet>
      <dgm:spPr/>
    </dgm:pt>
    <dgm:pt modelId="{F78AB1B3-2B7C-4B83-8033-5912AFDBCD9F}" type="pres">
      <dgm:prSet presAssocID="{B7912905-0057-437A-A76F-2A70E8BAE450}" presName="ThreeNodes_1_text" presStyleLbl="node1" presStyleIdx="2" presStyleCnt="3">
        <dgm:presLayoutVars>
          <dgm:bulletEnabled val="1"/>
        </dgm:presLayoutVars>
      </dgm:prSet>
      <dgm:spPr/>
    </dgm:pt>
    <dgm:pt modelId="{2519E2F6-D51D-42E0-9DD1-B4E5166F69A5}" type="pres">
      <dgm:prSet presAssocID="{B7912905-0057-437A-A76F-2A70E8BAE450}" presName="ThreeNodes_2_text" presStyleLbl="node1" presStyleIdx="2" presStyleCnt="3">
        <dgm:presLayoutVars>
          <dgm:bulletEnabled val="1"/>
        </dgm:presLayoutVars>
      </dgm:prSet>
      <dgm:spPr/>
    </dgm:pt>
    <dgm:pt modelId="{E9344F59-AF79-45DC-ABAB-3E72FDAFD4F3}" type="pres">
      <dgm:prSet presAssocID="{B7912905-0057-437A-A76F-2A70E8BAE45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B454902-5E71-41F3-93DE-57D8A9A8972C}" type="presOf" srcId="{8497EA28-8836-4E6F-8427-AF87939997F5}" destId="{2519E2F6-D51D-42E0-9DD1-B4E5166F69A5}" srcOrd="1" destOrd="0" presId="urn:microsoft.com/office/officeart/2005/8/layout/vProcess5"/>
    <dgm:cxn modelId="{B8D84D12-7D66-4096-89EF-6818AA5CBF90}" type="presOf" srcId="{8497EA28-8836-4E6F-8427-AF87939997F5}" destId="{B4693AA9-AA12-4CB8-8A7B-84E5217334BD}" srcOrd="0" destOrd="0" presId="urn:microsoft.com/office/officeart/2005/8/layout/vProcess5"/>
    <dgm:cxn modelId="{BC3C891C-8087-4916-8A82-32D7332CC4A3}" type="presOf" srcId="{38A90B21-FF7D-4ABD-BAB7-D8A51E5016FE}" destId="{EE91B01E-86BC-4D37-A5D4-12170C3ADEEB}" srcOrd="0" destOrd="0" presId="urn:microsoft.com/office/officeart/2005/8/layout/vProcess5"/>
    <dgm:cxn modelId="{78D58C2F-93BA-46D9-A6CD-EF2B0386F74D}" type="presOf" srcId="{B7912905-0057-437A-A76F-2A70E8BAE450}" destId="{DC29FF21-35C7-4EFE-AEAA-95E59AE740B5}" srcOrd="0" destOrd="0" presId="urn:microsoft.com/office/officeart/2005/8/layout/vProcess5"/>
    <dgm:cxn modelId="{DCC7723C-12A0-4896-97DC-C0DB153FD6F8}" type="presOf" srcId="{06891BB4-E96A-430E-B3C6-5A5BE0C2AD91}" destId="{6661F7A7-AFBD-423F-8693-69C8A5A4BE4D}" srcOrd="0" destOrd="0" presId="urn:microsoft.com/office/officeart/2005/8/layout/vProcess5"/>
    <dgm:cxn modelId="{094DE771-F2D8-4C1E-9FB1-A55208BB1218}" type="presOf" srcId="{38A90B21-FF7D-4ABD-BAB7-D8A51E5016FE}" destId="{E9344F59-AF79-45DC-ABAB-3E72FDAFD4F3}" srcOrd="1" destOrd="0" presId="urn:microsoft.com/office/officeart/2005/8/layout/vProcess5"/>
    <dgm:cxn modelId="{E9EA3659-A290-422A-A509-F8E0F717B527}" srcId="{B7912905-0057-437A-A76F-2A70E8BAE450}" destId="{38A90B21-FF7D-4ABD-BAB7-D8A51E5016FE}" srcOrd="2" destOrd="0" parTransId="{8B907CC5-D00E-4522-A459-B5D3479F54F0}" sibTransId="{C6219FC6-EE32-494E-8DDC-2D73728B7D7D}"/>
    <dgm:cxn modelId="{6402F391-4072-4283-8A81-9E71E6BF49FD}" type="presOf" srcId="{EA099721-96AB-45C9-8A59-0C4637E44FBB}" destId="{F78AB1B3-2B7C-4B83-8033-5912AFDBCD9F}" srcOrd="1" destOrd="0" presId="urn:microsoft.com/office/officeart/2005/8/layout/vProcess5"/>
    <dgm:cxn modelId="{8012C19C-049A-42CF-94FC-C71D63C79890}" type="presOf" srcId="{B7092682-3641-4731-8863-BD9C444F798F}" destId="{8C84F624-EBAD-40E3-9A1A-35AEAECF9052}" srcOrd="0" destOrd="0" presId="urn:microsoft.com/office/officeart/2005/8/layout/vProcess5"/>
    <dgm:cxn modelId="{77BF03B5-78E6-42F7-B8F3-5DF4EF451A2A}" srcId="{B7912905-0057-437A-A76F-2A70E8BAE450}" destId="{8497EA28-8836-4E6F-8427-AF87939997F5}" srcOrd="1" destOrd="0" parTransId="{B7D014CE-3A80-49BF-8D2D-BF85FABF0075}" sibTransId="{B7092682-3641-4731-8863-BD9C444F798F}"/>
    <dgm:cxn modelId="{FA7C16EA-7651-4C82-AE70-D94EBAB5282D}" type="presOf" srcId="{EA099721-96AB-45C9-8A59-0C4637E44FBB}" destId="{F1C2F079-5A48-43C3-BA06-BFDE99090718}" srcOrd="0" destOrd="0" presId="urn:microsoft.com/office/officeart/2005/8/layout/vProcess5"/>
    <dgm:cxn modelId="{EC4C35FF-55D3-40D7-933C-30340C924413}" srcId="{B7912905-0057-437A-A76F-2A70E8BAE450}" destId="{EA099721-96AB-45C9-8A59-0C4637E44FBB}" srcOrd="0" destOrd="0" parTransId="{08CBB0EE-8FF7-464E-9AF1-4D0C5BC2363D}" sibTransId="{06891BB4-E96A-430E-B3C6-5A5BE0C2AD91}"/>
    <dgm:cxn modelId="{F3870D82-7A7A-452B-B597-1FA3C2043B8B}" type="presParOf" srcId="{DC29FF21-35C7-4EFE-AEAA-95E59AE740B5}" destId="{D657A6FA-0CA8-4F3D-826C-0B049288FAD2}" srcOrd="0" destOrd="0" presId="urn:microsoft.com/office/officeart/2005/8/layout/vProcess5"/>
    <dgm:cxn modelId="{1EC053F4-8B3C-4943-9F6C-9934A233A55C}" type="presParOf" srcId="{DC29FF21-35C7-4EFE-AEAA-95E59AE740B5}" destId="{F1C2F079-5A48-43C3-BA06-BFDE99090718}" srcOrd="1" destOrd="0" presId="urn:microsoft.com/office/officeart/2005/8/layout/vProcess5"/>
    <dgm:cxn modelId="{0C66525E-605F-476F-9EA0-4BE5BCD22664}" type="presParOf" srcId="{DC29FF21-35C7-4EFE-AEAA-95E59AE740B5}" destId="{B4693AA9-AA12-4CB8-8A7B-84E5217334BD}" srcOrd="2" destOrd="0" presId="urn:microsoft.com/office/officeart/2005/8/layout/vProcess5"/>
    <dgm:cxn modelId="{CCA6C1F2-868A-4E59-AE86-12E263A44DA4}" type="presParOf" srcId="{DC29FF21-35C7-4EFE-AEAA-95E59AE740B5}" destId="{EE91B01E-86BC-4D37-A5D4-12170C3ADEEB}" srcOrd="3" destOrd="0" presId="urn:microsoft.com/office/officeart/2005/8/layout/vProcess5"/>
    <dgm:cxn modelId="{59A1976A-6B37-473D-B0C1-6FD422DECE57}" type="presParOf" srcId="{DC29FF21-35C7-4EFE-AEAA-95E59AE740B5}" destId="{6661F7A7-AFBD-423F-8693-69C8A5A4BE4D}" srcOrd="4" destOrd="0" presId="urn:microsoft.com/office/officeart/2005/8/layout/vProcess5"/>
    <dgm:cxn modelId="{4BD27611-8D4A-414C-A64D-989FB19EA92E}" type="presParOf" srcId="{DC29FF21-35C7-4EFE-AEAA-95E59AE740B5}" destId="{8C84F624-EBAD-40E3-9A1A-35AEAECF9052}" srcOrd="5" destOrd="0" presId="urn:microsoft.com/office/officeart/2005/8/layout/vProcess5"/>
    <dgm:cxn modelId="{3D87456D-777F-4C91-AA31-1F020D535EBB}" type="presParOf" srcId="{DC29FF21-35C7-4EFE-AEAA-95E59AE740B5}" destId="{F78AB1B3-2B7C-4B83-8033-5912AFDBCD9F}" srcOrd="6" destOrd="0" presId="urn:microsoft.com/office/officeart/2005/8/layout/vProcess5"/>
    <dgm:cxn modelId="{8933DD6B-7C33-4184-B1E1-29595ECC039B}" type="presParOf" srcId="{DC29FF21-35C7-4EFE-AEAA-95E59AE740B5}" destId="{2519E2F6-D51D-42E0-9DD1-B4E5166F69A5}" srcOrd="7" destOrd="0" presId="urn:microsoft.com/office/officeart/2005/8/layout/vProcess5"/>
    <dgm:cxn modelId="{076C66DC-068E-4A02-98F1-33258AA80297}" type="presParOf" srcId="{DC29FF21-35C7-4EFE-AEAA-95E59AE740B5}" destId="{E9344F59-AF79-45DC-ABAB-3E72FDAFD4F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2F079-5A48-43C3-BA06-BFDE99090718}">
      <dsp:nvSpPr>
        <dsp:cNvPr id="0" name=""/>
        <dsp:cNvSpPr/>
      </dsp:nvSpPr>
      <dsp:spPr>
        <a:xfrm>
          <a:off x="100404" y="595180"/>
          <a:ext cx="8489151" cy="730837"/>
        </a:xfrm>
        <a:prstGeom prst="roundRect">
          <a:avLst>
            <a:gd name="adj" fmla="val 10000"/>
          </a:avLst>
        </a:prstGeom>
        <a:solidFill>
          <a:srgbClr val="FF3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IL PREMIO </a:t>
          </a:r>
          <a:r>
            <a:rPr lang="it-IT" sz="2800" kern="1200" dirty="0"/>
            <a:t>nel </a:t>
          </a: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VIAGGIO DELL’EROE</a:t>
          </a:r>
          <a:r>
            <a:rPr lang="it-IT" sz="2800" kern="1200" dirty="0"/>
            <a:t>: </a:t>
          </a:r>
          <a:r>
            <a:rPr lang="it-IT" sz="2800" kern="1200" dirty="0">
              <a:solidFill>
                <a:schemeClr val="accent1">
                  <a:lumMod val="50000"/>
                </a:schemeClr>
              </a:solidFill>
            </a:rPr>
            <a:t>COS’È</a:t>
          </a:r>
        </a:p>
      </dsp:txBody>
      <dsp:txXfrm>
        <a:off x="121809" y="616585"/>
        <a:ext cx="6785293" cy="688027"/>
      </dsp:txXfrm>
    </dsp:sp>
    <dsp:sp modelId="{B4693AA9-AA12-4CB8-8A7B-84E5217334BD}">
      <dsp:nvSpPr>
        <dsp:cNvPr id="0" name=""/>
        <dsp:cNvSpPr/>
      </dsp:nvSpPr>
      <dsp:spPr>
        <a:xfrm>
          <a:off x="203460" y="2056663"/>
          <a:ext cx="9258811" cy="101956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accent1">
                  <a:lumMod val="50000"/>
                </a:schemeClr>
              </a:solidFill>
            </a:rPr>
            <a:t>IL PREMIO </a:t>
          </a:r>
          <a:r>
            <a:rPr lang="it-IT" sz="2800" kern="1200" dirty="0">
              <a:solidFill>
                <a:schemeClr val="accent1">
                  <a:lumMod val="50000"/>
                </a:schemeClr>
              </a:solidFill>
            </a:rPr>
            <a:t>per </a:t>
          </a:r>
          <a:r>
            <a:rPr lang="it-IT" sz="2800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BETHANY</a:t>
          </a:r>
          <a:r>
            <a:rPr lang="it-IT" sz="2800" kern="1200" dirty="0">
              <a:solidFill>
                <a:schemeClr val="accent1">
                  <a:lumMod val="50000"/>
                </a:schemeClr>
              </a:solidFill>
            </a:rPr>
            <a:t>:</a:t>
          </a:r>
          <a:r>
            <a:rPr lang="it-IT" sz="2800" kern="1200" dirty="0"/>
            <a:t>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                   CAPIRE IL SENSO DELLA  CHIAMATA </a:t>
          </a:r>
        </a:p>
      </dsp:txBody>
      <dsp:txXfrm>
        <a:off x="233322" y="2086525"/>
        <a:ext cx="7228219" cy="959836"/>
      </dsp:txXfrm>
    </dsp:sp>
    <dsp:sp modelId="{EE91B01E-86BC-4D37-A5D4-12170C3ADEEB}">
      <dsp:nvSpPr>
        <dsp:cNvPr id="0" name=""/>
        <dsp:cNvSpPr/>
      </dsp:nvSpPr>
      <dsp:spPr>
        <a:xfrm>
          <a:off x="654084" y="3713233"/>
          <a:ext cx="9179200" cy="10166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IL PREMIO </a:t>
          </a:r>
          <a:r>
            <a:rPr lang="it-IT" sz="2800" kern="1200" dirty="0"/>
            <a:t>per </a:t>
          </a: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NOI: la </a:t>
          </a:r>
          <a:r>
            <a:rPr lang="it-IT" sz="2800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MOTIVAZIONE</a:t>
          </a: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                                          e i </a:t>
          </a:r>
          <a:r>
            <a:rPr lang="it-IT" sz="2800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METAPROGRAMMI</a:t>
          </a:r>
        </a:p>
      </dsp:txBody>
      <dsp:txXfrm>
        <a:off x="683860" y="3743009"/>
        <a:ext cx="7165726" cy="957065"/>
      </dsp:txXfrm>
    </dsp:sp>
    <dsp:sp modelId="{6661F7A7-AFBD-423F-8693-69C8A5A4BE4D}">
      <dsp:nvSpPr>
        <dsp:cNvPr id="0" name=""/>
        <dsp:cNvSpPr/>
      </dsp:nvSpPr>
      <dsp:spPr>
        <a:xfrm>
          <a:off x="7475527" y="1232746"/>
          <a:ext cx="603880" cy="1056640"/>
        </a:xfrm>
        <a:prstGeom prst="downArrow">
          <a:avLst>
            <a:gd name="adj1" fmla="val 55000"/>
            <a:gd name="adj2" fmla="val 45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>
            <a:solidFill>
              <a:srgbClr val="FFFF00"/>
            </a:solidFill>
          </a:endParaRPr>
        </a:p>
      </dsp:txBody>
      <dsp:txXfrm>
        <a:off x="7611400" y="1232746"/>
        <a:ext cx="332134" cy="907180"/>
      </dsp:txXfrm>
    </dsp:sp>
    <dsp:sp modelId="{8C84F624-EBAD-40E3-9A1A-35AEAECF9052}">
      <dsp:nvSpPr>
        <dsp:cNvPr id="0" name=""/>
        <dsp:cNvSpPr/>
      </dsp:nvSpPr>
      <dsp:spPr>
        <a:xfrm>
          <a:off x="8163320" y="2813644"/>
          <a:ext cx="644962" cy="1056640"/>
        </a:xfrm>
        <a:prstGeom prst="downArrow">
          <a:avLst>
            <a:gd name="adj1" fmla="val 55000"/>
            <a:gd name="adj2" fmla="val 45000"/>
          </a:avLst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8308436" y="2813644"/>
        <a:ext cx="354730" cy="89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F1432-C96E-4368-AB16-93A4E762530D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03BDD-395B-4E14-87EC-DFDD497BC9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241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03BDD-395B-4E14-87EC-DFDD497BC90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50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CBCAF3-06F5-4EB2-A8B4-37F352506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8440C00-D002-49D0-93DE-902EDF820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21B08F-8081-4C78-AE27-63F9B5C3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63AB48-C5AF-4120-BF21-7723221B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29E560-3C81-47F8-BB7B-BB81E2007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948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87A820-A3AE-41EF-B1D8-96F33B9D4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CB684DC-3FD7-42EB-BBD5-77EDC5B98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4145F7-7C30-46E8-A7D3-EC71A470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2FDFC7-8557-4E4E-922F-0F4D8E026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6C3DD2-EC92-4EFD-89FB-E62BFA95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764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F3EC888-AAFC-40FF-9BE1-75DEAF01F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290D6C-AF9C-4131-A217-B7D7D52B3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6D2813-FA21-4148-BD45-500A468A2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E60E9C-D7FC-4BFF-9C93-17DBB7A0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36DF3F-D85C-48FE-A0B1-0379F953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8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984A67-65C3-479B-9E12-AC41B405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4F70E-7471-43D8-8FA6-3FBF539D4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C1E01-4BF1-49C7-9855-12E189EA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16A22D-E170-410A-B2DC-F1CC7F04E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BCF897-47EE-4DFD-97C4-87953D72F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49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206D50-E8D3-4D78-929D-EAFA920C0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B0A287-4D43-4D01-9738-DBD9068D8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9D7164-5291-4AD0-8412-69B91BF8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DFCA61-9F95-41C9-BAE8-29CB91968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AE0B28-8B24-4FE7-A773-BD37AFEBA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9C9438-E7D0-4C6F-BBFF-1730795DA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601305-185E-4D0A-98DA-BB98496BF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850985-CECA-4D2D-B3D8-FAE3C2B76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1103EC-3757-4BEE-917B-15E23ABFE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1025D1-5744-4535-BA4F-FB46832E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E50300-8A89-45C0-9915-AB5BE69B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11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8FD44-1A5F-4FCC-957E-72399193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D81BC2-F6FC-4C51-898A-CA892E25E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BF35E7-440C-4A3D-887D-A67E5035F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805AF4-0F51-49F9-B79B-26AF0206A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9B73A54-2EFB-462B-B43C-5D9AF032F9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74480CB-754E-402C-B4C4-3F6F2855D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66FDD65-2FFD-40DE-899C-0FFD2263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5559C8A-A82D-4ADB-BAA3-64B6AD7B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2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03B08-1102-433F-A1DC-C801E45A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2383CBA-439A-4BA3-8573-0F4344329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CABA9C-E182-40F3-83CA-587E1FEDF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F3ADB9-CD82-4EFE-A1A7-41A91D17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57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CB30317-B9CA-48D8-9CE6-644BAC590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72FFE9F-C67D-4E6F-B9E8-4568563E8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3B2B0EA-F474-41AC-98E8-EBD376E2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33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53B175-C7E4-4B79-9E65-98029DCD9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3F2B7A-96EF-4FC1-81DD-CB623511F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293344-07C6-43C3-B9A1-C20FC4203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16E990-7BC3-4C88-AD16-2197DADBB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7B5F7E-B273-4475-B0DA-8554B3323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7FBB74-42F2-4572-863D-BE318CE5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524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E5134D-9439-41C1-BC08-C70542083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183346D-48B8-4BE0-B5F0-EB9831B1E1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F24732-BC75-48EA-A2FA-8732AFC49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AC8991-40F3-494B-AA79-DF4AD160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A3688-9642-412A-8A89-AE8FB7C10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DA8D07-630D-4913-88B9-13BF11D1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7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32C0D03-E152-4920-BF43-9CE90ED2C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3B91E6-158A-44B6-9130-05F4DFF06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59DB33-33B4-473E-977A-FE3BB1526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6DF66-7F90-4993-8488-4E5B941F1AF8}" type="datetimeFigureOut">
              <a:rPr lang="it-IT" smtClean="0"/>
              <a:t>23/04/2022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FA1E84-54DA-4229-900D-62AA39EBE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8AE921-4C22-48E8-B97E-B16F4B00C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5B1B1-6298-43FB-8D6F-638EBDF13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277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t="-10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590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3D9335-DB48-4C26-B9E3-3303E876BB0C}"/>
              </a:ext>
            </a:extLst>
          </p:cNvPr>
          <p:cNvSpPr txBox="1"/>
          <p:nvPr/>
        </p:nvSpPr>
        <p:spPr>
          <a:xfrm>
            <a:off x="3338732" y="420991"/>
            <a:ext cx="5748998" cy="523220"/>
          </a:xfrm>
          <a:prstGeom prst="rect">
            <a:avLst/>
          </a:prstGeom>
          <a:solidFill>
            <a:srgbClr val="FF5050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ESERCIZIO PER CASA, p. 129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C76A62-A0B0-4A77-9DD9-1C3C5BB71966}"/>
              </a:ext>
            </a:extLst>
          </p:cNvPr>
          <p:cNvSpPr txBox="1"/>
          <p:nvPr/>
        </p:nvSpPr>
        <p:spPr>
          <a:xfrm>
            <a:off x="1193409" y="1169644"/>
            <a:ext cx="10039644" cy="461665"/>
          </a:xfrm>
          <a:prstGeom prst="rect">
            <a:avLst/>
          </a:prstGeom>
          <a:solidFill>
            <a:srgbClr val="FF99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Rispondi alle domande per attivare e/o mantenere viva la tua motivazione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F348C12-C985-487C-A5D4-6D453C68B68A}"/>
              </a:ext>
            </a:extLst>
          </p:cNvPr>
          <p:cNvSpPr txBox="1"/>
          <p:nvPr/>
        </p:nvSpPr>
        <p:spPr>
          <a:xfrm>
            <a:off x="1252020" y="2098318"/>
            <a:ext cx="96879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 parli con te stesso/a, usi parole positive o negative?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010D35-9473-4609-8B90-FAE04E579520}"/>
              </a:ext>
            </a:extLst>
          </p:cNvPr>
          <p:cNvSpPr txBox="1"/>
          <p:nvPr/>
        </p:nvSpPr>
        <p:spPr>
          <a:xfrm>
            <a:off x="1252020" y="2894949"/>
            <a:ext cx="831400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tuo obiettivo è ben formato?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1FB6940-661E-4100-BF06-32474A17702C}"/>
              </a:ext>
            </a:extLst>
          </p:cNvPr>
          <p:cNvSpPr txBox="1"/>
          <p:nvPr/>
        </p:nvSpPr>
        <p:spPr>
          <a:xfrm>
            <a:off x="1252023" y="3659835"/>
            <a:ext cx="831400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Cos’altro puoi fare?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1A16129-CEA0-4E27-82EE-23960D8F5826}"/>
              </a:ext>
            </a:extLst>
          </p:cNvPr>
          <p:cNvSpPr txBox="1"/>
          <p:nvPr/>
        </p:nvSpPr>
        <p:spPr>
          <a:xfrm>
            <a:off x="1252022" y="4315100"/>
            <a:ext cx="831400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puoi ottenere di più e di meglio?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548C72E-77ED-4DA5-842F-8A8AF7091480}"/>
              </a:ext>
            </a:extLst>
          </p:cNvPr>
          <p:cNvSpPr txBox="1"/>
          <p:nvPr/>
        </p:nvSpPr>
        <p:spPr>
          <a:xfrm>
            <a:off x="1252021" y="5011560"/>
            <a:ext cx="831400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 perché il tuo obiettivo è così importante per te?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AF90205-72CA-4C7F-92DB-F27DA6A6113F}"/>
              </a:ext>
            </a:extLst>
          </p:cNvPr>
          <p:cNvSpPr txBox="1"/>
          <p:nvPr/>
        </p:nvSpPr>
        <p:spPr>
          <a:xfrm>
            <a:off x="1252020" y="5708020"/>
            <a:ext cx="912993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reagisci davanti ai commenti di vario tipo che gli altri fanno sulle tue motivazioni?</a:t>
            </a:r>
          </a:p>
        </p:txBody>
      </p:sp>
    </p:spTree>
    <p:extLst>
      <p:ext uri="{BB962C8B-B14F-4D97-AF65-F5344CB8AC3E}">
        <p14:creationId xmlns:p14="http://schemas.microsoft.com/office/powerpoint/2010/main" val="403639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5793A09-0E97-41DE-936D-B5CE6C04627C}"/>
              </a:ext>
            </a:extLst>
          </p:cNvPr>
          <p:cNvSpPr txBox="1"/>
          <p:nvPr/>
        </p:nvSpPr>
        <p:spPr>
          <a:xfrm>
            <a:off x="8932984" y="6175716"/>
            <a:ext cx="3376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413456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43729A-8311-4D3C-886D-8C7BDD0E0688}"/>
              </a:ext>
            </a:extLst>
          </p:cNvPr>
          <p:cNvSpPr txBox="1"/>
          <p:nvPr/>
        </p:nvSpPr>
        <p:spPr>
          <a:xfrm>
            <a:off x="1813711" y="915480"/>
            <a:ext cx="4727765" cy="523220"/>
          </a:xfrm>
          <a:prstGeom prst="rect">
            <a:avLst/>
          </a:prstGeom>
          <a:solidFill>
            <a:srgbClr val="FFCCFF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COSA PARLIAMO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2EF7DC-5FD4-40E1-B9D0-50C18B372131}"/>
              </a:ext>
            </a:extLst>
          </p:cNvPr>
          <p:cNvSpPr txBox="1"/>
          <p:nvPr/>
        </p:nvSpPr>
        <p:spPr>
          <a:xfrm>
            <a:off x="1050386" y="2249436"/>
            <a:ext cx="4600135" cy="830997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1. IL PREMIO nel VIAGGIO DELL’EROE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EB1079-C663-4902-9769-415D59BA7CB5}"/>
              </a:ext>
            </a:extLst>
          </p:cNvPr>
          <p:cNvSpPr txBox="1"/>
          <p:nvPr/>
        </p:nvSpPr>
        <p:spPr>
          <a:xfrm>
            <a:off x="6541475" y="2364818"/>
            <a:ext cx="2218210" cy="461665"/>
          </a:xfrm>
          <a:prstGeom prst="rect">
            <a:avLst/>
          </a:prstGeom>
          <a:solidFill>
            <a:srgbClr val="FFC00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8A2B298-BB7D-4B57-8A62-141413BB0AA2}"/>
              </a:ext>
            </a:extLst>
          </p:cNvPr>
          <p:cNvSpPr txBox="1"/>
          <p:nvPr/>
        </p:nvSpPr>
        <p:spPr>
          <a:xfrm>
            <a:off x="1050386" y="3409127"/>
            <a:ext cx="4600135" cy="461665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2. IL PREMIO per BETHANY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486D16-922A-4615-B2CD-0C86EE3D021C}"/>
              </a:ext>
            </a:extLst>
          </p:cNvPr>
          <p:cNvSpPr txBox="1"/>
          <p:nvPr/>
        </p:nvSpPr>
        <p:spPr>
          <a:xfrm>
            <a:off x="1050388" y="4332574"/>
            <a:ext cx="4600135" cy="461665"/>
          </a:xfrm>
          <a:prstGeom prst="rect">
            <a:avLst/>
          </a:prstGeom>
          <a:solidFill>
            <a:srgbClr val="FF5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3. IL PREMIO per NOI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C02EAC0-8AAE-45CE-AA08-43CEDFA88709}"/>
              </a:ext>
            </a:extLst>
          </p:cNvPr>
          <p:cNvSpPr txBox="1"/>
          <p:nvPr/>
        </p:nvSpPr>
        <p:spPr>
          <a:xfrm>
            <a:off x="6541475" y="3391173"/>
            <a:ext cx="3722230" cy="461665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 SENSO DELLA CHIAMATA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7703028-03D9-4011-9070-70C5D3BA6EC8}"/>
              </a:ext>
            </a:extLst>
          </p:cNvPr>
          <p:cNvSpPr txBox="1"/>
          <p:nvPr/>
        </p:nvSpPr>
        <p:spPr>
          <a:xfrm>
            <a:off x="6551869" y="4332574"/>
            <a:ext cx="2589271" cy="461665"/>
          </a:xfrm>
          <a:prstGeom prst="rect">
            <a:avLst/>
          </a:prstGeom>
          <a:solidFill>
            <a:srgbClr val="FF505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MOTIVAZIONE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9C482432-EA93-4BAB-96B1-143454BEE575}"/>
              </a:ext>
            </a:extLst>
          </p:cNvPr>
          <p:cNvSpPr/>
          <p:nvPr/>
        </p:nvSpPr>
        <p:spPr>
          <a:xfrm>
            <a:off x="5863881" y="3551668"/>
            <a:ext cx="464234" cy="1406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9D1B65C9-532A-4926-899B-92BBA145D7EE}"/>
              </a:ext>
            </a:extLst>
          </p:cNvPr>
          <p:cNvSpPr/>
          <p:nvPr/>
        </p:nvSpPr>
        <p:spPr>
          <a:xfrm>
            <a:off x="5863881" y="2595650"/>
            <a:ext cx="464234" cy="136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9743F257-A65F-41DE-89DF-D7C1C5764AB8}"/>
              </a:ext>
            </a:extLst>
          </p:cNvPr>
          <p:cNvSpPr/>
          <p:nvPr/>
        </p:nvSpPr>
        <p:spPr>
          <a:xfrm>
            <a:off x="5869079" y="4467446"/>
            <a:ext cx="464234" cy="14067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597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/>
            </a:gs>
            <a:gs pos="0">
              <a:srgbClr val="FFCCFF"/>
            </a:gs>
            <a:gs pos="95000">
              <a:srgbClr val="FFC000"/>
            </a:gs>
            <a:gs pos="85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2518E5-D0A4-47C2-98CA-9E1AAD8BEA9B}"/>
              </a:ext>
            </a:extLst>
          </p:cNvPr>
          <p:cNvSpPr txBox="1"/>
          <p:nvPr/>
        </p:nvSpPr>
        <p:spPr>
          <a:xfrm>
            <a:off x="2935258" y="230752"/>
            <a:ext cx="5621975" cy="461665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 PREMIO nel VIAGGIO DELL’EROE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061B28-D63A-46D6-8E17-24782E583520}"/>
              </a:ext>
            </a:extLst>
          </p:cNvPr>
          <p:cNvSpPr txBox="1"/>
          <p:nvPr/>
        </p:nvSpPr>
        <p:spPr>
          <a:xfrm>
            <a:off x="1195217" y="3932975"/>
            <a:ext cx="949785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Una volta superata la prova centrale, l’Eroe ottiene il </a:t>
            </a:r>
            <a:r>
              <a:rPr lang="it-IT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PREMIO</a:t>
            </a: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un tesoro, una spada, un antico cimelio dal valore inestimabile, l’amata o l’amato...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a volte il premio non è un oggetto o una persona, ma una maggiore conoscenza e consapevolezza di sé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il </a:t>
            </a:r>
            <a:r>
              <a:rPr lang="it-IT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Premio è il senso della Chiamata</a:t>
            </a:r>
            <a:endParaRPr lang="it-IT" sz="2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484EE54-50A2-4639-95A5-1F637969A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70" y="872688"/>
            <a:ext cx="4322553" cy="2881701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8309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40B052-105C-4C29-8680-E3AB058A7B67}"/>
              </a:ext>
            </a:extLst>
          </p:cNvPr>
          <p:cNvSpPr txBox="1"/>
          <p:nvPr/>
        </p:nvSpPr>
        <p:spPr>
          <a:xfrm>
            <a:off x="3498574" y="4572864"/>
            <a:ext cx="7182678" cy="52322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https://www.incambiamento.it/il-nostro-libro/</a:t>
            </a:r>
          </a:p>
        </p:txBody>
      </p:sp>
    </p:spTree>
    <p:extLst>
      <p:ext uri="{BB962C8B-B14F-4D97-AF65-F5344CB8AC3E}">
        <p14:creationId xmlns:p14="http://schemas.microsoft.com/office/powerpoint/2010/main" val="1267701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bg1"/>
            </a:gs>
            <a:gs pos="86000">
              <a:srgbClr val="0070C0"/>
            </a:gs>
            <a:gs pos="98000">
              <a:schemeClr val="bg1">
                <a:lumMod val="95000"/>
              </a:schemeClr>
            </a:gs>
            <a:gs pos="87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3D17CF-C02F-4479-98D9-7391A05BA799}"/>
              </a:ext>
            </a:extLst>
          </p:cNvPr>
          <p:cNvSpPr txBox="1"/>
          <p:nvPr/>
        </p:nvSpPr>
        <p:spPr>
          <a:xfrm>
            <a:off x="2709510" y="356585"/>
            <a:ext cx="6241468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</a:rPr>
              <a:t>2.</a:t>
            </a:r>
            <a:r>
              <a:rPr lang="it-IT" sz="2800" b="1" dirty="0">
                <a:solidFill>
                  <a:schemeClr val="bg1"/>
                </a:solidFill>
              </a:rPr>
              <a:t> IL PREMIO per BETHANY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07E55D-B50E-4E7C-8F0D-2F5BBFC6C94A}"/>
              </a:ext>
            </a:extLst>
          </p:cNvPr>
          <p:cNvSpPr txBox="1"/>
          <p:nvPr/>
        </p:nvSpPr>
        <p:spPr>
          <a:xfrm>
            <a:off x="5009324" y="1781495"/>
            <a:ext cx="6066693" cy="240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 avrebbe detto che insegnare a surfare a un </a:t>
            </a:r>
            <a:r>
              <a:rPr lang="it-IT" sz="2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bambino</a:t>
            </a:r>
            <a:r>
              <a:rPr lang="it-IT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avrebbe insegnato a me che surfare non è la cosa più importante del mondo e che c’è qualcosa di più importante: l’amore…?</a:t>
            </a:r>
            <a:r>
              <a:rPr lang="it-IT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it-IT" sz="26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0A67ED9-E74E-411B-A449-31744F03F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3" y="1486966"/>
            <a:ext cx="4485532" cy="299035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0BFA326-7312-4263-BD23-86CFF8D28285}"/>
              </a:ext>
            </a:extLst>
          </p:cNvPr>
          <p:cNvSpPr txBox="1"/>
          <p:nvPr/>
        </p:nvSpPr>
        <p:spPr>
          <a:xfrm>
            <a:off x="1434090" y="4624675"/>
            <a:ext cx="87923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/>
              <a:t>Il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Premio</a:t>
            </a:r>
            <a:r>
              <a:rPr lang="it-IT" sz="2800" dirty="0"/>
              <a:t> è: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 scoperto il </a:t>
            </a:r>
            <a:r>
              <a:rPr lang="it-IT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 della sua Chiamata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aiutare i bambini colpiti dallo tsunami </a:t>
            </a:r>
          </a:p>
        </p:txBody>
      </p:sp>
    </p:spTree>
    <p:extLst>
      <p:ext uri="{BB962C8B-B14F-4D97-AF65-F5344CB8AC3E}">
        <p14:creationId xmlns:p14="http://schemas.microsoft.com/office/powerpoint/2010/main" val="1875770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CABD05-0D62-42B1-B22A-18D9EF9CC35E}"/>
              </a:ext>
            </a:extLst>
          </p:cNvPr>
          <p:cNvSpPr txBox="1"/>
          <p:nvPr/>
        </p:nvSpPr>
        <p:spPr>
          <a:xfrm>
            <a:off x="3346934" y="362683"/>
            <a:ext cx="5627077" cy="46166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 PREMIO e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NOI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MOTIVAZIONE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732CDF-26E1-4940-BD0F-6C8F267D3E20}"/>
              </a:ext>
            </a:extLst>
          </p:cNvPr>
          <p:cNvSpPr txBox="1"/>
          <p:nvPr/>
        </p:nvSpPr>
        <p:spPr>
          <a:xfrm>
            <a:off x="1429447" y="1310306"/>
            <a:ext cx="9462052" cy="892552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parola motivazione è formata da </a:t>
            </a:r>
            <a:r>
              <a:rPr lang="it-IT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motìvus</a:t>
            </a: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capace di far muovere e azione da </a:t>
            </a:r>
            <a:r>
              <a:rPr lang="it-IT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àgere</a:t>
            </a: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fare</a:t>
            </a:r>
            <a:r>
              <a:rPr lang="it-IT" sz="2600" dirty="0"/>
              <a:t>.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4021264-1FBC-45CE-A838-F5AED2CEADC7}"/>
              </a:ext>
            </a:extLst>
          </p:cNvPr>
          <p:cNvSpPr txBox="1"/>
          <p:nvPr/>
        </p:nvSpPr>
        <p:spPr>
          <a:xfrm>
            <a:off x="4837038" y="2936557"/>
            <a:ext cx="2544417" cy="492443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motivo</a:t>
            </a: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it-IT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azione</a:t>
            </a: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199905-2060-48E8-AE80-6069724B50F8}"/>
              </a:ext>
            </a:extLst>
          </p:cNvPr>
          <p:cNvSpPr txBox="1"/>
          <p:nvPr/>
        </p:nvSpPr>
        <p:spPr>
          <a:xfrm>
            <a:off x="1981195" y="3771494"/>
            <a:ext cx="8358559" cy="249299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600" dirty="0"/>
              <a:t>Una buona motivazione permette di raggiungere l’obiettivo. </a:t>
            </a:r>
          </a:p>
          <a:p>
            <a:pPr algn="ctr"/>
            <a:endParaRPr lang="it-IT" sz="2600" dirty="0"/>
          </a:p>
          <a:p>
            <a:pPr algn="ctr"/>
            <a:r>
              <a:rPr lang="it-IT" sz="2600" dirty="0"/>
              <a:t>Il </a:t>
            </a:r>
            <a:r>
              <a:rPr lang="it-IT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Premio</a:t>
            </a:r>
            <a:r>
              <a:rPr lang="it-IT" sz="2600" dirty="0"/>
              <a:t>, quindi, è:</a:t>
            </a:r>
          </a:p>
          <a:p>
            <a:endParaRPr lang="it-IT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raggiungimento dell’obiettivo/il risultato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l’autostima accresciuta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690FA36E-B2B0-4CDB-90EC-DFA6C9AB2C72}"/>
              </a:ext>
            </a:extLst>
          </p:cNvPr>
          <p:cNvSpPr/>
          <p:nvPr/>
        </p:nvSpPr>
        <p:spPr>
          <a:xfrm>
            <a:off x="6054456" y="2374105"/>
            <a:ext cx="261938" cy="43991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082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chemeClr val="bg1"/>
            </a:gs>
            <a:gs pos="100000">
              <a:srgbClr val="0070C0"/>
            </a:gs>
            <a:gs pos="81000">
              <a:schemeClr val="bg1"/>
            </a:gs>
            <a:gs pos="86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D5FD1AD-8CE4-4A8E-A251-A37D41D27DDB}"/>
              </a:ext>
            </a:extLst>
          </p:cNvPr>
          <p:cNvSpPr txBox="1"/>
          <p:nvPr/>
        </p:nvSpPr>
        <p:spPr>
          <a:xfrm>
            <a:off x="3282461" y="294869"/>
            <a:ext cx="5627077" cy="430887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chemeClr val="bg1"/>
                </a:solidFill>
              </a:rPr>
              <a:t>ESERCIZIO: USIAMO I META-PROGRAMMI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452D79A-B143-44AD-A8F5-CA01E1F6FE91}"/>
              </a:ext>
            </a:extLst>
          </p:cNvPr>
          <p:cNvSpPr txBox="1"/>
          <p:nvPr/>
        </p:nvSpPr>
        <p:spPr>
          <a:xfrm>
            <a:off x="2844932" y="1588040"/>
            <a:ext cx="661304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/>
              <a:t>Es. Devo sottopormi a un intervento chirurgico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541D96-4379-4667-8CA1-57409C12C61D}"/>
              </a:ext>
            </a:extLst>
          </p:cNvPr>
          <p:cNvSpPr txBox="1"/>
          <p:nvPr/>
        </p:nvSpPr>
        <p:spPr>
          <a:xfrm>
            <a:off x="756441" y="2581625"/>
            <a:ext cx="1115889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ANDARE VERSO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 fai subito l’intervento, potrai essere libera quanto prima per il lavoro </a:t>
            </a:r>
            <a:endParaRPr lang="it-IT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9945411-7CA3-4E39-9F1E-0CE98B1A0399}"/>
              </a:ext>
            </a:extLst>
          </p:cNvPr>
          <p:cNvSpPr txBox="1"/>
          <p:nvPr/>
        </p:nvSpPr>
        <p:spPr>
          <a:xfrm>
            <a:off x="1376794" y="3074721"/>
            <a:ext cx="930058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it-IT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VIA DA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 non fai l’intervento o ritardi, potrai incorrere in altri problemi </a:t>
            </a:r>
            <a:endParaRPr lang="it-IT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306E9EC-ECD5-40D0-9256-E2DB319B3299}"/>
              </a:ext>
            </a:extLst>
          </p:cNvPr>
          <p:cNvSpPr txBox="1"/>
          <p:nvPr/>
        </p:nvSpPr>
        <p:spPr>
          <a:xfrm>
            <a:off x="1041616" y="3758374"/>
            <a:ext cx="974830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RIFERIMENTO INTERNO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segui ciò che senti e sai essere importante per te</a:t>
            </a:r>
            <a:endParaRPr lang="it-IT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2235818-285D-4299-BD61-FC39566A2016}"/>
              </a:ext>
            </a:extLst>
          </p:cNvPr>
          <p:cNvSpPr txBox="1"/>
          <p:nvPr/>
        </p:nvSpPr>
        <p:spPr>
          <a:xfrm>
            <a:off x="1012055" y="4298290"/>
            <a:ext cx="1038970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RIFERIMENTO ESTERNO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</a:rPr>
              <a:t>ascolta il parere di chi ti vuol bene e di chi ha già vissuto un’esperienza simile </a:t>
            </a:r>
            <a:endParaRPr lang="it-IT" sz="23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E2BF3F4-CEFE-4600-9999-516E4B869610}"/>
              </a:ext>
            </a:extLst>
          </p:cNvPr>
          <p:cNvSpPr txBox="1"/>
          <p:nvPr/>
        </p:nvSpPr>
        <p:spPr>
          <a:xfrm>
            <a:off x="828204" y="5262334"/>
            <a:ext cx="1077585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FAMILIARITÀ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</a:rPr>
              <a:t>potresti operarti nella stessa clinica dove tu o una persona che conosci </a:t>
            </a:r>
          </a:p>
          <a:p>
            <a:r>
              <a:rPr lang="it-IT" sz="2300" b="0" dirty="0">
                <a:solidFill>
                  <a:srgbClr val="000000"/>
                </a:solidFill>
                <a:effectLst/>
              </a:rPr>
              <a:t>c’è già stata </a:t>
            </a:r>
            <a:endParaRPr lang="it-IT" sz="23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917B2B6-9846-409A-9744-51E03F0BADDD}"/>
              </a:ext>
            </a:extLst>
          </p:cNvPr>
          <p:cNvSpPr txBox="1"/>
          <p:nvPr/>
        </p:nvSpPr>
        <p:spPr>
          <a:xfrm>
            <a:off x="1246926" y="6025775"/>
            <a:ext cx="893196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NOVITÀ</a:t>
            </a:r>
            <a:r>
              <a:rPr lang="it-IT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it-IT" sz="2300" b="0" dirty="0">
                <a:solidFill>
                  <a:srgbClr val="000000"/>
                </a:solidFill>
                <a:effectLst/>
              </a:rPr>
              <a:t>sarà una nuova esperienza, magari, in un’altra città o nazione </a:t>
            </a:r>
            <a:endParaRPr lang="it-IT" sz="23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DF0B44-D891-45BF-B4A3-651FAF42649D}"/>
              </a:ext>
            </a:extLst>
          </p:cNvPr>
          <p:cNvSpPr txBox="1"/>
          <p:nvPr/>
        </p:nvSpPr>
        <p:spPr>
          <a:xfrm>
            <a:off x="307144" y="819397"/>
            <a:ext cx="118848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I </a:t>
            </a:r>
            <a:r>
              <a:rPr lang="it-IT" sz="2200" b="1" dirty="0">
                <a:solidFill>
                  <a:srgbClr val="FF3399"/>
                </a:solidFill>
              </a:rPr>
              <a:t>MP</a:t>
            </a:r>
            <a:r>
              <a:rPr lang="it-IT" sz="2200" b="1" dirty="0"/>
              <a:t> = </a:t>
            </a: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programmi inconsci che noi usiamo per elaborare informazioni, prendere decisioni, motivarci</a:t>
            </a:r>
          </a:p>
        </p:txBody>
      </p:sp>
    </p:spTree>
    <p:extLst>
      <p:ext uri="{BB962C8B-B14F-4D97-AF65-F5344CB8AC3E}">
        <p14:creationId xmlns:p14="http://schemas.microsoft.com/office/powerpoint/2010/main" val="4822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C7B1593-F64C-4669-97CC-A7D789E2AC2B}"/>
              </a:ext>
            </a:extLst>
          </p:cNvPr>
          <p:cNvSpPr txBox="1"/>
          <p:nvPr/>
        </p:nvSpPr>
        <p:spPr>
          <a:xfrm>
            <a:off x="404667" y="1499665"/>
            <a:ext cx="31546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i="1" dirty="0">
                <a:solidFill>
                  <a:srgbClr val="FF0000"/>
                </a:solidFill>
              </a:rPr>
              <a:t>ANDARE VERSO</a:t>
            </a:r>
            <a:r>
              <a:rPr lang="it-IT" sz="1800" dirty="0"/>
              <a:t>: </a:t>
            </a:r>
            <a:r>
              <a:rPr lang="it-IT" sz="2200" dirty="0"/>
              <a:t>si motiva la persona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puntando su come si sentirà quando avrà raggiunto il traguardo,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i vantaggi derivanti dalla scelta fatta</a:t>
            </a:r>
            <a:endParaRPr lang="it-IT" sz="2200" u="sng" dirty="0"/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0611F2C-FD9C-4811-9B52-B7CE6611D611}"/>
              </a:ext>
            </a:extLst>
          </p:cNvPr>
          <p:cNvSpPr txBox="1"/>
          <p:nvPr/>
        </p:nvSpPr>
        <p:spPr>
          <a:xfrm>
            <a:off x="450750" y="4192288"/>
            <a:ext cx="28506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i="1" dirty="0">
                <a:solidFill>
                  <a:srgbClr val="FF0000"/>
                </a:solidFill>
              </a:rPr>
              <a:t>VIA DA</a:t>
            </a:r>
            <a:r>
              <a:rPr lang="it-IT" sz="1800" dirty="0"/>
              <a:t>: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si motiva facendole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intravvedere tutti i possibili pericoli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che potrebbero esserci se non prendesse quella data decisione</a:t>
            </a:r>
            <a:endParaRPr lang="it-IT" sz="22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B86E462-B0DB-4934-B68A-DA0F0CE6627B}"/>
              </a:ext>
            </a:extLst>
          </p:cNvPr>
          <p:cNvSpPr txBox="1"/>
          <p:nvPr/>
        </p:nvSpPr>
        <p:spPr>
          <a:xfrm>
            <a:off x="4096924" y="1731895"/>
            <a:ext cx="325425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i="1" dirty="0">
                <a:solidFill>
                  <a:srgbClr val="7030A0"/>
                </a:solidFill>
              </a:rPr>
              <a:t>RIFERIMENTO INTERN</a:t>
            </a:r>
            <a:r>
              <a:rPr lang="it-IT" sz="2200" b="1" i="1" dirty="0">
                <a:solidFill>
                  <a:srgbClr val="000066"/>
                </a:solidFill>
              </a:rPr>
              <a:t>O</a:t>
            </a:r>
            <a:r>
              <a:rPr lang="it-IT" sz="2000" dirty="0"/>
              <a:t>: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si può portarla all’attenzione di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fidarsi di sé, delle proprie intuizioni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, sensazioni riguardo a cosa fare</a:t>
            </a:r>
            <a:endParaRPr lang="it-IT" sz="22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8E88525-2D9B-463C-B466-3F522E8934AA}"/>
              </a:ext>
            </a:extLst>
          </p:cNvPr>
          <p:cNvSpPr txBox="1"/>
          <p:nvPr/>
        </p:nvSpPr>
        <p:spPr>
          <a:xfrm>
            <a:off x="4106046" y="3992231"/>
            <a:ext cx="326304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i="1" dirty="0">
                <a:solidFill>
                  <a:srgbClr val="7030A0"/>
                </a:solidFill>
              </a:rPr>
              <a:t>RIFERIMENTO ESTERNO</a:t>
            </a:r>
            <a:r>
              <a:rPr lang="it-IT" sz="1800" dirty="0"/>
              <a:t>: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si porta ad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accettare di buon grado i consigli di chi l’ama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, tener conto anche delle possibili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soluzioni che altri hanno trovato in circostanze simili alla sua</a:t>
            </a:r>
            <a:endParaRPr lang="it-IT" sz="2200" u="sng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88D244D-167F-47F1-A226-D388E4E77AE9}"/>
              </a:ext>
            </a:extLst>
          </p:cNvPr>
          <p:cNvSpPr txBox="1"/>
          <p:nvPr/>
        </p:nvSpPr>
        <p:spPr>
          <a:xfrm>
            <a:off x="8315988" y="1717043"/>
            <a:ext cx="328128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i="1" dirty="0">
                <a:solidFill>
                  <a:srgbClr val="FF3399"/>
                </a:solidFill>
              </a:rPr>
              <a:t>FAMILIARITÀ</a:t>
            </a:r>
            <a:r>
              <a:rPr lang="it-IT" sz="1800" dirty="0"/>
              <a:t>: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sarebbe motivata da una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scelta che sarebbe più vicina a una scelta che già fatta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, già provata e risultata vincente</a:t>
            </a:r>
            <a:endParaRPr lang="it-IT" sz="22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D48860B-BF2F-4940-ABF2-61B964441439}"/>
              </a:ext>
            </a:extLst>
          </p:cNvPr>
          <p:cNvSpPr txBox="1"/>
          <p:nvPr/>
        </p:nvSpPr>
        <p:spPr>
          <a:xfrm>
            <a:off x="8322364" y="3855553"/>
            <a:ext cx="314280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i="1" dirty="0">
                <a:solidFill>
                  <a:srgbClr val="FF3399"/>
                </a:solidFill>
              </a:rPr>
              <a:t>NOVITÀ</a:t>
            </a:r>
            <a:r>
              <a:rPr lang="it-IT" sz="1800" dirty="0"/>
              <a:t>: 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verrebbe motivata da </a:t>
            </a:r>
            <a:r>
              <a:rPr lang="it-IT" sz="2200" b="0" i="0" u="sng" dirty="0">
                <a:solidFill>
                  <a:srgbClr val="000000"/>
                </a:solidFill>
                <a:effectLst/>
              </a:rPr>
              <a:t>una scelta stravagante, che nessuno si aspetterebbe</a:t>
            </a:r>
            <a:r>
              <a:rPr lang="it-IT" sz="2200" b="0" i="0" dirty="0">
                <a:solidFill>
                  <a:srgbClr val="000000"/>
                </a:solidFill>
                <a:effectLst/>
              </a:rPr>
              <a:t>, bizzarra, capace di accendergli nuovo entusiasmo, gusto per la scoperta.</a:t>
            </a:r>
            <a:endParaRPr lang="it-IT" sz="2200" dirty="0"/>
          </a:p>
          <a:p>
            <a:endParaRPr lang="it-IT" dirty="0"/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6DE05EB2-B005-4134-B18F-1AE54A790A17}"/>
              </a:ext>
            </a:extLst>
          </p:cNvPr>
          <p:cNvCxnSpPr>
            <a:cxnSpLocks/>
          </p:cNvCxnSpPr>
          <p:nvPr/>
        </p:nvCxnSpPr>
        <p:spPr>
          <a:xfrm>
            <a:off x="3766166" y="1846437"/>
            <a:ext cx="72223" cy="4146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0C0A6BEF-2F2D-49FA-8F5C-7CC6AE1E661E}"/>
              </a:ext>
            </a:extLst>
          </p:cNvPr>
          <p:cNvCxnSpPr>
            <a:cxnSpLocks/>
          </p:cNvCxnSpPr>
          <p:nvPr/>
        </p:nvCxnSpPr>
        <p:spPr>
          <a:xfrm>
            <a:off x="7906043" y="1858754"/>
            <a:ext cx="0" cy="41340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71F4EE3-63BF-45C1-AA0D-68A7F66A8D08}"/>
              </a:ext>
            </a:extLst>
          </p:cNvPr>
          <p:cNvSpPr txBox="1"/>
          <p:nvPr/>
        </p:nvSpPr>
        <p:spPr>
          <a:xfrm>
            <a:off x="4096924" y="172723"/>
            <a:ext cx="3988905" cy="461665"/>
          </a:xfrm>
          <a:prstGeom prst="rect">
            <a:avLst/>
          </a:prstGeom>
          <a:solidFill>
            <a:srgbClr val="002060"/>
          </a:solidFill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ORA PROVA TU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45289F2-AE85-4AF4-B308-77205D43E3B0}"/>
              </a:ext>
            </a:extLst>
          </p:cNvPr>
          <p:cNvSpPr txBox="1"/>
          <p:nvPr/>
        </p:nvSpPr>
        <p:spPr>
          <a:xfrm>
            <a:off x="3559346" y="772589"/>
            <a:ext cx="4810029" cy="461665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bg1"/>
                </a:solidFill>
              </a:rPr>
              <a:t>Es: Devo comprare un’auto nuova</a:t>
            </a:r>
          </a:p>
        </p:txBody>
      </p:sp>
    </p:spTree>
    <p:extLst>
      <p:ext uri="{BB962C8B-B14F-4D97-AF65-F5344CB8AC3E}">
        <p14:creationId xmlns:p14="http://schemas.microsoft.com/office/powerpoint/2010/main" val="366731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9B9339-2564-4743-A8FE-458D78AE2382}"/>
              </a:ext>
            </a:extLst>
          </p:cNvPr>
          <p:cNvSpPr txBox="1"/>
          <p:nvPr/>
        </p:nvSpPr>
        <p:spPr>
          <a:xfrm>
            <a:off x="4910033" y="339338"/>
            <a:ext cx="2762976" cy="584775"/>
          </a:xfrm>
          <a:prstGeom prst="rect">
            <a:avLst/>
          </a:prstGeom>
          <a:solidFill>
            <a:srgbClr val="3366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RIEPILOGO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B8408121-88CC-44CD-B478-90236E976A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011774"/>
              </p:ext>
            </p:extLst>
          </p:nvPr>
        </p:nvGraphicFramePr>
        <p:xfrm>
          <a:off x="1289878" y="890229"/>
          <a:ext cx="99744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28975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611</Words>
  <Application>Microsoft Office PowerPoint</Application>
  <PresentationFormat>Widescreen</PresentationFormat>
  <Paragraphs>61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24</cp:revision>
  <dcterms:created xsi:type="dcterms:W3CDTF">2022-04-17T18:24:54Z</dcterms:created>
  <dcterms:modified xsi:type="dcterms:W3CDTF">2022-04-23T17:34:59Z</dcterms:modified>
</cp:coreProperties>
</file>