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64" r:id="rId5"/>
    <p:sldId id="261" r:id="rId6"/>
    <p:sldId id="262" r:id="rId7"/>
    <p:sldId id="265" r:id="rId8"/>
    <p:sldId id="259" r:id="rId9"/>
    <p:sldId id="263" r:id="rId1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FF00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BC967AE-9328-9239-A544-22B49F6C99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68AE890-E896-A8D5-0B7F-6E439DAF23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618E340-E619-3EB9-83AC-1ED10628B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7DC21-3247-487F-84BC-6E18925DC07D}" type="datetimeFigureOut">
              <a:rPr lang="it-IT" smtClean="0"/>
              <a:t>22/06/2022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79A38FB-CC60-01C1-3C0F-0DA94431E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6382F29-19AD-69E9-916C-42B4F9452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5482B-BFBD-4981-9CD3-BE71098A11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0917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E04F1B7-0A1F-3D06-F084-4077E49E9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17B2243-0C4F-D87B-B380-4F41563D6E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1A8F983-9B5D-52E1-35AA-F4F621771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7DC21-3247-487F-84BC-6E18925DC07D}" type="datetimeFigureOut">
              <a:rPr lang="it-IT" smtClean="0"/>
              <a:t>22/06/2022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4348BD2-4144-3623-B17B-A94003CE3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ADAD837-F549-2504-B67B-5B6BDE37B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5482B-BFBD-4981-9CD3-BE71098A11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2852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60C50950-FC12-5E4F-F813-EBA5AC63D4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0AF30BC-073E-0947-4DDF-2502559F62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1198D61-BF32-E5FF-58F0-5530F5291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7DC21-3247-487F-84BC-6E18925DC07D}" type="datetimeFigureOut">
              <a:rPr lang="it-IT" smtClean="0"/>
              <a:t>22/06/2022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05E2C9B-8F52-CB42-5C67-6820BAC65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2A2AD08-D1FB-6233-FEA4-9909C0825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5482B-BFBD-4981-9CD3-BE71098A11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2766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39A8F04-2099-CFBD-A5BB-B9B8276408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F7F4A26-B1A8-C97B-BE6D-AFE60458A1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2905E76-0A08-B644-4F4B-A90FCEE2F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7DC21-3247-487F-84BC-6E18925DC07D}" type="datetimeFigureOut">
              <a:rPr lang="it-IT" smtClean="0"/>
              <a:t>22/06/2022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9B5752A-FC01-84B1-4CD6-F9E5A515F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24C227B-0891-23BC-3092-11CA0086C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5482B-BFBD-4981-9CD3-BE71098A11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3564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BBC1D19-30DB-B2F1-EE71-3825A0D07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7D925B5-2BE5-4CE0-3A7A-4BE8C8C3A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5F62926-3BB4-C616-51D2-5ED977842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7DC21-3247-487F-84BC-6E18925DC07D}" type="datetimeFigureOut">
              <a:rPr lang="it-IT" smtClean="0"/>
              <a:t>22/06/2022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46C8173-A0E5-1749-9C23-D7ACDA46C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D111A6E-3D8F-C28B-EEE6-8FC7D3F48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5482B-BFBD-4981-9CD3-BE71098A11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6132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039FE64-D22C-276C-651F-7B183B863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426284A-1F8D-982E-FD89-5678B514FE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6582149-40B4-B879-279D-D5AD6E2287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79B4F1E-4A16-B5AE-99FF-C488B4619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7DC21-3247-487F-84BC-6E18925DC07D}" type="datetimeFigureOut">
              <a:rPr lang="it-IT" smtClean="0"/>
              <a:t>22/06/2022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93CCAE2-567E-57CC-9F02-83D4C85DB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35B9A10-7D93-6695-C0DA-136FBF4B3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5482B-BFBD-4981-9CD3-BE71098A11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9545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9F7178-ED2C-A816-8F1B-9866C9F55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93A8A22-2237-6C3D-4C30-54CF730C1A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E4AF657-E96D-9365-47C7-4EEB77B389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2178182-4714-B541-F47D-D1F2CA846C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85645E5-1CA7-3406-6CFB-7863124931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44C455FD-3310-79B0-DF07-57463BADE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7DC21-3247-487F-84BC-6E18925DC07D}" type="datetimeFigureOut">
              <a:rPr lang="it-IT" smtClean="0"/>
              <a:t>22/06/2022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20FFD1A7-A893-4A42-D05A-DE3508CA1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EAA2FC04-0FF5-2A43-42D2-4F8BC86BD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5482B-BFBD-4981-9CD3-BE71098A11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6824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B67ED7B-CD9C-6C16-4C80-6EBD29188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098D23E-5C97-E172-65C9-1FA527871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7DC21-3247-487F-84BC-6E18925DC07D}" type="datetimeFigureOut">
              <a:rPr lang="it-IT" smtClean="0"/>
              <a:t>22/06/2022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B95E5E5-F73F-61D9-4BD2-88E53B5FC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A29EF27-0D54-1DFC-CC37-5A5D6A3C2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5482B-BFBD-4981-9CD3-BE71098A11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9887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AAB94570-3270-8F7F-6724-8D1953F0B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7DC21-3247-487F-84BC-6E18925DC07D}" type="datetimeFigureOut">
              <a:rPr lang="it-IT" smtClean="0"/>
              <a:t>22/06/2022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8D39E91D-C4DE-8FDD-9151-58355A125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E1D9608-3E5E-45B4-D544-823FEF85F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5482B-BFBD-4981-9CD3-BE71098A11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3216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0A2F37D-7A0A-3E9E-D76D-B8FB902A0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20EDE19-341E-E69F-0F6F-9D7E91A53B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CAEA7F2-640F-BEF4-41EF-49DFBC373D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14BCB1B-7BCA-FBEC-8645-423FBCD76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7DC21-3247-487F-84BC-6E18925DC07D}" type="datetimeFigureOut">
              <a:rPr lang="it-IT" smtClean="0"/>
              <a:t>22/06/2022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7AD710B-4712-1B0C-8CAF-1F2763CF5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5F19279-9CB8-781C-A5EC-9EADE0A7E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5482B-BFBD-4981-9CD3-BE71098A11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2413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0CE6A3-47B7-D6E2-D6FE-0E622964D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69325FF2-AF77-E074-5842-9BB3B64C3C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34D644F-9BE1-5AF3-140F-4BBA117CFE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BB599AC-5606-2AE9-FAF5-6B7701B30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7DC21-3247-487F-84BC-6E18925DC07D}" type="datetimeFigureOut">
              <a:rPr lang="it-IT" smtClean="0"/>
              <a:t>22/06/2022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0CFEE5F-4166-8A80-ACF3-6DD94090D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10A8E55-F6C6-0329-E4C0-CEB6FC902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5482B-BFBD-4981-9CD3-BE71098A11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3403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D8C6EA43-6B00-453D-703A-2C823E9EB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A07D125-D565-3BA4-1FB5-ED754504A7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BC2FACD-F083-22A3-ADB8-921AF9C834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17DC21-3247-487F-84BC-6E18925DC07D}" type="datetimeFigureOut">
              <a:rPr lang="it-IT" smtClean="0"/>
              <a:t>22/06/2022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32757B5-2A97-F782-C99C-6C456C2EB7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CAA003E-4460-D084-1EEA-80AD77A0B0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5482B-BFBD-4981-9CD3-BE71098A11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2075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2000" t="-2000" r="3000" b="-7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89414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4559E04E-74B4-A8FF-433A-4602251D00E9}"/>
              </a:ext>
            </a:extLst>
          </p:cNvPr>
          <p:cNvSpPr txBox="1"/>
          <p:nvPr/>
        </p:nvSpPr>
        <p:spPr>
          <a:xfrm>
            <a:off x="3939980" y="574046"/>
            <a:ext cx="5021705" cy="461665"/>
          </a:xfrm>
          <a:prstGeom prst="rect">
            <a:avLst/>
          </a:prstGeom>
          <a:solidFill>
            <a:srgbClr val="FFFF00"/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I 3 PUNTI DI OGGI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90D166E6-9186-11EF-7534-B204D484572E}"/>
              </a:ext>
            </a:extLst>
          </p:cNvPr>
          <p:cNvSpPr txBox="1"/>
          <p:nvPr/>
        </p:nvSpPr>
        <p:spPr>
          <a:xfrm>
            <a:off x="754505" y="2129759"/>
            <a:ext cx="5857310" cy="523220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FF0000"/>
                </a:solidFill>
              </a:rPr>
              <a:t>1. </a:t>
            </a:r>
            <a:r>
              <a:rPr lang="it-IT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SCELTA NEL </a:t>
            </a:r>
            <a:r>
              <a:rPr lang="it-IT" sz="2800" b="1" dirty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VIAGGIO DELL’EROE</a:t>
            </a:r>
            <a:r>
              <a:rPr lang="it-IT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D8C038D-52A6-5062-EEB7-A96ADE293540}"/>
              </a:ext>
            </a:extLst>
          </p:cNvPr>
          <p:cNvSpPr txBox="1"/>
          <p:nvPr/>
        </p:nvSpPr>
        <p:spPr>
          <a:xfrm>
            <a:off x="7429624" y="2134697"/>
            <a:ext cx="3064123" cy="523220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COSA CONSISTE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2656038B-42D7-4702-0BC3-CC910CC3E867}"/>
              </a:ext>
            </a:extLst>
          </p:cNvPr>
          <p:cNvSpPr txBox="1"/>
          <p:nvPr/>
        </p:nvSpPr>
        <p:spPr>
          <a:xfrm>
            <a:off x="1565203" y="3261863"/>
            <a:ext cx="4230686" cy="523220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FF0000"/>
                </a:solidFill>
              </a:rPr>
              <a:t>2.</a:t>
            </a:r>
            <a:r>
              <a:rPr lang="it-IT" sz="2800" b="1" dirty="0"/>
              <a:t> </a:t>
            </a:r>
            <a:r>
              <a:rPr lang="it-IT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SCELTA PER </a:t>
            </a:r>
            <a:r>
              <a:rPr lang="it-IT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BETHANY</a:t>
            </a:r>
            <a:r>
              <a:rPr lang="it-IT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22B9D1C1-4D0F-1421-8995-C68CC080F455}"/>
              </a:ext>
            </a:extLst>
          </p:cNvPr>
          <p:cNvSpPr txBox="1"/>
          <p:nvPr/>
        </p:nvSpPr>
        <p:spPr>
          <a:xfrm>
            <a:off x="7086521" y="3261863"/>
            <a:ext cx="3252481" cy="523220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SCEGLIE SE STESSA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7F93F74D-DF98-FE19-D4D5-081277F1043F}"/>
              </a:ext>
            </a:extLst>
          </p:cNvPr>
          <p:cNvSpPr txBox="1"/>
          <p:nvPr/>
        </p:nvSpPr>
        <p:spPr>
          <a:xfrm>
            <a:off x="2201132" y="4568435"/>
            <a:ext cx="3087974" cy="523220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FF0000"/>
                </a:solidFill>
              </a:rPr>
              <a:t>3.</a:t>
            </a:r>
            <a:r>
              <a:rPr lang="it-IT" sz="2800" b="1" dirty="0"/>
              <a:t> </a:t>
            </a:r>
            <a:r>
              <a:rPr lang="it-IT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SCELTA E </a:t>
            </a:r>
            <a:r>
              <a:rPr 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NOI</a:t>
            </a:r>
            <a:r>
              <a:rPr lang="it-IT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DCCD2D2E-49E0-23DD-ED97-505C0664C838}"/>
              </a:ext>
            </a:extLst>
          </p:cNvPr>
          <p:cNvSpPr txBox="1"/>
          <p:nvPr/>
        </p:nvSpPr>
        <p:spPr>
          <a:xfrm>
            <a:off x="6639950" y="4568435"/>
            <a:ext cx="5021704" cy="523220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IO ALLA FINE DEL MIO VIAGGIO</a:t>
            </a:r>
          </a:p>
        </p:txBody>
      </p:sp>
      <p:sp>
        <p:nvSpPr>
          <p:cNvPr id="11" name="Freccia a destra 10">
            <a:extLst>
              <a:ext uri="{FF2B5EF4-FFF2-40B4-BE49-F238E27FC236}">
                <a16:creationId xmlns:a16="http://schemas.microsoft.com/office/drawing/2014/main" id="{8E251160-A93F-A9C5-9057-BCAC1DD4C116}"/>
              </a:ext>
            </a:extLst>
          </p:cNvPr>
          <p:cNvSpPr/>
          <p:nvPr/>
        </p:nvSpPr>
        <p:spPr>
          <a:xfrm>
            <a:off x="6676060" y="2289565"/>
            <a:ext cx="689318" cy="34875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Freccia a destra 11">
            <a:extLst>
              <a:ext uri="{FF2B5EF4-FFF2-40B4-BE49-F238E27FC236}">
                <a16:creationId xmlns:a16="http://schemas.microsoft.com/office/drawing/2014/main" id="{CB2AC51A-4E5D-6001-55D8-81BC2B150A2E}"/>
              </a:ext>
            </a:extLst>
          </p:cNvPr>
          <p:cNvSpPr/>
          <p:nvPr/>
        </p:nvSpPr>
        <p:spPr>
          <a:xfrm>
            <a:off x="6130074" y="3363879"/>
            <a:ext cx="717453" cy="34875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Freccia a destra 12">
            <a:extLst>
              <a:ext uri="{FF2B5EF4-FFF2-40B4-BE49-F238E27FC236}">
                <a16:creationId xmlns:a16="http://schemas.microsoft.com/office/drawing/2014/main" id="{F8528352-458D-3000-3410-D8000065234F}"/>
              </a:ext>
            </a:extLst>
          </p:cNvPr>
          <p:cNvSpPr/>
          <p:nvPr/>
        </p:nvSpPr>
        <p:spPr>
          <a:xfrm>
            <a:off x="5737273" y="4727596"/>
            <a:ext cx="717453" cy="34875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1610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9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76000">
              <a:schemeClr val="accent1">
                <a:lumMod val="20000"/>
                <a:lumOff val="8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4612C83C-6DD8-9812-671B-E1A48AAFBCF4}"/>
              </a:ext>
            </a:extLst>
          </p:cNvPr>
          <p:cNvSpPr txBox="1"/>
          <p:nvPr/>
        </p:nvSpPr>
        <p:spPr>
          <a:xfrm>
            <a:off x="3784207" y="400849"/>
            <a:ext cx="5866229" cy="523220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</a:t>
            </a:r>
            <a:r>
              <a:rPr lang="it-IT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 SCELTA NEL VIAGGIO DELL’EROE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3CD0EAD-8F33-CC5A-E627-4ED85C01D924}"/>
              </a:ext>
            </a:extLst>
          </p:cNvPr>
          <p:cNvSpPr txBox="1"/>
          <p:nvPr/>
        </p:nvSpPr>
        <p:spPr>
          <a:xfrm>
            <a:off x="5285449" y="1286505"/>
            <a:ext cx="6803456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000" b="1" i="1" u="none" strike="noStrike" baseline="0" dirty="0">
                <a:solidFill>
                  <a:srgbClr val="000000"/>
                </a:solidFill>
                <a:latin typeface="Adobe Garamond Pro Bold"/>
              </a:rPr>
              <a:t>L’Eroe è tornato nel Mondo ordinario, quello che aveva lasciato rispondendo alla Chiamata, </a:t>
            </a:r>
          </a:p>
          <a:p>
            <a:r>
              <a:rPr lang="it-IT" sz="3000" b="1" i="1" u="none" strike="noStrike" baseline="0" dirty="0">
                <a:solidFill>
                  <a:srgbClr val="000000"/>
                </a:solidFill>
                <a:latin typeface="Adobe Garamond Pro Bold"/>
              </a:rPr>
              <a:t>ma non vi rimane per molto, </a:t>
            </a:r>
          </a:p>
          <a:p>
            <a:r>
              <a:rPr lang="it-IT" sz="3000" b="1" i="1" u="none" strike="noStrike" baseline="0" dirty="0">
                <a:solidFill>
                  <a:srgbClr val="000000"/>
                </a:solidFill>
                <a:latin typeface="Adobe Garamond Pro Bold"/>
              </a:rPr>
              <a:t>perché avverte chiaramente di essere diventato un’altra persona, </a:t>
            </a:r>
          </a:p>
          <a:p>
            <a:r>
              <a:rPr lang="it-IT" sz="3000" b="1" i="1" u="none" strike="noStrike" baseline="0" dirty="0">
                <a:solidFill>
                  <a:srgbClr val="000000"/>
                </a:solidFill>
                <a:latin typeface="Adobe Garamond Pro Bold"/>
              </a:rPr>
              <a:t>per questo si trova a compiere una Scelta: </a:t>
            </a:r>
          </a:p>
          <a:p>
            <a:endParaRPr lang="it-IT" sz="3000" b="1" i="1" u="none" strike="noStrike" baseline="0" dirty="0">
              <a:solidFill>
                <a:srgbClr val="000000"/>
              </a:solidFill>
              <a:latin typeface="Adobe Garamond Pro Bold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000" b="1" i="1" u="none" strike="noStrike" baseline="0" dirty="0">
                <a:solidFill>
                  <a:srgbClr val="FF0000"/>
                </a:solidFill>
                <a:latin typeface="Adobe Garamond Pro Bold"/>
              </a:rPr>
              <a:t>restare nel Mondo ordinario o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000" b="1" i="1" u="none" strike="noStrike" baseline="0" dirty="0">
                <a:solidFill>
                  <a:srgbClr val="FF0000"/>
                </a:solidFill>
                <a:latin typeface="Adobe Garamond Pro Bold"/>
              </a:rPr>
              <a:t>proseguire nel suo Viaggio</a:t>
            </a:r>
            <a:endParaRPr lang="it-IT" sz="3000" dirty="0">
              <a:solidFill>
                <a:srgbClr val="FF0000"/>
              </a:solidFill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09394549-EAE5-C780-0C2C-F932B75BDFF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4" r="12909" b="-1234"/>
          <a:stretch/>
        </p:blipFill>
        <p:spPr>
          <a:xfrm>
            <a:off x="89666" y="1864248"/>
            <a:ext cx="5195783" cy="3341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227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330D5833-F39B-3CD7-6E89-D16A21761963}"/>
              </a:ext>
            </a:extLst>
          </p:cNvPr>
          <p:cNvSpPr txBox="1"/>
          <p:nvPr/>
        </p:nvSpPr>
        <p:spPr>
          <a:xfrm>
            <a:off x="5838091" y="5036233"/>
            <a:ext cx="6161649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3200" b="1" dirty="0"/>
              <a:t>Video su: </a:t>
            </a:r>
            <a:r>
              <a:rPr lang="it-IT" sz="4000" b="1" i="1" dirty="0"/>
              <a:t>incambiamento.it</a:t>
            </a:r>
          </a:p>
        </p:txBody>
      </p:sp>
    </p:spTree>
    <p:extLst>
      <p:ext uri="{BB962C8B-B14F-4D97-AF65-F5344CB8AC3E}">
        <p14:creationId xmlns:p14="http://schemas.microsoft.com/office/powerpoint/2010/main" val="24426661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94ABACA6-E766-3CF7-B186-C9CD741C3366}"/>
              </a:ext>
            </a:extLst>
          </p:cNvPr>
          <p:cNvSpPr txBox="1"/>
          <p:nvPr/>
        </p:nvSpPr>
        <p:spPr>
          <a:xfrm>
            <a:off x="3909376" y="295463"/>
            <a:ext cx="4954901" cy="584775"/>
          </a:xfrm>
          <a:prstGeom prst="rect">
            <a:avLst/>
          </a:prstGeom>
          <a:solidFill>
            <a:srgbClr val="00B0F0"/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FF0000"/>
                </a:solidFill>
              </a:rPr>
              <a:t>2.</a:t>
            </a:r>
            <a:r>
              <a:rPr lang="it-IT" sz="3200" b="1" dirty="0"/>
              <a:t> </a:t>
            </a:r>
            <a:r>
              <a:rPr lang="it-IT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SCELTA PER BETHANY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FF89767E-C205-CE85-9C1D-3FAC73F3DD70}"/>
              </a:ext>
            </a:extLst>
          </p:cNvPr>
          <p:cNvSpPr txBox="1"/>
          <p:nvPr/>
        </p:nvSpPr>
        <p:spPr>
          <a:xfrm>
            <a:off x="1026940" y="2835813"/>
            <a:ext cx="727299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3600" b="1" dirty="0"/>
              <a:t>«…</a:t>
            </a:r>
            <a:r>
              <a:rPr lang="it-IT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 contato, per me ha contato!»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103CA942-CB30-923C-0438-C83132D20BD9}"/>
              </a:ext>
            </a:extLst>
          </p:cNvPr>
          <p:cNvSpPr txBox="1"/>
          <p:nvPr/>
        </p:nvSpPr>
        <p:spPr>
          <a:xfrm>
            <a:off x="1026940" y="4135903"/>
            <a:ext cx="10564837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it-IT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 vorrei mai cambiare quello che mi è successo perché non avrei avuto la possibilità di abbracciare più persone di quante avrei potuto fare con due braccia</a:t>
            </a:r>
            <a:r>
              <a:rPr lang="it-IT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41484344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CBC216CC-1EC2-758A-F7B7-4703A37CE0A0}"/>
              </a:ext>
            </a:extLst>
          </p:cNvPr>
          <p:cNvSpPr txBox="1"/>
          <p:nvPr/>
        </p:nvSpPr>
        <p:spPr>
          <a:xfrm>
            <a:off x="5139089" y="364378"/>
            <a:ext cx="5051686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00FF00"/>
                </a:solidFill>
                <a:latin typeface="Arial Rounded MT Bold" panose="020F0704030504030204" pitchFamily="34" charset="0"/>
              </a:rPr>
              <a:t>3.</a:t>
            </a:r>
            <a:r>
              <a:rPr lang="it-IT" sz="26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 </a:t>
            </a:r>
            <a:r>
              <a:rPr lang="it-IT" sz="28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LA SCELTA e NOI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F188986-D585-7BD8-D402-95A0AFC4E1A1}"/>
              </a:ext>
            </a:extLst>
          </p:cNvPr>
          <p:cNvSpPr txBox="1"/>
          <p:nvPr/>
        </p:nvSpPr>
        <p:spPr>
          <a:xfrm>
            <a:off x="4460135" y="5080065"/>
            <a:ext cx="7380848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senti che qualcosa </a:t>
            </a:r>
            <a:r>
              <a:rPr lang="it-IT" sz="3000" b="1" dirty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nel tuo rapporto col mondo</a:t>
            </a:r>
            <a:r>
              <a:rPr lang="it-IT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è cambiato?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C239009A-8956-FD6A-5ADC-4098FD5757AE}"/>
              </a:ext>
            </a:extLst>
          </p:cNvPr>
          <p:cNvSpPr txBox="1"/>
          <p:nvPr/>
        </p:nvSpPr>
        <p:spPr>
          <a:xfrm>
            <a:off x="4460135" y="2810082"/>
            <a:ext cx="7371525" cy="55399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30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senti che </a:t>
            </a:r>
            <a:r>
              <a:rPr lang="it-IT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qualcosa </a:t>
            </a:r>
            <a:r>
              <a:rPr lang="it-IT" sz="3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dentro di te </a:t>
            </a:r>
            <a:r>
              <a:rPr lang="it-IT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è cambiato? </a:t>
            </a:r>
            <a:endParaRPr lang="it-IT" sz="3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F554AA1-CC81-F5FE-BE55-E9E1C6C87885}"/>
              </a:ext>
            </a:extLst>
          </p:cNvPr>
          <p:cNvSpPr txBox="1"/>
          <p:nvPr/>
        </p:nvSpPr>
        <p:spPr>
          <a:xfrm>
            <a:off x="4450811" y="3714241"/>
            <a:ext cx="7380849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senti che qualcosa </a:t>
            </a:r>
            <a:r>
              <a:rPr lang="it-IT" sz="3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 rapporto con gli altri </a:t>
            </a:r>
          </a:p>
          <a:p>
            <a:r>
              <a:rPr lang="it-IT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è cambiato?</a:t>
            </a:r>
            <a:endParaRPr lang="it-IT" sz="3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37DA7D3-CDC4-5C2A-3D3A-C5A790732730}"/>
              </a:ext>
            </a:extLst>
          </p:cNvPr>
          <p:cNvSpPr txBox="1"/>
          <p:nvPr/>
        </p:nvSpPr>
        <p:spPr>
          <a:xfrm>
            <a:off x="4197625" y="1143020"/>
            <a:ext cx="779724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Durante questo viaggio hai affrontato </a:t>
            </a:r>
          </a:p>
          <a:p>
            <a:r>
              <a:rPr lang="it-IT" sz="3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varie  situazioni, sei stato sollecitato da esercizi, domande, riflessioni. </a:t>
            </a:r>
            <a:r>
              <a:rPr lang="it-IT" sz="3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Alla luce di questo:</a:t>
            </a:r>
            <a:endParaRPr lang="it-IT" sz="3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86380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0000">
              <a:schemeClr val="accent1">
                <a:lumMod val="5000"/>
                <a:lumOff val="95000"/>
              </a:schemeClr>
            </a:gs>
            <a:gs pos="84000">
              <a:schemeClr val="bg1"/>
            </a:gs>
            <a:gs pos="86000">
              <a:srgbClr val="00B0F0"/>
            </a:gs>
            <a:gs pos="88000">
              <a:schemeClr val="bg1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e 3">
            <a:extLst>
              <a:ext uri="{FF2B5EF4-FFF2-40B4-BE49-F238E27FC236}">
                <a16:creationId xmlns:a16="http://schemas.microsoft.com/office/drawing/2014/main" id="{5D5AA816-61CC-FDB4-11FE-C4E7C26EA428}"/>
              </a:ext>
            </a:extLst>
          </p:cNvPr>
          <p:cNvSpPr/>
          <p:nvPr/>
        </p:nvSpPr>
        <p:spPr>
          <a:xfrm>
            <a:off x="3481461" y="880081"/>
            <a:ext cx="5261114" cy="5070613"/>
          </a:xfrm>
          <a:prstGeom prst="ellipse">
            <a:avLst/>
          </a:prstGeom>
          <a:solidFill>
            <a:schemeClr val="lt1"/>
          </a:solidFill>
          <a:ln w="762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CBC2F57-C546-5320-9E1D-B8D5A08AA54D}"/>
              </a:ext>
            </a:extLst>
          </p:cNvPr>
          <p:cNvSpPr txBox="1"/>
          <p:nvPr/>
        </p:nvSpPr>
        <p:spPr>
          <a:xfrm>
            <a:off x="4548261" y="2800486"/>
            <a:ext cx="31275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/>
              <a:t>IL VIAGGIO </a:t>
            </a:r>
          </a:p>
          <a:p>
            <a:pPr algn="ctr"/>
            <a:r>
              <a:rPr lang="it-IT" sz="3600" b="1" dirty="0"/>
              <a:t>DELL’EROE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C0E258FD-5388-28CE-47F6-ABC191135D27}"/>
              </a:ext>
            </a:extLst>
          </p:cNvPr>
          <p:cNvSpPr txBox="1"/>
          <p:nvPr/>
        </p:nvSpPr>
        <p:spPr>
          <a:xfrm>
            <a:off x="6758671" y="1080201"/>
            <a:ext cx="3368758" cy="430887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200" b="1" dirty="0">
                <a:solidFill>
                  <a:srgbClr val="FF0000"/>
                </a:solidFill>
              </a:rPr>
              <a:t>1</a:t>
            </a:r>
            <a:r>
              <a:rPr lang="it-IT" sz="2200" b="1" dirty="0"/>
              <a:t>. IL MONDO ORDINARIO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5C2B0979-6CEE-3D85-40A3-F8ABCA70B0A5}"/>
              </a:ext>
            </a:extLst>
          </p:cNvPr>
          <p:cNvSpPr txBox="1"/>
          <p:nvPr/>
        </p:nvSpPr>
        <p:spPr>
          <a:xfrm>
            <a:off x="8118629" y="2162030"/>
            <a:ext cx="2312505" cy="430887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200" b="1" dirty="0">
                <a:solidFill>
                  <a:srgbClr val="FF0000"/>
                </a:solidFill>
              </a:rPr>
              <a:t>2</a:t>
            </a:r>
            <a:r>
              <a:rPr lang="it-IT" sz="2200" b="1" dirty="0"/>
              <a:t>. LA CHIAMATA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4E879C10-7853-BE5F-6E59-0C2C3C064BC7}"/>
              </a:ext>
            </a:extLst>
          </p:cNvPr>
          <p:cNvSpPr txBox="1"/>
          <p:nvPr/>
        </p:nvSpPr>
        <p:spPr>
          <a:xfrm>
            <a:off x="8172160" y="3114181"/>
            <a:ext cx="3166537" cy="76944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200" b="1" dirty="0">
                <a:solidFill>
                  <a:srgbClr val="FF0000"/>
                </a:solidFill>
              </a:rPr>
              <a:t>3</a:t>
            </a:r>
            <a:r>
              <a:rPr lang="it-IT" sz="2200" b="1" dirty="0"/>
              <a:t>. IL RIFIUTO DELLA CHIAMATA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107F0776-5FAD-E9CA-6FB0-4DDF253A7AD3}"/>
              </a:ext>
            </a:extLst>
          </p:cNvPr>
          <p:cNvSpPr txBox="1"/>
          <p:nvPr/>
        </p:nvSpPr>
        <p:spPr>
          <a:xfrm>
            <a:off x="8260351" y="4336862"/>
            <a:ext cx="2312505" cy="430887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200" b="1" dirty="0">
                <a:solidFill>
                  <a:srgbClr val="FF0000"/>
                </a:solidFill>
              </a:rPr>
              <a:t>4</a:t>
            </a:r>
            <a:r>
              <a:rPr lang="it-IT" sz="2200" b="1" dirty="0"/>
              <a:t>. IL MENTORE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1F714B0A-DB48-E386-2B85-F86395490277}"/>
              </a:ext>
            </a:extLst>
          </p:cNvPr>
          <p:cNvSpPr txBox="1"/>
          <p:nvPr/>
        </p:nvSpPr>
        <p:spPr>
          <a:xfrm>
            <a:off x="7058197" y="5249141"/>
            <a:ext cx="3368757" cy="76944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200" b="1" dirty="0">
                <a:solidFill>
                  <a:srgbClr val="FF0000"/>
                </a:solidFill>
              </a:rPr>
              <a:t>5</a:t>
            </a:r>
            <a:r>
              <a:rPr lang="it-IT" sz="2200" b="1" dirty="0"/>
              <a:t>. LA PARTENZA E </a:t>
            </a:r>
          </a:p>
          <a:p>
            <a:r>
              <a:rPr lang="it-IT" sz="2200" b="1" dirty="0">
                <a:solidFill>
                  <a:srgbClr val="FF0000"/>
                </a:solidFill>
              </a:rPr>
              <a:t>6</a:t>
            </a:r>
            <a:r>
              <a:rPr lang="it-IT" sz="2200" b="1" dirty="0"/>
              <a:t>. LA STRADA DELLE PROVE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00B6C2DF-0394-B24F-0A6C-829BEA50F2E4}"/>
              </a:ext>
            </a:extLst>
          </p:cNvPr>
          <p:cNvSpPr txBox="1"/>
          <p:nvPr/>
        </p:nvSpPr>
        <p:spPr>
          <a:xfrm>
            <a:off x="1445798" y="5249140"/>
            <a:ext cx="4542536" cy="76944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200" b="1" dirty="0">
                <a:solidFill>
                  <a:srgbClr val="FF0000"/>
                </a:solidFill>
              </a:rPr>
              <a:t>7</a:t>
            </a:r>
            <a:r>
              <a:rPr lang="it-IT" sz="2200" b="1" dirty="0"/>
              <a:t>. L’AVVICINAMENTO ALLA CAVERNA</a:t>
            </a:r>
          </a:p>
          <a:p>
            <a:r>
              <a:rPr lang="it-IT" sz="2200" b="1" dirty="0">
                <a:solidFill>
                  <a:srgbClr val="FF0000"/>
                </a:solidFill>
              </a:rPr>
              <a:t>8</a:t>
            </a:r>
            <a:r>
              <a:rPr lang="it-IT" sz="2200" b="1" dirty="0"/>
              <a:t>. LA CAVERNA E L’OMBRA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0645AA10-5FB0-96D0-A4E9-172D52C7F6FC}"/>
              </a:ext>
            </a:extLst>
          </p:cNvPr>
          <p:cNvSpPr txBox="1"/>
          <p:nvPr/>
        </p:nvSpPr>
        <p:spPr>
          <a:xfrm>
            <a:off x="2138288" y="4041949"/>
            <a:ext cx="1930699" cy="430887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it-IT" sz="2200" b="1" dirty="0">
                <a:solidFill>
                  <a:srgbClr val="FF0000"/>
                </a:solidFill>
              </a:rPr>
              <a:t>9</a:t>
            </a:r>
            <a:r>
              <a:rPr lang="it-IT" sz="2200" b="1" dirty="0"/>
              <a:t>. IL PREMIO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EE56BDB1-8F34-990F-3831-7299A828768D}"/>
              </a:ext>
            </a:extLst>
          </p:cNvPr>
          <p:cNvSpPr txBox="1"/>
          <p:nvPr/>
        </p:nvSpPr>
        <p:spPr>
          <a:xfrm>
            <a:off x="565013" y="2258711"/>
            <a:ext cx="4323878" cy="1107996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200" b="1" dirty="0">
                <a:solidFill>
                  <a:srgbClr val="FF0000"/>
                </a:solidFill>
              </a:rPr>
              <a:t>10</a:t>
            </a:r>
            <a:r>
              <a:rPr lang="it-IT" sz="2200" b="1" dirty="0"/>
              <a:t>. VERSO LA TRASFORMAZIONE E</a:t>
            </a:r>
          </a:p>
          <a:p>
            <a:r>
              <a:rPr lang="it-IT" sz="2200" b="1" dirty="0">
                <a:solidFill>
                  <a:srgbClr val="FF0000"/>
                </a:solidFill>
              </a:rPr>
              <a:t>11</a:t>
            </a:r>
            <a:r>
              <a:rPr lang="it-IT" sz="2200" b="1" dirty="0"/>
              <a:t>. LA TRASFORMAZIONE COMPIUTA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4C1FB100-04A4-0978-C7D4-94589DE0B17F}"/>
              </a:ext>
            </a:extLst>
          </p:cNvPr>
          <p:cNvSpPr txBox="1"/>
          <p:nvPr/>
        </p:nvSpPr>
        <p:spPr>
          <a:xfrm>
            <a:off x="3434800" y="1051520"/>
            <a:ext cx="1825182" cy="430887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200" b="1" dirty="0">
                <a:solidFill>
                  <a:srgbClr val="FF0000"/>
                </a:solidFill>
              </a:rPr>
              <a:t>12</a:t>
            </a:r>
            <a:r>
              <a:rPr lang="it-IT" sz="2200" b="1" dirty="0"/>
              <a:t>. LA SCELTA</a:t>
            </a:r>
          </a:p>
        </p:txBody>
      </p:sp>
      <p:sp>
        <p:nvSpPr>
          <p:cNvPr id="17" name="Arco 16">
            <a:extLst>
              <a:ext uri="{FF2B5EF4-FFF2-40B4-BE49-F238E27FC236}">
                <a16:creationId xmlns:a16="http://schemas.microsoft.com/office/drawing/2014/main" id="{6F9B961F-0CDD-FA90-E49C-A3C0ED6CF5E3}"/>
              </a:ext>
            </a:extLst>
          </p:cNvPr>
          <p:cNvSpPr/>
          <p:nvPr/>
        </p:nvSpPr>
        <p:spPr>
          <a:xfrm rot="21233748">
            <a:off x="5314709" y="396359"/>
            <a:ext cx="2077715" cy="978352"/>
          </a:xfrm>
          <a:prstGeom prst="arc">
            <a:avLst/>
          </a:prstGeom>
          <a:ln w="57150">
            <a:solidFill>
              <a:srgbClr val="FF00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01459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A7D286C5-9F2B-5A5F-84DB-C5716672B452}"/>
              </a:ext>
            </a:extLst>
          </p:cNvPr>
          <p:cNvSpPr txBox="1"/>
          <p:nvPr/>
        </p:nvSpPr>
        <p:spPr>
          <a:xfrm>
            <a:off x="1522241" y="2697480"/>
            <a:ext cx="8584810" cy="22775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 esiste una scelta esatta o sbagliata; se ti rende felice è </a:t>
            </a:r>
          </a:p>
          <a:p>
            <a:r>
              <a:rPr lang="it-IT" sz="3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decisione giusta</a:t>
            </a:r>
          </a:p>
          <a:p>
            <a:pPr algn="r"/>
            <a:r>
              <a:rPr lang="it-IT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 web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33AE72C-64C9-8D2F-44B1-3FAE40559E55}"/>
              </a:ext>
            </a:extLst>
          </p:cNvPr>
          <p:cNvSpPr txBox="1"/>
          <p:nvPr/>
        </p:nvSpPr>
        <p:spPr>
          <a:xfrm>
            <a:off x="8665700" y="6147581"/>
            <a:ext cx="339031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800" b="1" dirty="0"/>
              <a:t>incambiamento.it</a:t>
            </a:r>
          </a:p>
        </p:txBody>
      </p:sp>
    </p:spTree>
    <p:extLst>
      <p:ext uri="{BB962C8B-B14F-4D97-AF65-F5344CB8AC3E}">
        <p14:creationId xmlns:p14="http://schemas.microsoft.com/office/powerpoint/2010/main" val="7495402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C42B77AD-4F31-D6EF-01F2-60C05950FE60}"/>
              </a:ext>
            </a:extLst>
          </p:cNvPr>
          <p:cNvSpPr txBox="1"/>
          <p:nvPr/>
        </p:nvSpPr>
        <p:spPr>
          <a:xfrm>
            <a:off x="2635347" y="884825"/>
            <a:ext cx="5880295" cy="58477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 OGNUNO SPICCHI IL VOLO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C7ADEFE-4F00-63B0-5BD0-9AE76732231D}"/>
              </a:ext>
            </a:extLst>
          </p:cNvPr>
          <p:cNvSpPr txBox="1"/>
          <p:nvPr/>
        </p:nvSpPr>
        <p:spPr>
          <a:xfrm>
            <a:off x="2635347" y="2032261"/>
            <a:ext cx="8679767" cy="1077218"/>
          </a:xfrm>
          <a:prstGeom prst="rect">
            <a:avLst/>
          </a:prstGeom>
          <a:solidFill>
            <a:schemeClr val="bg1"/>
          </a:solidFill>
          <a:ln w="28575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 OGNUNO SIA SCELTA, </a:t>
            </a:r>
          </a:p>
          <a:p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TRASFORMAZIONE, VITA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DDF5909B-A49F-B7E5-048F-861A4F07C4F4}"/>
              </a:ext>
            </a:extLst>
          </p:cNvPr>
          <p:cNvSpPr txBox="1"/>
          <p:nvPr/>
        </p:nvSpPr>
        <p:spPr>
          <a:xfrm>
            <a:off x="4398498" y="3911292"/>
            <a:ext cx="6916616" cy="584775"/>
          </a:xfrm>
          <a:prstGeom prst="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AUGURI E CHE IL VIAGGIO CONTINUI!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511470A-BB35-CDB3-F170-5E7FF80BCE23}"/>
              </a:ext>
            </a:extLst>
          </p:cNvPr>
          <p:cNvSpPr txBox="1"/>
          <p:nvPr/>
        </p:nvSpPr>
        <p:spPr>
          <a:xfrm>
            <a:off x="5809956" y="5511510"/>
            <a:ext cx="6049108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Calligraphy" panose="03010101010101010101" pitchFamily="66" charset="0"/>
              </a:rPr>
              <a:t>p. Antonio, Maria Grazia e lo staff</a:t>
            </a:r>
          </a:p>
        </p:txBody>
      </p:sp>
    </p:spTree>
    <p:extLst>
      <p:ext uri="{BB962C8B-B14F-4D97-AF65-F5344CB8AC3E}">
        <p14:creationId xmlns:p14="http://schemas.microsoft.com/office/powerpoint/2010/main" val="205952799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</TotalTime>
  <Words>320</Words>
  <Application>Microsoft Office PowerPoint</Application>
  <PresentationFormat>Widescreen</PresentationFormat>
  <Paragraphs>49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6" baseType="lpstr">
      <vt:lpstr>Adobe Garamond Pro Bold</vt:lpstr>
      <vt:lpstr>Arial</vt:lpstr>
      <vt:lpstr>Arial Rounded MT Bold</vt:lpstr>
      <vt:lpstr>Calibri</vt:lpstr>
      <vt:lpstr>Calibri Light</vt:lpstr>
      <vt:lpstr>Lucida Calligraphy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Maria Grazia</dc:creator>
  <cp:lastModifiedBy>Maria Grazia</cp:lastModifiedBy>
  <cp:revision>14</cp:revision>
  <dcterms:created xsi:type="dcterms:W3CDTF">2022-06-14T15:00:17Z</dcterms:created>
  <dcterms:modified xsi:type="dcterms:W3CDTF">2022-06-22T16:43:56Z</dcterms:modified>
</cp:coreProperties>
</file>