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7" r:id="rId9"/>
    <p:sldId id="266" r:id="rId10"/>
    <p:sldId id="263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Grazia" initials="MG" lastIdx="3" clrIdx="0">
    <p:extLst>
      <p:ext uri="{19B8F6BF-5375-455C-9EA6-DF929625EA0E}">
        <p15:presenceInfo xmlns:p15="http://schemas.microsoft.com/office/powerpoint/2012/main" userId="Maria Graz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518E"/>
    <a:srgbClr val="4E93D2"/>
    <a:srgbClr val="008E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AD8971-8A76-029A-25E9-B223866FA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F6CBA73-B17E-0923-5E8B-1D972AC54F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549342-9D54-208B-1E9E-5565B48BE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5B407-C4F4-4CF5-8523-A426DC5BD5B3}" type="datetimeFigureOut">
              <a:rPr lang="it-IT" smtClean="0"/>
              <a:t>28/05/2022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9BC673-E60B-6DE4-9DB7-542B65650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C62BCC-15F6-2CA9-80C3-56E4699F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6835-466C-4A21-B691-1D9F479ED6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3775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EA36FB-2EDF-79A5-E120-1BC302A4C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DC103CB-FCF6-D410-EFF1-4E4690271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E88B76E-C847-ABAD-3605-A5FA675C6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5B407-C4F4-4CF5-8523-A426DC5BD5B3}" type="datetimeFigureOut">
              <a:rPr lang="it-IT" smtClean="0"/>
              <a:t>28/05/2022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D86DE2-949F-EEB4-3CFD-60C4B906E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97EC1E-234F-D456-8BBF-7B596C795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6835-466C-4A21-B691-1D9F479ED6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248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48AF1BF-9B3A-586F-C55B-5A85CB6575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61196F8-1606-A5AE-FD08-CD24CA5DAF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72E94BE-55CC-05F2-85A7-801DD6512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5B407-C4F4-4CF5-8523-A426DC5BD5B3}" type="datetimeFigureOut">
              <a:rPr lang="it-IT" smtClean="0"/>
              <a:t>28/05/2022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40076E-2314-64E7-ADBB-F7BEEBE01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BC0395B-2FAC-8E8A-B593-9A74B18FD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6835-466C-4A21-B691-1D9F479ED6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341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B81234-BC4E-E869-67D8-32BB46C82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31EF36-FE0D-B417-22D5-FD298E49E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E5E23B-3165-3561-1295-DD073BC22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5B407-C4F4-4CF5-8523-A426DC5BD5B3}" type="datetimeFigureOut">
              <a:rPr lang="it-IT" smtClean="0"/>
              <a:t>28/05/2022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5CA1E4-0F8C-7145-7DB2-CD384C93E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C025BC8-50EB-DD9B-C407-125644790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6835-466C-4A21-B691-1D9F479ED6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3147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6E1EBD-EC2A-BE94-DC64-4DC07B92D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AF56CC-D264-60E1-409C-F8AD4E356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8D4C201-BC95-8161-1A02-9FF811350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5B407-C4F4-4CF5-8523-A426DC5BD5B3}" type="datetimeFigureOut">
              <a:rPr lang="it-IT" smtClean="0"/>
              <a:t>28/05/2022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17E25C-7DEC-F723-7C28-4F3B62D3D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A7B7B1-D5EB-01ED-F183-482BAE286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6835-466C-4A21-B691-1D9F479ED6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7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E16F12-87C0-0F34-16E5-E7638F929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514991-80FA-E4EE-F2AD-AF24417B43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F1E5E40-E31A-2E52-8ABD-D3F7DC021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C2E6847-9AC3-EF14-393B-5F5CDE456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5B407-C4F4-4CF5-8523-A426DC5BD5B3}" type="datetimeFigureOut">
              <a:rPr lang="it-IT" smtClean="0"/>
              <a:t>28/05/2022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00755E5-72F4-C54B-A4ED-317872759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0E7BE95-8077-9434-0084-50FC6E977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6835-466C-4A21-B691-1D9F479ED6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871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BD2E3E-B284-0754-351C-9FDF1C951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81DD8BB-F384-0AF0-58A5-1AF135537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B893400-810E-0A6E-6849-9B7194332D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0F145D5-0FD7-B7A7-6019-358570F54C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2F8EB98-E5E0-68D8-24A9-3939A3DBC6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5CF73AB-106D-A96D-8126-39C80D8AB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5B407-C4F4-4CF5-8523-A426DC5BD5B3}" type="datetimeFigureOut">
              <a:rPr lang="it-IT" smtClean="0"/>
              <a:t>28/05/2022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4629345-A83F-123E-3D39-111530845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FA8F706-7C6B-5E9A-E1BC-1E1B06045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6835-466C-4A21-B691-1D9F479ED6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7151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EB77C4-BF72-7C09-3633-468CBEBB1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25398DA-3747-AC6E-92C2-1102AF77F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5B407-C4F4-4CF5-8523-A426DC5BD5B3}" type="datetimeFigureOut">
              <a:rPr lang="it-IT" smtClean="0"/>
              <a:t>28/05/2022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B7CD679-52E1-851E-FEE2-FB01073A0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CB63070-2E8F-4963-74E1-6494DB8DC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6835-466C-4A21-B691-1D9F479ED6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4933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48FAC24-1DE3-7C5F-64C7-AC5CF0103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5B407-C4F4-4CF5-8523-A426DC5BD5B3}" type="datetimeFigureOut">
              <a:rPr lang="it-IT" smtClean="0"/>
              <a:t>28/05/2022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B35C474-5036-93AE-42EA-3F2A31087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A54BC54-6804-8981-6C04-E2358176A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6835-466C-4A21-B691-1D9F479ED6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113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FD8269-5825-7B81-D883-2440B79D7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0F51DF-CF94-6382-6437-696D656D2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E637E39-28EC-F68A-8589-67F912B34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B61D887-55C5-0EA7-4C9F-A8EE8DCED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5B407-C4F4-4CF5-8523-A426DC5BD5B3}" type="datetimeFigureOut">
              <a:rPr lang="it-IT" smtClean="0"/>
              <a:t>28/05/2022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7F2ECD-9265-5D24-BF0B-C420C92BD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683DB34-3F3D-0863-1EF8-25A65105D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6835-466C-4A21-B691-1D9F479ED6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3504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E7EF5B-27AC-06DA-1C49-4627FE6A9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C748F4A-226C-685B-1FC1-E6A49DAAA6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99E8008-5B11-1D95-90C7-995DF3EC58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CE1FB91-F5E4-1B78-B038-CC752BCE5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5B407-C4F4-4CF5-8523-A426DC5BD5B3}" type="datetimeFigureOut">
              <a:rPr lang="it-IT" smtClean="0"/>
              <a:t>28/05/2022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704865E-B89F-CF14-B9AD-5EE188BBE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EA5BCED-6A7E-9535-7D98-2C7BE6D2B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6835-466C-4A21-B691-1D9F479ED6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1446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A766C47-9807-D677-FF8A-FEC5FB2C0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0E3C14B-3042-A6A1-4B1B-BF871E973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30AA2A-A829-2C19-C52D-F305490E33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5B407-C4F4-4CF5-8523-A426DC5BD5B3}" type="datetimeFigureOut">
              <a:rPr lang="it-IT" smtClean="0"/>
              <a:t>28/05/2022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EFE2D8E-837D-DD1C-C5AB-0D32F08ECE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24C19AB-DB31-1F05-FC42-FD1139BD12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B6835-466C-4A21-B691-1D9F479ED6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6846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8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3940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1AC0F997-E358-37C8-8703-223A9C24A7DF}"/>
              </a:ext>
            </a:extLst>
          </p:cNvPr>
          <p:cNvSpPr txBox="1"/>
          <p:nvPr/>
        </p:nvSpPr>
        <p:spPr>
          <a:xfrm>
            <a:off x="5209418" y="4303455"/>
            <a:ext cx="6969760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3200" b="1" i="1" dirty="0"/>
              <a:t>Guardare le cose in un’altra prospettiva </a:t>
            </a:r>
          </a:p>
          <a:p>
            <a:r>
              <a:rPr lang="it-IT" sz="3200" b="1" i="1" dirty="0"/>
              <a:t>cambia </a:t>
            </a:r>
          </a:p>
          <a:p>
            <a:r>
              <a:rPr lang="it-IT" sz="3200" b="1" i="1" dirty="0"/>
              <a:t>il pensiero che hai su quelle cose.</a:t>
            </a:r>
            <a:br>
              <a:rPr lang="it-IT" sz="3200" i="1" dirty="0"/>
            </a:br>
            <a:r>
              <a:rPr lang="it-IT" sz="3200" dirty="0"/>
              <a:t>                                                                           </a:t>
            </a:r>
            <a:r>
              <a:rPr lang="it-IT" sz="2800" dirty="0"/>
              <a:t>Stephen </a:t>
            </a:r>
            <a:r>
              <a:rPr lang="it-IT" sz="2800" dirty="0" err="1"/>
              <a:t>Littleword</a:t>
            </a:r>
            <a:endParaRPr lang="it-IT" sz="28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6BD8055-EB1E-6FDC-30F1-773B6345A9F2}"/>
              </a:ext>
            </a:extLst>
          </p:cNvPr>
          <p:cNvSpPr txBox="1"/>
          <p:nvPr/>
        </p:nvSpPr>
        <p:spPr>
          <a:xfrm>
            <a:off x="12822" y="6334780"/>
            <a:ext cx="296866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b="1" dirty="0"/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4293799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2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17807A7-2C1F-ADBE-00FA-7FFD38318948}"/>
              </a:ext>
            </a:extLst>
          </p:cNvPr>
          <p:cNvSpPr txBox="1"/>
          <p:nvPr/>
        </p:nvSpPr>
        <p:spPr>
          <a:xfrm>
            <a:off x="3200400" y="388376"/>
            <a:ext cx="6229350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Arial Rounded MT Bold" panose="020F0704030504030204" pitchFamily="34" charset="0"/>
              </a:rPr>
              <a:t>I PUNTI DEL GIORNO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53FE8EE-473F-EE40-8DB1-65FF5DE68AC1}"/>
              </a:ext>
            </a:extLst>
          </p:cNvPr>
          <p:cNvSpPr txBox="1"/>
          <p:nvPr/>
        </p:nvSpPr>
        <p:spPr>
          <a:xfrm>
            <a:off x="759756" y="1540984"/>
            <a:ext cx="4881288" cy="954107"/>
          </a:xfrm>
          <a:prstGeom prst="rect">
            <a:avLst/>
          </a:prstGeom>
          <a:solidFill>
            <a:srgbClr val="00518E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Verso la trasformazione e </a:t>
            </a:r>
          </a:p>
          <a:p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La trasformazione compiuta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275EE7A-1FB2-2FC7-38CC-997D1054657A}"/>
              </a:ext>
            </a:extLst>
          </p:cNvPr>
          <p:cNvSpPr txBox="1"/>
          <p:nvPr/>
        </p:nvSpPr>
        <p:spPr>
          <a:xfrm>
            <a:off x="6743887" y="1806519"/>
            <a:ext cx="4881288" cy="584775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 VIAGGIO DELL’EROE</a:t>
            </a: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cos’è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2674A4C-5735-B318-A2AB-824264B31910}"/>
              </a:ext>
            </a:extLst>
          </p:cNvPr>
          <p:cNvSpPr txBox="1"/>
          <p:nvPr/>
        </p:nvSpPr>
        <p:spPr>
          <a:xfrm>
            <a:off x="6135824" y="3111538"/>
            <a:ext cx="2122526" cy="954107"/>
          </a:xfrm>
          <a:prstGeom prst="rect">
            <a:avLst/>
          </a:prstGeom>
          <a:solidFill>
            <a:srgbClr val="00518E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BETHANY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1C6AC23-EDD7-394E-C2B6-6649AD312DA0}"/>
              </a:ext>
            </a:extLst>
          </p:cNvPr>
          <p:cNvSpPr txBox="1"/>
          <p:nvPr/>
        </p:nvSpPr>
        <p:spPr>
          <a:xfrm>
            <a:off x="8258350" y="3093701"/>
            <a:ext cx="3851866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2060"/>
                </a:solidFill>
              </a:rPr>
              <a:t>- </a:t>
            </a:r>
            <a:r>
              <a:rPr lang="it-IT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gareggia per se stessa</a:t>
            </a:r>
          </a:p>
          <a:p>
            <a:r>
              <a:rPr lang="it-IT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vince con se stessa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2A19892-CAA5-2F05-A1BD-1C79B87B6DCC}"/>
              </a:ext>
            </a:extLst>
          </p:cNvPr>
          <p:cNvSpPr txBox="1"/>
          <p:nvPr/>
        </p:nvSpPr>
        <p:spPr>
          <a:xfrm>
            <a:off x="6630604" y="4760565"/>
            <a:ext cx="4560029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NOI</a:t>
            </a: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cambio di prospettiva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B274BB8-FBA6-89BE-C5D9-3F47F3F31A1D}"/>
              </a:ext>
            </a:extLst>
          </p:cNvPr>
          <p:cNvSpPr txBox="1"/>
          <p:nvPr/>
        </p:nvSpPr>
        <p:spPr>
          <a:xfrm>
            <a:off x="431143" y="3043052"/>
            <a:ext cx="4881288" cy="954107"/>
          </a:xfrm>
          <a:prstGeom prst="rect">
            <a:avLst/>
          </a:prstGeom>
          <a:solidFill>
            <a:schemeClr val="bg1"/>
          </a:solidFill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2.</a:t>
            </a:r>
            <a:r>
              <a:rPr lang="it-IT" sz="2800" dirty="0"/>
              <a:t> </a:t>
            </a:r>
            <a:r>
              <a:rPr lang="it-I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Verso la trasformazione e </a:t>
            </a:r>
          </a:p>
          <a:p>
            <a:r>
              <a:rPr lang="it-I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La trasformazione compiuta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B693065-D7D6-5B45-1386-8A35DDC9B4FC}"/>
              </a:ext>
            </a:extLst>
          </p:cNvPr>
          <p:cNvSpPr txBox="1"/>
          <p:nvPr/>
        </p:nvSpPr>
        <p:spPr>
          <a:xfrm>
            <a:off x="759756" y="4545121"/>
            <a:ext cx="4881288" cy="95410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3</a:t>
            </a:r>
            <a:r>
              <a:rPr lang="it-IT" sz="2800" dirty="0">
                <a:solidFill>
                  <a:schemeClr val="bg1"/>
                </a:solidFill>
              </a:rPr>
              <a:t>.</a:t>
            </a:r>
            <a:r>
              <a:rPr lang="it-IT" sz="1800" dirty="0">
                <a:solidFill>
                  <a:schemeClr val="bg1"/>
                </a:solidFill>
              </a:rPr>
              <a:t> </a:t>
            </a:r>
            <a:r>
              <a:rPr lang="it-I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Verso la trasformazione e </a:t>
            </a:r>
          </a:p>
          <a:p>
            <a:r>
              <a:rPr lang="it-I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La trasformazione compiuta</a:t>
            </a:r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D02B0598-3B1F-B636-1AEC-272E8B22860D}"/>
              </a:ext>
            </a:extLst>
          </p:cNvPr>
          <p:cNvSpPr/>
          <p:nvPr/>
        </p:nvSpPr>
        <p:spPr>
          <a:xfrm>
            <a:off x="5925162" y="1974853"/>
            <a:ext cx="585777" cy="29064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3C106A4F-616E-5530-2834-D611639AD4AB}"/>
              </a:ext>
            </a:extLst>
          </p:cNvPr>
          <p:cNvSpPr/>
          <p:nvPr/>
        </p:nvSpPr>
        <p:spPr>
          <a:xfrm>
            <a:off x="5521260" y="3310892"/>
            <a:ext cx="456901" cy="290641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CFC96E0F-60E6-A524-15B5-80FC598A80A4}"/>
              </a:ext>
            </a:extLst>
          </p:cNvPr>
          <p:cNvSpPr/>
          <p:nvPr/>
        </p:nvSpPr>
        <p:spPr>
          <a:xfrm>
            <a:off x="5760708" y="4942490"/>
            <a:ext cx="750232" cy="2906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4319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500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rgbClr val="00B0F0"/>
            </a:gs>
            <a:gs pos="100000">
              <a:srgbClr val="0070C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DC8BAF6-23B4-6B6C-C5B7-420428AB446D}"/>
              </a:ext>
            </a:extLst>
          </p:cNvPr>
          <p:cNvSpPr txBox="1"/>
          <p:nvPr/>
        </p:nvSpPr>
        <p:spPr>
          <a:xfrm>
            <a:off x="1205947" y="411390"/>
            <a:ext cx="10098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2800" b="1" u="sng" dirty="0">
                <a:solidFill>
                  <a:srgbClr val="002060"/>
                </a:solidFill>
              </a:rPr>
              <a:t>VERSO</a:t>
            </a:r>
            <a:r>
              <a:rPr lang="it-IT" b="1" u="sng" dirty="0">
                <a:solidFill>
                  <a:srgbClr val="002060"/>
                </a:solidFill>
              </a:rPr>
              <a:t> </a:t>
            </a:r>
            <a:r>
              <a:rPr lang="it-IT" sz="2800" b="1" u="sng" dirty="0">
                <a:solidFill>
                  <a:srgbClr val="002060"/>
                </a:solidFill>
              </a:rPr>
              <a:t>LA TRASFORMAZIONE</a:t>
            </a:r>
            <a:r>
              <a:rPr lang="it-IT" sz="2800" b="1" dirty="0">
                <a:solidFill>
                  <a:srgbClr val="002060"/>
                </a:solidFill>
              </a:rPr>
              <a:t> </a:t>
            </a:r>
            <a:r>
              <a:rPr lang="it-IT" sz="2800" dirty="0"/>
              <a:t>E </a:t>
            </a:r>
            <a:r>
              <a:rPr lang="it-IT" sz="2800" b="1" u="sng" dirty="0">
                <a:solidFill>
                  <a:srgbClr val="FF0000"/>
                </a:solidFill>
              </a:rPr>
              <a:t>LA TRASFORMAZIONE COMPIUTA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D6FCD4B-1960-EAE6-6763-E5AA50906926}"/>
              </a:ext>
            </a:extLst>
          </p:cNvPr>
          <p:cNvSpPr txBox="1"/>
          <p:nvPr/>
        </p:nvSpPr>
        <p:spPr>
          <a:xfrm>
            <a:off x="3459721" y="891930"/>
            <a:ext cx="5043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518E"/>
                </a:solidFill>
              </a:rPr>
              <a:t>NEL VIAGGIO DELL’EROE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76E6405-1278-0E33-221F-910CF509E1FE}"/>
              </a:ext>
            </a:extLst>
          </p:cNvPr>
          <p:cNvSpPr txBox="1"/>
          <p:nvPr/>
        </p:nvSpPr>
        <p:spPr>
          <a:xfrm>
            <a:off x="614617" y="2131035"/>
            <a:ext cx="4075270" cy="4031873"/>
          </a:xfrm>
          <a:prstGeom prst="rect">
            <a:avLst/>
          </a:prstGeom>
          <a:solidFill>
            <a:srgbClr val="00206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</a:rPr>
              <a:t>Dopo aver conquistato il Premio, </a:t>
            </a:r>
          </a:p>
          <a:p>
            <a:r>
              <a:rPr lang="it-IT" sz="3200" b="1" dirty="0">
                <a:solidFill>
                  <a:schemeClr val="bg1"/>
                </a:solidFill>
              </a:rPr>
              <a:t>l’Eroe avverte dentro di sé un cambiamento, la consapevolezza di una conoscenza di sé più profonda</a:t>
            </a:r>
            <a:r>
              <a:rPr lang="it-IT" sz="3200" dirty="0">
                <a:solidFill>
                  <a:schemeClr val="bg1"/>
                </a:solidFill>
              </a:rPr>
              <a:t>, </a:t>
            </a:r>
            <a:r>
              <a:rPr lang="it-IT" sz="3200" b="1" dirty="0">
                <a:solidFill>
                  <a:schemeClr val="bg1"/>
                </a:solidFill>
              </a:rPr>
              <a:t>una forza nuova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4A92285-1B97-84E3-BA95-FB79D54D9794}"/>
              </a:ext>
            </a:extLst>
          </p:cNvPr>
          <p:cNvSpPr txBox="1"/>
          <p:nvPr/>
        </p:nvSpPr>
        <p:spPr>
          <a:xfrm>
            <a:off x="6848964" y="2131035"/>
            <a:ext cx="4943473" cy="4031873"/>
          </a:xfrm>
          <a:prstGeom prst="rect">
            <a:avLst/>
          </a:prstGeom>
          <a:solidFill>
            <a:srgbClr val="00206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</a:rPr>
              <a:t>L’Eroe, dopo aver acquisito questa consapevolezza, sente di comunicarla a coloro che aveva lasciato quando era partito, nel mondo ordinario, affinché si arricchiscano della sua esperienza</a:t>
            </a:r>
          </a:p>
        </p:txBody>
      </p:sp>
      <p:sp>
        <p:nvSpPr>
          <p:cNvPr id="3" name="Freccia in giù 2">
            <a:extLst>
              <a:ext uri="{FF2B5EF4-FFF2-40B4-BE49-F238E27FC236}">
                <a16:creationId xmlns:a16="http://schemas.microsoft.com/office/drawing/2014/main" id="{66D197FB-B51F-C2D9-1FB4-1740D9526B11}"/>
              </a:ext>
            </a:extLst>
          </p:cNvPr>
          <p:cNvSpPr/>
          <p:nvPr/>
        </p:nvSpPr>
        <p:spPr>
          <a:xfrm rot="3092407">
            <a:off x="2891121" y="709298"/>
            <a:ext cx="246935" cy="164584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80B6F700-11A9-2E0C-3671-E4167E0D453E}"/>
              </a:ext>
            </a:extLst>
          </p:cNvPr>
          <p:cNvSpPr/>
          <p:nvPr/>
        </p:nvSpPr>
        <p:spPr>
          <a:xfrm rot="18602350">
            <a:off x="8867780" y="739853"/>
            <a:ext cx="248015" cy="15632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0906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70D59DA-7B9B-270F-1A98-5C13070DA082}"/>
              </a:ext>
            </a:extLst>
          </p:cNvPr>
          <p:cNvSpPr txBox="1"/>
          <p:nvPr/>
        </p:nvSpPr>
        <p:spPr>
          <a:xfrm>
            <a:off x="2079523" y="4262284"/>
            <a:ext cx="7241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Video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B638D3C-4C5D-7B43-7D56-5ABA00206CE4}"/>
              </a:ext>
            </a:extLst>
          </p:cNvPr>
          <p:cNvSpPr txBox="1"/>
          <p:nvPr/>
        </p:nvSpPr>
        <p:spPr>
          <a:xfrm>
            <a:off x="5909715" y="458804"/>
            <a:ext cx="4714875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</a:rPr>
              <a:t>VIDEO su 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3143414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41BC524-8C08-063A-C18E-60920CF2756F}"/>
              </a:ext>
            </a:extLst>
          </p:cNvPr>
          <p:cNvSpPr txBox="1"/>
          <p:nvPr/>
        </p:nvSpPr>
        <p:spPr>
          <a:xfrm>
            <a:off x="1020416" y="169747"/>
            <a:ext cx="10585302" cy="523220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</a:rPr>
              <a:t>2. </a:t>
            </a: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VERSO LA TRASFORMAZIONE        </a:t>
            </a:r>
            <a:r>
              <a:rPr lang="it-IT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LA TRASFORMAZIONE COMPIUTA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F9BC3A6-A536-9AF2-2EA4-E62FADBADAD8}"/>
              </a:ext>
            </a:extLst>
          </p:cNvPr>
          <p:cNvSpPr txBox="1"/>
          <p:nvPr/>
        </p:nvSpPr>
        <p:spPr>
          <a:xfrm>
            <a:off x="3599355" y="689081"/>
            <a:ext cx="4675238" cy="492443"/>
          </a:xfrm>
          <a:prstGeom prst="rect">
            <a:avLst/>
          </a:prstGeom>
          <a:solidFill>
            <a:srgbClr val="008EC0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BETHANY</a:t>
            </a: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5635A7E2-C82D-24A2-5BDF-9FD4FBF34E67}"/>
              </a:ext>
            </a:extLst>
          </p:cNvPr>
          <p:cNvSpPr/>
          <p:nvPr/>
        </p:nvSpPr>
        <p:spPr>
          <a:xfrm>
            <a:off x="2623930" y="808383"/>
            <a:ext cx="357809" cy="131196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5F53A8D-AAAB-83F5-57C2-CE280B2AEE67}"/>
              </a:ext>
            </a:extLst>
          </p:cNvPr>
          <p:cNvSpPr txBox="1"/>
          <p:nvPr/>
        </p:nvSpPr>
        <p:spPr>
          <a:xfrm>
            <a:off x="1020416" y="2703476"/>
            <a:ext cx="3578088" cy="2954655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«Credo di poterci riprovare!»: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FF0000"/>
                </a:solidFill>
              </a:rPr>
              <a:t>pensa a cosa potrebbe aiutarla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rgbClr val="FF0000"/>
                </a:solidFill>
              </a:rPr>
              <a:t>è determinata a riprovare </a:t>
            </a:r>
          </a:p>
          <a:p>
            <a:endParaRPr lang="it-IT" dirty="0"/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62FF7F65-2482-2528-5459-0C86AE4437FD}"/>
              </a:ext>
            </a:extLst>
          </p:cNvPr>
          <p:cNvSpPr/>
          <p:nvPr/>
        </p:nvSpPr>
        <p:spPr>
          <a:xfrm>
            <a:off x="9025755" y="919913"/>
            <a:ext cx="357809" cy="131196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35C573A-2754-1B4D-7501-D5C6DB1B413E}"/>
              </a:ext>
            </a:extLst>
          </p:cNvPr>
          <p:cNvSpPr txBox="1"/>
          <p:nvPr/>
        </p:nvSpPr>
        <p:spPr>
          <a:xfrm>
            <a:off x="7256588" y="2462710"/>
            <a:ext cx="3896141" cy="397031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/>
              <a:t>Prende l’onda che ha tanto aspettato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/>
              <a:t>Usa una tavola da surf adatta a lei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/>
              <a:t>Usa tutte le sue risorse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/>
              <a:t>Gioisce per il successo ottenuto</a:t>
            </a:r>
          </a:p>
          <a:p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614860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209C225F-AE73-4030-1F8D-4F284A1399DE}"/>
              </a:ext>
            </a:extLst>
          </p:cNvPr>
          <p:cNvSpPr txBox="1"/>
          <p:nvPr/>
        </p:nvSpPr>
        <p:spPr>
          <a:xfrm>
            <a:off x="1015649" y="135486"/>
            <a:ext cx="10249650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/>
              <a:t>3.</a:t>
            </a:r>
            <a:r>
              <a:rPr lang="it-IT" b="1" dirty="0"/>
              <a:t> </a:t>
            </a:r>
            <a:r>
              <a:rPr lang="it-IT" sz="2800" b="1" dirty="0">
                <a:solidFill>
                  <a:srgbClr val="002060"/>
                </a:solidFill>
              </a:rPr>
              <a:t>VERSO LA TRASFORMAZIONE </a:t>
            </a:r>
            <a:r>
              <a:rPr lang="it-IT" sz="2800" b="1" dirty="0"/>
              <a:t>- </a:t>
            </a:r>
            <a:r>
              <a:rPr lang="it-IT" sz="2800" b="1" dirty="0">
                <a:solidFill>
                  <a:srgbClr val="FF0000"/>
                </a:solidFill>
              </a:rPr>
              <a:t>LA TRASFORMAZIONE COMPIUTA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2946A22-B4AA-5C8B-D563-AFC8EDDCA0C1}"/>
              </a:ext>
            </a:extLst>
          </p:cNvPr>
          <p:cNvSpPr txBox="1"/>
          <p:nvPr/>
        </p:nvSpPr>
        <p:spPr>
          <a:xfrm>
            <a:off x="4272918" y="661599"/>
            <a:ext cx="3307412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</a:rPr>
              <a:t>E NOI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E535FC9-B9CB-4767-C610-6D0683667FAF}"/>
              </a:ext>
            </a:extLst>
          </p:cNvPr>
          <p:cNvSpPr txBox="1"/>
          <p:nvPr/>
        </p:nvSpPr>
        <p:spPr>
          <a:xfrm>
            <a:off x="1289536" y="1357704"/>
            <a:ext cx="9612927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CAMBIO DI PROSPETTIVA: cambiare il nostro sguardo sulle cose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AE2694C-5A48-BD2F-97A9-7E9FDBEBE417}"/>
              </a:ext>
            </a:extLst>
          </p:cNvPr>
          <p:cNvSpPr txBox="1"/>
          <p:nvPr/>
        </p:nvSpPr>
        <p:spPr>
          <a:xfrm>
            <a:off x="3038014" y="2023550"/>
            <a:ext cx="5362634" cy="46166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02060"/>
                </a:solidFill>
              </a:rPr>
              <a:t>Cosa influisce sul cambio di prospettiva?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E0047F7-E3BA-5B14-D054-B3D4C5C702C7}"/>
              </a:ext>
            </a:extLst>
          </p:cNvPr>
          <p:cNvSpPr txBox="1"/>
          <p:nvPr/>
        </p:nvSpPr>
        <p:spPr>
          <a:xfrm>
            <a:off x="1232182" y="3456372"/>
            <a:ext cx="3383064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</a:rPr>
              <a:t>DIALOGO INTERIORE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27E42CE-9411-73F2-6B63-8914702DD289}"/>
              </a:ext>
            </a:extLst>
          </p:cNvPr>
          <p:cNvSpPr txBox="1"/>
          <p:nvPr/>
        </p:nvSpPr>
        <p:spPr>
          <a:xfrm>
            <a:off x="5926624" y="3472211"/>
            <a:ext cx="2212257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</a:rPr>
              <a:t>FISIOLOGIA</a:t>
            </a:r>
          </a:p>
        </p:txBody>
      </p:sp>
      <p:sp>
        <p:nvSpPr>
          <p:cNvPr id="11" name="Freccia in giù 10">
            <a:extLst>
              <a:ext uri="{FF2B5EF4-FFF2-40B4-BE49-F238E27FC236}">
                <a16:creationId xmlns:a16="http://schemas.microsoft.com/office/drawing/2014/main" id="{22656531-48E0-7BFE-F6EA-1974C80DD752}"/>
              </a:ext>
            </a:extLst>
          </p:cNvPr>
          <p:cNvSpPr/>
          <p:nvPr/>
        </p:nvSpPr>
        <p:spPr>
          <a:xfrm>
            <a:off x="2757247" y="4138057"/>
            <a:ext cx="166467" cy="56674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9C21C9F-C5E3-3B9C-530F-F978263AF716}"/>
              </a:ext>
            </a:extLst>
          </p:cNvPr>
          <p:cNvSpPr txBox="1"/>
          <p:nvPr/>
        </p:nvSpPr>
        <p:spPr>
          <a:xfrm>
            <a:off x="1374433" y="4808827"/>
            <a:ext cx="30985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Il linguaggio, </a:t>
            </a:r>
          </a:p>
          <a:p>
            <a:r>
              <a:rPr lang="it-IT" sz="2800" b="1" dirty="0"/>
              <a:t>le parole che</a:t>
            </a:r>
          </a:p>
          <a:p>
            <a:r>
              <a:rPr lang="it-IT" sz="2800" b="1" dirty="0"/>
              <a:t>diciamo a noi stessi</a:t>
            </a:r>
          </a:p>
        </p:txBody>
      </p:sp>
      <p:sp>
        <p:nvSpPr>
          <p:cNvPr id="13" name="Freccia in giù 12">
            <a:extLst>
              <a:ext uri="{FF2B5EF4-FFF2-40B4-BE49-F238E27FC236}">
                <a16:creationId xmlns:a16="http://schemas.microsoft.com/office/drawing/2014/main" id="{183922FB-BC5C-B5E2-7D39-3861340193C2}"/>
              </a:ext>
            </a:extLst>
          </p:cNvPr>
          <p:cNvSpPr/>
          <p:nvPr/>
        </p:nvSpPr>
        <p:spPr>
          <a:xfrm flipH="1">
            <a:off x="6936397" y="4138057"/>
            <a:ext cx="166467" cy="55721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5850B4B-01A2-5B2E-0105-D6DD7EFA050A}"/>
              </a:ext>
            </a:extLst>
          </p:cNvPr>
          <p:cNvSpPr txBox="1"/>
          <p:nvPr/>
        </p:nvSpPr>
        <p:spPr>
          <a:xfrm>
            <a:off x="5926624" y="4812263"/>
            <a:ext cx="38317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Rapporto mente e corpo </a:t>
            </a:r>
          </a:p>
          <a:p>
            <a:r>
              <a:rPr lang="it-IT" sz="2800" b="1" dirty="0"/>
              <a:t>Il corpo, la postura, </a:t>
            </a:r>
          </a:p>
          <a:p>
            <a:r>
              <a:rPr lang="it-IT" sz="2800" b="1" dirty="0"/>
              <a:t>il movimento, i gesti</a:t>
            </a:r>
          </a:p>
        </p:txBody>
      </p:sp>
      <p:sp>
        <p:nvSpPr>
          <p:cNvPr id="15" name="Freccia in giù 14">
            <a:extLst>
              <a:ext uri="{FF2B5EF4-FFF2-40B4-BE49-F238E27FC236}">
                <a16:creationId xmlns:a16="http://schemas.microsoft.com/office/drawing/2014/main" id="{1BD91D06-EB0C-2FA9-1423-13D6FA4BB6CD}"/>
              </a:ext>
            </a:extLst>
          </p:cNvPr>
          <p:cNvSpPr/>
          <p:nvPr/>
        </p:nvSpPr>
        <p:spPr>
          <a:xfrm rot="2569322">
            <a:off x="4116256" y="2454573"/>
            <a:ext cx="261347" cy="104828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in giù 15">
            <a:extLst>
              <a:ext uri="{FF2B5EF4-FFF2-40B4-BE49-F238E27FC236}">
                <a16:creationId xmlns:a16="http://schemas.microsoft.com/office/drawing/2014/main" id="{76B572E3-34D3-506A-D4CB-630A274C7E7F}"/>
              </a:ext>
            </a:extLst>
          </p:cNvPr>
          <p:cNvSpPr/>
          <p:nvPr/>
        </p:nvSpPr>
        <p:spPr>
          <a:xfrm rot="19206483">
            <a:off x="6584540" y="2446611"/>
            <a:ext cx="272826" cy="108351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6686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8916655-F74B-FC13-5C4C-11B1DBA90F03}"/>
              </a:ext>
            </a:extLst>
          </p:cNvPr>
          <p:cNvSpPr txBox="1"/>
          <p:nvPr/>
        </p:nvSpPr>
        <p:spPr>
          <a:xfrm>
            <a:off x="214312" y="414338"/>
            <a:ext cx="5000625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FF00"/>
                </a:solidFill>
              </a:rPr>
              <a:t>ESERCIZIO dell’ALBERO</a:t>
            </a:r>
            <a:r>
              <a:rPr lang="it-IT" sz="2800" dirty="0">
                <a:solidFill>
                  <a:srgbClr val="FFFF00"/>
                </a:solidFill>
              </a:rPr>
              <a:t>, p. 149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FC8A733-B979-B3FB-EBA3-E4D790F97C7C}"/>
              </a:ext>
            </a:extLst>
          </p:cNvPr>
          <p:cNvSpPr txBox="1"/>
          <p:nvPr/>
        </p:nvSpPr>
        <p:spPr>
          <a:xfrm>
            <a:off x="9177337" y="5112648"/>
            <a:ext cx="3014663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6">
                    <a:lumMod val="50000"/>
                  </a:schemeClr>
                </a:solidFill>
              </a:rPr>
              <a:t>Per visualizzare la FISIOLOGIA più adatta </a:t>
            </a:r>
          </a:p>
          <a:p>
            <a:r>
              <a:rPr lang="it-IT" sz="2400" b="1" dirty="0">
                <a:solidFill>
                  <a:schemeClr val="accent6">
                    <a:lumMod val="50000"/>
                  </a:schemeClr>
                </a:solidFill>
              </a:rPr>
              <a:t>per approcciarci a una situazione difficoltosa</a:t>
            </a:r>
          </a:p>
        </p:txBody>
      </p:sp>
    </p:spTree>
    <p:extLst>
      <p:ext uri="{BB962C8B-B14F-4D97-AF65-F5344CB8AC3E}">
        <p14:creationId xmlns:p14="http://schemas.microsoft.com/office/powerpoint/2010/main" val="2041427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17807A7-2C1F-ADBE-00FA-7FFD38318948}"/>
              </a:ext>
            </a:extLst>
          </p:cNvPr>
          <p:cNvSpPr txBox="1"/>
          <p:nvPr/>
        </p:nvSpPr>
        <p:spPr>
          <a:xfrm>
            <a:off x="3526133" y="335787"/>
            <a:ext cx="5139734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RIEPILOGO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53FE8EE-473F-EE40-8DB1-65FF5DE68AC1}"/>
              </a:ext>
            </a:extLst>
          </p:cNvPr>
          <p:cNvSpPr txBox="1"/>
          <p:nvPr/>
        </p:nvSpPr>
        <p:spPr>
          <a:xfrm>
            <a:off x="759756" y="1540984"/>
            <a:ext cx="4881288" cy="954107"/>
          </a:xfrm>
          <a:prstGeom prst="rect">
            <a:avLst/>
          </a:prstGeom>
          <a:solidFill>
            <a:schemeClr val="bg1"/>
          </a:solidFill>
          <a:ln w="127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2800" b="1" dirty="0"/>
              <a:t>Verso la trasformazione e </a:t>
            </a:r>
          </a:p>
          <a:p>
            <a:r>
              <a:rPr lang="it-IT" sz="2800" b="1" dirty="0"/>
              <a:t>       La trasformazione compiuta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275EE7A-1FB2-2FC7-38CC-997D1054657A}"/>
              </a:ext>
            </a:extLst>
          </p:cNvPr>
          <p:cNvSpPr txBox="1"/>
          <p:nvPr/>
        </p:nvSpPr>
        <p:spPr>
          <a:xfrm>
            <a:off x="6743887" y="1806519"/>
            <a:ext cx="4333461" cy="5232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>
                <a:solidFill>
                  <a:srgbClr val="FF0000"/>
                </a:solidFill>
              </a:rPr>
              <a:t>Nel Viaggio dell’Eroe</a:t>
            </a:r>
            <a:r>
              <a:rPr lang="it-IT" sz="2800" b="1" dirty="0"/>
              <a:t>: cos’è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2674A4C-5735-B318-A2AB-824264B31910}"/>
              </a:ext>
            </a:extLst>
          </p:cNvPr>
          <p:cNvSpPr txBox="1"/>
          <p:nvPr/>
        </p:nvSpPr>
        <p:spPr>
          <a:xfrm>
            <a:off x="6217608" y="3124480"/>
            <a:ext cx="2122526" cy="52322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>
                <a:solidFill>
                  <a:srgbClr val="FF0000"/>
                </a:solidFill>
              </a:rPr>
              <a:t>Per </a:t>
            </a:r>
            <a:r>
              <a:rPr lang="it-IT" sz="2800" b="1" i="1" dirty="0" err="1">
                <a:solidFill>
                  <a:srgbClr val="FF0000"/>
                </a:solidFill>
              </a:rPr>
              <a:t>Bethany</a:t>
            </a:r>
            <a:r>
              <a:rPr lang="it-IT" sz="2800" b="1" dirty="0"/>
              <a:t>: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1C6AC23-EDD7-394E-C2B6-6649AD312DA0}"/>
              </a:ext>
            </a:extLst>
          </p:cNvPr>
          <p:cNvSpPr txBox="1"/>
          <p:nvPr/>
        </p:nvSpPr>
        <p:spPr>
          <a:xfrm>
            <a:off x="8340134" y="3124480"/>
            <a:ext cx="3604216" cy="95410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/>
              <a:t>- gareggia per se stessa</a:t>
            </a:r>
          </a:p>
          <a:p>
            <a:r>
              <a:rPr lang="it-IT" sz="2800" b="1" dirty="0"/>
              <a:t>- vince con se stessa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2A19892-CAA5-2F05-A1BD-1C79B87B6DCC}"/>
              </a:ext>
            </a:extLst>
          </p:cNvPr>
          <p:cNvSpPr txBox="1"/>
          <p:nvPr/>
        </p:nvSpPr>
        <p:spPr>
          <a:xfrm>
            <a:off x="6743887" y="4760564"/>
            <a:ext cx="4560029" cy="95410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i="1" dirty="0">
                <a:solidFill>
                  <a:srgbClr val="FF0000"/>
                </a:solidFill>
              </a:rPr>
              <a:t>E noi</a:t>
            </a:r>
            <a:r>
              <a:rPr lang="it-IT" sz="2800" b="1" dirty="0"/>
              <a:t>: cambio di prospettiva -</a:t>
            </a:r>
          </a:p>
          <a:p>
            <a:r>
              <a:rPr lang="it-IT" sz="2800" b="1" dirty="0"/>
              <a:t>           esercizio dell’albero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B274BB8-FBA6-89BE-C5D9-3F47F3F31A1D}"/>
              </a:ext>
            </a:extLst>
          </p:cNvPr>
          <p:cNvSpPr txBox="1"/>
          <p:nvPr/>
        </p:nvSpPr>
        <p:spPr>
          <a:xfrm>
            <a:off x="759756" y="3039576"/>
            <a:ext cx="4881288" cy="954107"/>
          </a:xfrm>
          <a:prstGeom prst="rect">
            <a:avLst/>
          </a:prstGeom>
          <a:solidFill>
            <a:schemeClr val="bg1"/>
          </a:solidFill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2.</a:t>
            </a:r>
            <a:r>
              <a:rPr lang="it-IT" sz="2800" dirty="0"/>
              <a:t> </a:t>
            </a:r>
            <a:r>
              <a:rPr lang="it-IT" sz="2800" b="1" dirty="0"/>
              <a:t>Verso la trasformazione e </a:t>
            </a:r>
          </a:p>
          <a:p>
            <a:r>
              <a:rPr lang="it-IT" sz="2800" b="1" dirty="0"/>
              <a:t>       La trasformazione compiuta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B693065-D7D6-5B45-1386-8A35DDC9B4FC}"/>
              </a:ext>
            </a:extLst>
          </p:cNvPr>
          <p:cNvSpPr txBox="1"/>
          <p:nvPr/>
        </p:nvSpPr>
        <p:spPr>
          <a:xfrm>
            <a:off x="759756" y="4545121"/>
            <a:ext cx="4881288" cy="95410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3</a:t>
            </a:r>
            <a:r>
              <a:rPr lang="it-IT" sz="2800" dirty="0"/>
              <a:t>.</a:t>
            </a:r>
            <a:r>
              <a:rPr lang="it-IT" sz="1800" dirty="0"/>
              <a:t> </a:t>
            </a:r>
            <a:r>
              <a:rPr lang="it-IT" sz="2800" b="1" dirty="0"/>
              <a:t>Verso la trasformazione e </a:t>
            </a:r>
          </a:p>
          <a:p>
            <a:r>
              <a:rPr lang="it-IT" sz="2800" b="1" dirty="0"/>
              <a:t>       La trasformazione compiuta</a:t>
            </a:r>
          </a:p>
        </p:txBody>
      </p:sp>
    </p:spTree>
    <p:extLst>
      <p:ext uri="{BB962C8B-B14F-4D97-AF65-F5344CB8AC3E}">
        <p14:creationId xmlns:p14="http://schemas.microsoft.com/office/powerpoint/2010/main" val="122054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2889B40-182F-7146-3030-091B393B10A1}"/>
              </a:ext>
            </a:extLst>
          </p:cNvPr>
          <p:cNvSpPr txBox="1"/>
          <p:nvPr/>
        </p:nvSpPr>
        <p:spPr>
          <a:xfrm>
            <a:off x="4148203" y="431542"/>
            <a:ext cx="3895594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ESERCIZIO PER CASA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0D4284-345A-7895-EA8F-944B05EC3BD6}"/>
              </a:ext>
            </a:extLst>
          </p:cNvPr>
          <p:cNvSpPr txBox="1"/>
          <p:nvPr/>
        </p:nvSpPr>
        <p:spPr>
          <a:xfrm>
            <a:off x="488546" y="1926224"/>
            <a:ext cx="9586131" cy="2215991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solidFill>
              <a:srgbClr val="4E93D2"/>
            </a:solidFill>
          </a:ln>
        </p:spPr>
        <p:txBody>
          <a:bodyPr wrap="square">
            <a:spAutoFit/>
          </a:bodyPr>
          <a:lstStyle/>
          <a:p>
            <a:pPr algn="just" fontAlgn="base"/>
            <a:r>
              <a:rPr lang="it-IT" sz="2000" b="0" i="0" dirty="0">
                <a:solidFill>
                  <a:srgbClr val="05114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Trova una posizione confortevole, nella calma e nel silenzio, la schiena diritta e rilassata, la respirazione naturale, dolce e silenziosa, poni la tua attenzione in uno stato di presenza assoluta senza che la mente vaghi nel passato o nel futuro, nelle cose che hai fatto o nelle cose che devi fare, </a:t>
            </a:r>
          </a:p>
          <a:p>
            <a:pPr algn="just" fontAlgn="base"/>
            <a:endParaRPr lang="it-IT" sz="2000" dirty="0">
              <a:solidFill>
                <a:srgbClr val="0511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 fontAlgn="base"/>
            <a:r>
              <a:rPr lang="it-IT" sz="2000" b="0" i="0" dirty="0">
                <a:solidFill>
                  <a:srgbClr val="051145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rimani qui, riposa nel presente.</a:t>
            </a:r>
          </a:p>
          <a:p>
            <a:pPr algn="l" fontAlgn="base"/>
            <a:endParaRPr lang="it-IT" b="0" i="0" dirty="0">
              <a:solidFill>
                <a:srgbClr val="051145"/>
              </a:solidFill>
              <a:effectLst/>
              <a:latin typeface="Poppins" panose="00000500000000000000" pitchFamily="2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75B79D6-6AAA-53A5-6AFF-6B03C0067A09}"/>
              </a:ext>
            </a:extLst>
          </p:cNvPr>
          <p:cNvSpPr txBox="1"/>
          <p:nvPr/>
        </p:nvSpPr>
        <p:spPr>
          <a:xfrm>
            <a:off x="2403072" y="4329113"/>
            <a:ext cx="9455554" cy="1015663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rgbClr val="4E93D2"/>
            </a:solidFill>
          </a:ln>
        </p:spPr>
        <p:txBody>
          <a:bodyPr wrap="square" rtlCol="0">
            <a:spAutoFit/>
          </a:bodyPr>
          <a:lstStyle/>
          <a:p>
            <a:pPr fontAlgn="base"/>
            <a:r>
              <a:rPr lang="it-IT" sz="2000" b="0" i="0" dirty="0">
                <a:solidFill>
                  <a:srgbClr val="051145"/>
                </a:solidFill>
                <a:effectLst/>
                <a:latin typeface="Poppins" panose="00000500000000000000" pitchFamily="2" charset="0"/>
              </a:rPr>
              <a:t>Accorgiti di ogni cosa che accade attorno a te o in te, senza soffermarti su nulla, allora sarai “qui e ora”, presente a te stesso, pienamente te e collegato a tutto (farai l’esperienza intraducibile a parole di ESSERCI). </a:t>
            </a:r>
            <a:endParaRPr lang="it-IT" sz="20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3666106-AF02-E4C1-4B37-F2CC36D0E280}"/>
              </a:ext>
            </a:extLst>
          </p:cNvPr>
          <p:cNvSpPr txBox="1"/>
          <p:nvPr/>
        </p:nvSpPr>
        <p:spPr>
          <a:xfrm>
            <a:off x="987827" y="5718572"/>
            <a:ext cx="9086850" cy="70788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rgbClr val="4E93D2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0" i="0" dirty="0">
                <a:solidFill>
                  <a:srgbClr val="051145"/>
                </a:solidFill>
                <a:effectLst/>
                <a:latin typeface="Poppins" panose="00000500000000000000" pitchFamily="2" charset="0"/>
              </a:rPr>
              <a:t>Dopo circa 30’ apri gli occhi, fai due brevi respiri e poi torna alla tua luminosa giornata.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7394228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466</Words>
  <Application>Microsoft Office PowerPoint</Application>
  <PresentationFormat>Widescreen</PresentationFormat>
  <Paragraphs>66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6" baseType="lpstr">
      <vt:lpstr>Arial</vt:lpstr>
      <vt:lpstr>Arial Rounded MT Bold</vt:lpstr>
      <vt:lpstr>Calibri</vt:lpstr>
      <vt:lpstr>Calibri Light</vt:lpstr>
      <vt:lpstr>Poppins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22</cp:revision>
  <dcterms:created xsi:type="dcterms:W3CDTF">2022-05-20T18:44:46Z</dcterms:created>
  <dcterms:modified xsi:type="dcterms:W3CDTF">2022-05-28T07:38:50Z</dcterms:modified>
</cp:coreProperties>
</file>