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75" r:id="rId7"/>
    <p:sldId id="263" r:id="rId8"/>
    <p:sldId id="264" r:id="rId9"/>
    <p:sldId id="266" r:id="rId10"/>
    <p:sldId id="276" r:id="rId11"/>
    <p:sldId id="271" r:id="rId12"/>
    <p:sldId id="282" r:id="rId13"/>
    <p:sldId id="262" r:id="rId14"/>
    <p:sldId id="279" r:id="rId15"/>
    <p:sldId id="280" r:id="rId16"/>
    <p:sldId id="278" r:id="rId17"/>
    <p:sldId id="274" r:id="rId18"/>
    <p:sldId id="281" r:id="rId19"/>
    <p:sldId id="267" r:id="rId20"/>
    <p:sldId id="269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00"/>
    <a:srgbClr val="FF0000"/>
    <a:srgbClr val="FF66CC"/>
    <a:srgbClr val="CC0099"/>
    <a:srgbClr val="009900"/>
    <a:srgbClr val="FFFF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7CBB5E-1AFD-1E39-54E0-DC73F5995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EC0E03-6793-5B98-036E-209786EE1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B56790-6F90-DBAE-7420-8F4D5583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6D5F1F-3850-3989-789E-C4536B92D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04BFAD-21C8-CFA3-BFD7-427197B7A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05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808B7F-3CE1-70D7-3EBA-44EADF93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9658B00-4BE6-229D-AC2B-73A2DB704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BDEE35-A808-0D0C-8C7E-F7434E6BF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0453A5-DE05-FBC6-C9E4-38F8780EA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1843CD-5288-AB3B-4315-69080E22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69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2053529-4BCC-398F-C7F9-5802CDBD2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94B900C-A229-474F-BD79-4C06DB927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46EBC7-D3C8-731A-E864-582261429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CAD6AB-E3E2-D9C8-FF50-360A1FA7D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40C15F-B43C-284D-DE05-162D002A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80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7EBD18-A057-C08E-A3E2-0D6944223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02DF1A-BAD9-274D-C066-FAEEE8385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70E10C-A37F-2CA5-30FF-9F60E33B1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FD93DC-7417-22BF-37F6-66C694852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16D97B-2D81-4AEE-FF6B-FB9AFF70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21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8B4DB5-6725-AE7B-09C6-781B431C7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A7B202-71A0-6B16-B23A-E8A8148E1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CC5536-81D4-B655-42F6-5575A1642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6A94F9-5616-E0FD-3EE0-3A0482F52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31FB1E-3D40-3276-2DA9-2A175FED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87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23378C-18F0-A569-3CB3-24D4B1446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B5A72E-6284-77C0-0414-D2BCC4ED6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AFB0326-2A2C-A023-CBF2-E0DEA56FB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1350BB-120E-8AAA-1E14-F44EC2D43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9372F27-30BA-D60D-CABB-0ACACACF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C01CC93-A641-A9F1-B058-A6AD1A95B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85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0D0C24-BFF8-F585-89BB-A904AF078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7C9214-CCB6-723D-C677-14FA22573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415AD36-D831-D8CC-1085-5260BAED4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525E6-CE67-904C-5587-F21C0EE06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CA3B09-94D9-F234-DB29-260FD4BE7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C675BE-F958-0013-D725-250001F53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A0221A4-99EC-F2F8-6289-53684BEFB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FD37552-4956-4F35-0B41-F5CE6F31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9221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5D0BAF-68EE-5E70-BD18-66C879C9F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D7E3B3E-6A53-3188-CD24-E23FD812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A5AF672-0E1E-94F5-BEC4-674B7978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84C838E-AF3F-856C-420B-2223D407D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88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0585873-E711-B692-C3EF-27373CE39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9FC1F93-05F7-65F7-2504-DB68B173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00EF72-19B9-F9A6-9225-1B6213688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16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9DC335-8C69-1816-DEB9-7B63BD3F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63FF3-D9E4-33EA-5FFA-F0CA37D3F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0BF2A53-FC8A-6877-7FD6-7E0F08EFA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990F03-B933-DC1D-E66B-950DA37F5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4402051-D1ED-5223-0662-C4681FB66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A84E54-7D3F-27F2-FC13-1C87FC882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481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F435C3-762C-01AB-B690-4244A317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5701885-F28F-6808-D97C-3E838FFA51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481D1F0-9E29-B6FD-78CE-A9F70A8FC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D336B2-D29B-FE01-FBCE-47CE36872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1771CA-A57B-F892-318F-C28FF412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7FCBD2-A36F-58EE-9E24-EE763819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05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BD32E13-E246-792F-4299-34E63074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07E1D5-5EE4-BC08-76FB-55E38C6C9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4A7E5B-30E0-C2BB-7B44-9A6817703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3FB17-0F73-4094-8EB5-EDA90B8F8329}" type="datetimeFigureOut">
              <a:rPr lang="it-IT" smtClean="0"/>
              <a:t>03/04/2023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C08D3D-3AAD-480A-E8CE-6191884191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65DD0B-C87A-3BCD-CEC7-38C02ACCE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7EF91-626A-45C5-8D78-56D786C32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74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Fy6Kw7lkX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Fy6Kw7lkX0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C550D2-D7AF-157E-ACFC-560D561D2A23}"/>
              </a:ext>
            </a:extLst>
          </p:cNvPr>
          <p:cNvSpPr txBox="1"/>
          <p:nvPr/>
        </p:nvSpPr>
        <p:spPr>
          <a:xfrm>
            <a:off x="4515730" y="227542"/>
            <a:ext cx="5205046" cy="12003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PARLARE IN PUBBLICO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6F5452-28C9-CC3A-EACC-0C507C777BDF}"/>
              </a:ext>
            </a:extLst>
          </p:cNvPr>
          <p:cNvSpPr txBox="1"/>
          <p:nvPr/>
        </p:nvSpPr>
        <p:spPr>
          <a:xfrm>
            <a:off x="225083" y="5430129"/>
            <a:ext cx="5462954" cy="1200329"/>
          </a:xfrm>
          <a:prstGeom prst="rect">
            <a:avLst/>
          </a:prstGeom>
          <a:solidFill>
            <a:srgbClr val="FFFF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6° incontro</a:t>
            </a:r>
          </a:p>
          <a:p>
            <a:pPr algn="ctr"/>
            <a:r>
              <a:rPr lang="it-IT" sz="2400" b="1" dirty="0"/>
              <a:t>CORSO DI COMUNICAZIONE EFFICACE</a:t>
            </a:r>
          </a:p>
          <a:p>
            <a:pPr algn="ctr"/>
            <a:r>
              <a:rPr lang="it-IT" sz="2400" b="1" dirty="0"/>
              <a:t>2022-23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165678-556A-C700-523D-CEE768E1D217}"/>
              </a:ext>
            </a:extLst>
          </p:cNvPr>
          <p:cNvSpPr txBox="1"/>
          <p:nvPr/>
        </p:nvSpPr>
        <p:spPr>
          <a:xfrm>
            <a:off x="9340948" y="6334780"/>
            <a:ext cx="28510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/>
              <a:t>incambiamento.it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227B66-613C-7923-5407-A8A9DB0C614B}"/>
              </a:ext>
            </a:extLst>
          </p:cNvPr>
          <p:cNvSpPr txBox="1"/>
          <p:nvPr/>
        </p:nvSpPr>
        <p:spPr>
          <a:xfrm>
            <a:off x="225083" y="4837500"/>
            <a:ext cx="570210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000" b="1" dirty="0">
                <a:hlinkClick r:id="rId3"/>
              </a:rPr>
              <a:t>https://www.youtube.com/watch?v=CFy6Kw7lkX0</a:t>
            </a:r>
            <a:r>
              <a:rPr lang="it-IT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7322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1" t="-3373" r="-31431" b="1122"/>
          <a:stretch/>
        </p:blipFill>
        <p:spPr>
          <a:xfrm>
            <a:off x="1050603" y="1279621"/>
            <a:ext cx="9245397" cy="3276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50603" y="1335006"/>
            <a:ext cx="3123028" cy="31652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612116" y="447062"/>
            <a:ext cx="628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CONCLUSIONE</a:t>
            </a:r>
            <a:endParaRPr lang="it-IT" sz="4400" b="1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84246" y="1489360"/>
            <a:ext cx="28557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Contiene il </a:t>
            </a:r>
            <a:r>
              <a:rPr lang="it-IT" sz="4000" b="1" dirty="0">
                <a:solidFill>
                  <a:srgbClr val="FF0000"/>
                </a:solidFill>
              </a:rPr>
              <a:t>riepilogo</a:t>
            </a:r>
          </a:p>
          <a:p>
            <a:r>
              <a:rPr lang="it-IT" sz="4000" b="1" dirty="0"/>
              <a:t>dei punti principali del discorso</a:t>
            </a:r>
            <a:endParaRPr lang="it-IT" sz="4000" b="1" dirty="0">
              <a:effectLst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09545" y="5134451"/>
            <a:ext cx="40123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/>
              <a:t>Mira a stupire,</a:t>
            </a:r>
          </a:p>
          <a:p>
            <a:pPr algn="ctr"/>
            <a:r>
              <a:rPr lang="it-IT" sz="4600" b="1" dirty="0"/>
              <a:t>a coinvolgere</a:t>
            </a:r>
          </a:p>
          <a:p>
            <a:endParaRPr lang="it-IT" dirty="0"/>
          </a:p>
        </p:txBody>
      </p:sp>
      <p:sp>
        <p:nvSpPr>
          <p:cNvPr id="10" name="Freccia in giù 9"/>
          <p:cNvSpPr/>
          <p:nvPr/>
        </p:nvSpPr>
        <p:spPr>
          <a:xfrm>
            <a:off x="5400835" y="4428000"/>
            <a:ext cx="629759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5400000">
            <a:off x="3445922" y="2510401"/>
            <a:ext cx="652504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312854" y="2621909"/>
            <a:ext cx="891656" cy="652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8244449" y="1463819"/>
            <a:ext cx="278462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/>
              <a:t>Invita all’azione:</a:t>
            </a:r>
          </a:p>
          <a:p>
            <a:r>
              <a:rPr lang="it-IT" sz="4800" b="1" dirty="0">
                <a:solidFill>
                  <a:srgbClr val="FF0000"/>
                </a:solidFill>
              </a:rPr>
              <a:t>1</a:t>
            </a:r>
            <a:r>
              <a:rPr lang="it-IT" sz="4800" b="1" dirty="0"/>
              <a:t> </a:t>
            </a:r>
          </a:p>
          <a:p>
            <a:r>
              <a:rPr lang="it-IT" sz="4800" b="1" dirty="0"/>
              <a:t>tecnica</a:t>
            </a:r>
            <a:r>
              <a:rPr lang="it-IT" sz="4000" b="1" dirty="0"/>
              <a:t> </a:t>
            </a:r>
          </a:p>
          <a:p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4209311401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28048" y="436729"/>
            <a:ext cx="10454186" cy="126188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1</a:t>
            </a:r>
            <a:r>
              <a:rPr lang="it-IT" sz="3600" b="1" dirty="0"/>
              <a:t> TECNICA PER INVITARE ALL’AZIONE </a:t>
            </a:r>
          </a:p>
          <a:p>
            <a:pPr algn="ctr"/>
            <a:r>
              <a:rPr lang="it-IT" sz="3600" b="1" dirty="0"/>
              <a:t>A FINE DISCORSO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96288" y="2327843"/>
            <a:ext cx="10385946" cy="4093428"/>
          </a:xfrm>
          <a:prstGeom prst="rect">
            <a:avLst/>
          </a:prstGeom>
          <a:blipFill dpi="0" rotWithShape="1">
            <a:blip r:embed="rId2">
              <a:alphaModFix amt="31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TECNICA DELL’ECO: RIPETERE UNA PAROLA</a:t>
            </a:r>
          </a:p>
          <a:p>
            <a:pPr algn="ctr"/>
            <a:endParaRPr lang="it-IT" sz="3600" dirty="0"/>
          </a:p>
          <a:p>
            <a:pPr algn="just"/>
            <a:r>
              <a:rPr lang="it-IT" sz="3200" b="1" dirty="0">
                <a:solidFill>
                  <a:srgbClr val="0000FF"/>
                </a:solidFill>
              </a:rPr>
              <a:t>ES.:</a:t>
            </a:r>
            <a:r>
              <a:rPr lang="it-IT" sz="3200" dirty="0">
                <a:solidFill>
                  <a:srgbClr val="0000FF"/>
                </a:solidFill>
              </a:rPr>
              <a:t> </a:t>
            </a:r>
            <a:r>
              <a:rPr lang="it-IT" sz="3800" b="1" i="1" dirty="0"/>
              <a:t>Vi ho parlato di quanto è importante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qualcosa per salvare la Natura, ora occorre agire per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concretamente qualcosa e </a:t>
            </a:r>
            <a:r>
              <a:rPr lang="it-IT" sz="3800" b="1" dirty="0">
                <a:solidFill>
                  <a:srgbClr val="F20000"/>
                </a:solidFill>
              </a:rPr>
              <a:t>fare</a:t>
            </a:r>
            <a:r>
              <a:rPr lang="it-IT" sz="3800" b="1" i="1" dirty="0"/>
              <a:t> qualcosa subito prima che sia troppo tardi.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4512794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1B11699-D400-E9EA-AB52-520B86ED5A1D}"/>
              </a:ext>
            </a:extLst>
          </p:cNvPr>
          <p:cNvSpPr txBox="1"/>
          <p:nvPr/>
        </p:nvSpPr>
        <p:spPr>
          <a:xfrm>
            <a:off x="305972" y="5913678"/>
            <a:ext cx="1003378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600" dirty="0">
                <a:hlinkClick r:id="rId3"/>
              </a:rPr>
              <a:t>https://www.youtube.com/watch?v=CFy6Kw7lkX0</a:t>
            </a:r>
            <a:r>
              <a:rPr lang="it-IT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186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F96426-780A-C2B7-AEE7-D7C61E3F0011}"/>
              </a:ext>
            </a:extLst>
          </p:cNvPr>
          <p:cNvSpPr txBox="1"/>
          <p:nvPr/>
        </p:nvSpPr>
        <p:spPr>
          <a:xfrm>
            <a:off x="330082" y="156615"/>
            <a:ext cx="268387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C5C8BD-6989-90B7-571B-2482B60E724F}"/>
              </a:ext>
            </a:extLst>
          </p:cNvPr>
          <p:cNvSpPr txBox="1"/>
          <p:nvPr/>
        </p:nvSpPr>
        <p:spPr>
          <a:xfrm>
            <a:off x="3013951" y="156615"/>
            <a:ext cx="8598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Individua le tre parti della struttura del discorso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346DD78-4385-39D4-3563-3B842F37A89A}"/>
              </a:ext>
            </a:extLst>
          </p:cNvPr>
          <p:cNvSpPr txBox="1"/>
          <p:nvPr/>
        </p:nvSpPr>
        <p:spPr>
          <a:xfrm>
            <a:off x="579119" y="1115772"/>
            <a:ext cx="11308081" cy="5314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3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Siete capaci di mantenere un segreto? Eravamo un circolo ellenico, eravamo dei romantici e non le leggevamo le poesie, ne assaporavamo sulla lingua, la dolcezza. Lo spirito si elevava, le donne svenivano ed era così che nuovi Dei nascevano.</a:t>
            </a:r>
            <a:br>
              <a:rPr lang="it-IT" sz="3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[...] Citando Walt Whitman: ‘’O me, o vita, domande come questa mi perseguitano. Infiniti cortei di infedeli. Che v'è di nuovo in tutto questo, o me, o vita?’’. Risposta: ‘’Che tu sei qui, che la vita esiste [...] Che il potente spettacolo continua e che tu puoi contribuire con un </a:t>
            </a:r>
            <a:r>
              <a:rPr lang="it-IT" sz="33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verso’</a:t>
            </a:r>
            <a:r>
              <a:rPr lang="it-IT" sz="3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’. Quale sarà il tuo verso?</a:t>
            </a:r>
          </a:p>
        </p:txBody>
      </p:sp>
    </p:spTree>
    <p:extLst>
      <p:ext uri="{BB962C8B-B14F-4D97-AF65-F5344CB8AC3E}">
        <p14:creationId xmlns:p14="http://schemas.microsoft.com/office/powerpoint/2010/main" val="1690281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C75398-CD8E-CC06-BB67-E2187355EAFF}"/>
              </a:ext>
            </a:extLst>
          </p:cNvPr>
          <p:cNvSpPr txBox="1"/>
          <p:nvPr/>
        </p:nvSpPr>
        <p:spPr>
          <a:xfrm>
            <a:off x="500726" y="3175"/>
            <a:ext cx="11400541" cy="6854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Cogli l’attimo, cogli la rosa quand’è il momento”. Perché il poeta usa questi versi? […] Perché, strano a dirsi, ognuno di noi in questa stanza un giorno smetterà di respirare […]. Adesso avvicinatevi tutti, e guardate questi visi del passato… Non sono molto diversi da voi, vero? Stesso taglio di capelli […] e invincibili, come vi sentite voi… Il mondo è la loro ostrica, pensano di esser destinati a grandi cose come molti di voi. […] Avranno atteso per realizzare almeno un briciolo del loro potenziale? Perché vedete, questi ragazzi ora sono concime per i fiori. Ma se ascoltate con attenzione li sentirete bisbigliare il loro monito. Coraggio, accostatevi! Ascoltate! Sentite? “Carpe diem”, “Cogliete l’attimo, ragazzi”, “Rendete straordinaria la vostra vita</a:t>
            </a:r>
            <a:r>
              <a:rPr lang="it-I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”!</a:t>
            </a:r>
          </a:p>
        </p:txBody>
      </p:sp>
    </p:spTree>
    <p:extLst>
      <p:ext uri="{BB962C8B-B14F-4D97-AF65-F5344CB8AC3E}">
        <p14:creationId xmlns:p14="http://schemas.microsoft.com/office/powerpoint/2010/main" val="2403594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68267A-4843-B4E2-4E48-20EC9D2DDF5F}"/>
              </a:ext>
            </a:extLst>
          </p:cNvPr>
          <p:cNvSpPr txBox="1"/>
          <p:nvPr/>
        </p:nvSpPr>
        <p:spPr>
          <a:xfrm>
            <a:off x="1508174" y="1899028"/>
            <a:ext cx="949276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Ehi… non permettere mai a nessuno di dirti che non sai fare qualcosa, neanche a me! Ok? Se hai un sogno tu lo devi proteggere. Quando le persone non sanno fare qualcosa lo dicono a te che non lo sai fare. Se vuoi qualcosa vai e inseguila. Punto!</a:t>
            </a:r>
            <a:endParaRPr lang="it-IT" sz="32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D524FDE-B3D3-2EE8-3294-6C9C0B67EE01}"/>
              </a:ext>
            </a:extLst>
          </p:cNvPr>
          <p:cNvSpPr txBox="1"/>
          <p:nvPr/>
        </p:nvSpPr>
        <p:spPr>
          <a:xfrm>
            <a:off x="6734906" y="5477580"/>
            <a:ext cx="43645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film </a:t>
            </a:r>
            <a:r>
              <a:rPr lang="it-IT" sz="2400" b="1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ricerca della felicità</a:t>
            </a:r>
            <a:endParaRPr lang="it-IT" sz="2400" b="1" i="1" dirty="0"/>
          </a:p>
        </p:txBody>
      </p:sp>
    </p:spTree>
    <p:extLst>
      <p:ext uri="{BB962C8B-B14F-4D97-AF65-F5344CB8AC3E}">
        <p14:creationId xmlns:p14="http://schemas.microsoft.com/office/powerpoint/2010/main" val="4157471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80338" y="397411"/>
            <a:ext cx="443132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0033CC"/>
                </a:solidFill>
                <a:latin typeface="Algerian" panose="04020705040A02060702" pitchFamily="82" charset="0"/>
              </a:rPr>
              <a:t>3. POSTURA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686929" y="1472057"/>
            <a:ext cx="710418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33CC"/>
                </a:solidFill>
              </a:rPr>
              <a:t>“Scoglio contro marea”: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8807762" y="3200468"/>
            <a:ext cx="2910626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33CC"/>
                </a:solidFill>
              </a:rPr>
              <a:t>Collocarsi </a:t>
            </a:r>
          </a:p>
          <a:p>
            <a:r>
              <a:rPr lang="it-IT" sz="4000" b="1" dirty="0">
                <a:solidFill>
                  <a:srgbClr val="002060"/>
                </a:solidFill>
              </a:rPr>
              <a:t>al centro della platea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18E863-0E1C-6EE7-2D69-0355B29987B5}"/>
              </a:ext>
            </a:extLst>
          </p:cNvPr>
          <p:cNvSpPr txBox="1"/>
          <p:nvPr/>
        </p:nvSpPr>
        <p:spPr>
          <a:xfrm>
            <a:off x="206325" y="2766415"/>
            <a:ext cx="4689232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002060"/>
                </a:solidFill>
              </a:rPr>
              <a:t>una postura solida,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trasmette sicurezza,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con i piedi e le gambe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ben piantati per terra e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le braccia e le mani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che si muovono </a:t>
            </a:r>
          </a:p>
          <a:p>
            <a:r>
              <a:rPr lang="it-IT" sz="3600" b="1" dirty="0">
                <a:solidFill>
                  <a:srgbClr val="002060"/>
                </a:solidFill>
              </a:rPr>
              <a:t>all’altezza del petto. </a:t>
            </a:r>
          </a:p>
        </p:txBody>
      </p:sp>
    </p:spTree>
    <p:extLst>
      <p:ext uri="{BB962C8B-B14F-4D97-AF65-F5344CB8AC3E}">
        <p14:creationId xmlns:p14="http://schemas.microsoft.com/office/powerpoint/2010/main" val="367792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0" y="103650"/>
            <a:ext cx="5795889" cy="8862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008000"/>
                </a:solidFill>
                <a:latin typeface="Arial Rounded MT Bold" panose="020F0704030504030204" pitchFamily="34" charset="0"/>
              </a:rPr>
              <a:t>CONTATTO</a:t>
            </a:r>
            <a:r>
              <a:rPr lang="it-IT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VISUALE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4941" y="2795663"/>
            <a:ext cx="11425311" cy="3722808"/>
          </a:xfrm>
          <a:solidFill>
            <a:schemeClr val="bg1">
              <a:alpha val="87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44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Sguardo democratico: </a:t>
            </a:r>
          </a:p>
          <a:p>
            <a:r>
              <a:rPr lang="it-IT" sz="3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guardare negli occhi una ad una le persone del pubblico mentre si pronuncia il discorso</a:t>
            </a:r>
          </a:p>
          <a:p>
            <a:r>
              <a:rPr lang="it-IT" sz="3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Permette di coinvolgere tutti i presenti </a:t>
            </a:r>
          </a:p>
          <a:p>
            <a:r>
              <a:rPr lang="it-IT" sz="3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Se la platea è folta, è bene spostare il punto della platea verso cui si guarda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0496FA-C68B-1458-A8D7-8F8597843D7A}"/>
              </a:ext>
            </a:extLst>
          </p:cNvPr>
          <p:cNvSpPr txBox="1"/>
          <p:nvPr/>
        </p:nvSpPr>
        <p:spPr>
          <a:xfrm>
            <a:off x="3649392" y="989914"/>
            <a:ext cx="8542608" cy="1354217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Permette di stabilire un legame con il pubblico e di controllare la sua attenzione.</a:t>
            </a:r>
          </a:p>
          <a:p>
            <a:pPr marL="0" indent="0">
              <a:buNone/>
            </a:pPr>
            <a:endParaRPr lang="it-IT" sz="1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1583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16004D-7F30-B762-277A-B183218EBF59}"/>
              </a:ext>
            </a:extLst>
          </p:cNvPr>
          <p:cNvSpPr txBox="1"/>
          <p:nvPr/>
        </p:nvSpPr>
        <p:spPr>
          <a:xfrm>
            <a:off x="4053534" y="360288"/>
            <a:ext cx="4293704" cy="584775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RIEPILOGO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2DE2EF-150D-DB56-EF81-9D598A2E5988}"/>
              </a:ext>
            </a:extLst>
          </p:cNvPr>
          <p:cNvSpPr txBox="1"/>
          <p:nvPr/>
        </p:nvSpPr>
        <p:spPr>
          <a:xfrm>
            <a:off x="1025106" y="3136612"/>
            <a:ext cx="489250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STRUTTURA DEL DISCORSO</a:t>
            </a:r>
            <a:endParaRPr lang="it-IT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1A18523-9AFE-A7EC-0A2E-B892FD57FBC7}"/>
              </a:ext>
            </a:extLst>
          </p:cNvPr>
          <p:cNvSpPr txBox="1"/>
          <p:nvPr/>
        </p:nvSpPr>
        <p:spPr>
          <a:xfrm>
            <a:off x="1484243" y="1464022"/>
            <a:ext cx="8433479" cy="65870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SPEAKING</a:t>
            </a: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cos’è e </a:t>
            </a:r>
            <a:r>
              <a:rPr lang="it-IT" sz="3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sua importanza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F93E438-A4E7-6AA3-66DD-1676AA338EF3}"/>
              </a:ext>
            </a:extLst>
          </p:cNvPr>
          <p:cNvSpPr txBox="1"/>
          <p:nvPr/>
        </p:nvSpPr>
        <p:spPr>
          <a:xfrm>
            <a:off x="1433477" y="4752123"/>
            <a:ext cx="5240114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POSTURA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SGUARDO DEMOCRATICO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DEAB0B7-E65B-2716-0177-6E04FB84193E}"/>
              </a:ext>
            </a:extLst>
          </p:cNvPr>
          <p:cNvSpPr txBox="1"/>
          <p:nvPr/>
        </p:nvSpPr>
        <p:spPr>
          <a:xfrm>
            <a:off x="7363210" y="5040492"/>
            <a:ext cx="298235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Come applicarli</a:t>
            </a:r>
            <a:endParaRPr lang="it-IT" sz="3200" dirty="0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18621DE2-521C-62F2-634F-7260E6642E12}"/>
              </a:ext>
            </a:extLst>
          </p:cNvPr>
          <p:cNvSpPr/>
          <p:nvPr/>
        </p:nvSpPr>
        <p:spPr>
          <a:xfrm>
            <a:off x="6673591" y="5120800"/>
            <a:ext cx="576774" cy="42416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D64B63-EEDD-54BC-B187-80D58E0A8046}"/>
              </a:ext>
            </a:extLst>
          </p:cNvPr>
          <p:cNvSpPr txBox="1"/>
          <p:nvPr/>
        </p:nvSpPr>
        <p:spPr>
          <a:xfrm>
            <a:off x="6296206" y="3225709"/>
            <a:ext cx="379827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9900"/>
                </a:solidFill>
              </a:rPr>
              <a:t>CORPO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3EAA7C-AEE8-D1C3-7B7B-04D45B4DE081}"/>
              </a:ext>
            </a:extLst>
          </p:cNvPr>
          <p:cNvSpPr txBox="1"/>
          <p:nvPr/>
        </p:nvSpPr>
        <p:spPr>
          <a:xfrm>
            <a:off x="6270109" y="3922125"/>
            <a:ext cx="3798277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CC0099"/>
                </a:solidFill>
              </a:rPr>
              <a:t>CONCLUSIONE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DA26431-945B-1111-2CFA-73D7856B4C56}"/>
              </a:ext>
            </a:extLst>
          </p:cNvPr>
          <p:cNvSpPr txBox="1"/>
          <p:nvPr/>
        </p:nvSpPr>
        <p:spPr>
          <a:xfrm>
            <a:off x="6322302" y="2491405"/>
            <a:ext cx="3357489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</a:t>
            </a:r>
            <a:endParaRPr lang="it-IT" sz="3200" dirty="0"/>
          </a:p>
        </p:txBody>
      </p:sp>
      <p:sp>
        <p:nvSpPr>
          <p:cNvPr id="8" name="Parentesi graffa aperta 7">
            <a:extLst>
              <a:ext uri="{FF2B5EF4-FFF2-40B4-BE49-F238E27FC236}">
                <a16:creationId xmlns:a16="http://schemas.microsoft.com/office/drawing/2014/main" id="{1AD70EE1-7445-BBBD-2D20-097B623F1754}"/>
              </a:ext>
            </a:extLst>
          </p:cNvPr>
          <p:cNvSpPr/>
          <p:nvPr/>
        </p:nvSpPr>
        <p:spPr>
          <a:xfrm>
            <a:off x="6043808" y="2513347"/>
            <a:ext cx="278494" cy="201549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548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CCFF"/>
            </a:gs>
            <a:gs pos="99000">
              <a:schemeClr val="accent1">
                <a:lumMod val="45000"/>
                <a:lumOff val="55000"/>
              </a:schemeClr>
            </a:gs>
            <a:gs pos="82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9D4C586-5E21-B897-6D5D-E2DD6ABE85BD}"/>
              </a:ext>
            </a:extLst>
          </p:cNvPr>
          <p:cNvSpPr txBox="1"/>
          <p:nvPr/>
        </p:nvSpPr>
        <p:spPr>
          <a:xfrm>
            <a:off x="4439478" y="543339"/>
            <a:ext cx="3313044" cy="646331"/>
          </a:xfrm>
          <a:prstGeom prst="rect">
            <a:avLst/>
          </a:prstGeom>
          <a:solidFill>
            <a:srgbClr val="FFCC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B977DB-A392-F427-F4B2-E3500E028DDE}"/>
              </a:ext>
            </a:extLst>
          </p:cNvPr>
          <p:cNvSpPr txBox="1"/>
          <p:nvPr/>
        </p:nvSpPr>
        <p:spPr>
          <a:xfrm>
            <a:off x="938661" y="1857750"/>
            <a:ext cx="79341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Individuare la struttura del discorso, analizzando il discorso presente in un:</a:t>
            </a:r>
          </a:p>
          <a:p>
            <a:endParaRPr lang="it-IT" sz="36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/>
              <a:t>Film 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/>
              <a:t>Discorso politico 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/>
              <a:t>Talk show 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/>
              <a:t>Una pubblicità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A999D21-DBC6-130A-41D9-582CDEDAF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485" y="3162236"/>
            <a:ext cx="2619375" cy="17430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AAA3DFB-F8F8-EDE4-0488-C21A77B86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839" y="1189670"/>
            <a:ext cx="2628900" cy="174307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59DCC4E-6769-1123-B915-E8AF78BCD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374" y="5134803"/>
            <a:ext cx="2743200" cy="16668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26B2398-93FE-6CBB-24D1-556D7F20D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022" y="5104745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7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16004D-7F30-B762-277A-B183218EBF59}"/>
              </a:ext>
            </a:extLst>
          </p:cNvPr>
          <p:cNvSpPr txBox="1"/>
          <p:nvPr/>
        </p:nvSpPr>
        <p:spPr>
          <a:xfrm>
            <a:off x="4053534" y="360288"/>
            <a:ext cx="429370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PUNTI DEL GIORNO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D2DE2EF-150D-DB56-EF81-9D598A2E5988}"/>
              </a:ext>
            </a:extLst>
          </p:cNvPr>
          <p:cNvSpPr txBox="1"/>
          <p:nvPr/>
        </p:nvSpPr>
        <p:spPr>
          <a:xfrm>
            <a:off x="1439387" y="2521321"/>
            <a:ext cx="8546021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STRUTTURA DEL DISCORSO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1A18523-9AFE-A7EC-0A2E-B892FD57FBC7}"/>
              </a:ext>
            </a:extLst>
          </p:cNvPr>
          <p:cNvSpPr txBox="1"/>
          <p:nvPr/>
        </p:nvSpPr>
        <p:spPr>
          <a:xfrm>
            <a:off x="1484244" y="1464022"/>
            <a:ext cx="6862994" cy="625428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SPEAKING</a:t>
            </a: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COS’È, CHI, PERCH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endParaRPr lang="it-IT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F93E438-A4E7-6AA3-66DD-1676AA338EF3}"/>
              </a:ext>
            </a:extLst>
          </p:cNvPr>
          <p:cNvSpPr txBox="1"/>
          <p:nvPr/>
        </p:nvSpPr>
        <p:spPr>
          <a:xfrm>
            <a:off x="1433477" y="4752123"/>
            <a:ext cx="5240114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POSTURA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SGUARDO DEMOCRATICO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DEAB0B7-E65B-2716-0177-6E04FB84193E}"/>
              </a:ext>
            </a:extLst>
          </p:cNvPr>
          <p:cNvSpPr txBox="1"/>
          <p:nvPr/>
        </p:nvSpPr>
        <p:spPr>
          <a:xfrm>
            <a:off x="7363210" y="5040492"/>
            <a:ext cx="3291538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/>
              <a:t>COME APPLICARLI</a:t>
            </a:r>
            <a:endParaRPr lang="it-IT" sz="3200" dirty="0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18621DE2-521C-62F2-634F-7260E6642E12}"/>
              </a:ext>
            </a:extLst>
          </p:cNvPr>
          <p:cNvSpPr/>
          <p:nvPr/>
        </p:nvSpPr>
        <p:spPr>
          <a:xfrm>
            <a:off x="6724762" y="5120798"/>
            <a:ext cx="576774" cy="42416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D64B63-EEDD-54BC-B187-80D58E0A8046}"/>
              </a:ext>
            </a:extLst>
          </p:cNvPr>
          <p:cNvSpPr txBox="1"/>
          <p:nvPr/>
        </p:nvSpPr>
        <p:spPr>
          <a:xfrm>
            <a:off x="6270109" y="3228708"/>
            <a:ext cx="3798277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3EAA7C-AEE8-D1C3-7B7B-04D45B4DE081}"/>
              </a:ext>
            </a:extLst>
          </p:cNvPr>
          <p:cNvSpPr txBox="1"/>
          <p:nvPr/>
        </p:nvSpPr>
        <p:spPr>
          <a:xfrm>
            <a:off x="6270109" y="3922125"/>
            <a:ext cx="3798277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</a:t>
            </a:r>
          </a:p>
        </p:txBody>
      </p:sp>
    </p:spTree>
    <p:extLst>
      <p:ext uri="{BB962C8B-B14F-4D97-AF65-F5344CB8AC3E}">
        <p14:creationId xmlns:p14="http://schemas.microsoft.com/office/powerpoint/2010/main" val="84434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367A56B-B2A6-43CB-C47E-F94D693CB2E6}"/>
              </a:ext>
            </a:extLst>
          </p:cNvPr>
          <p:cNvSpPr txBox="1"/>
          <p:nvPr/>
        </p:nvSpPr>
        <p:spPr>
          <a:xfrm>
            <a:off x="1304778" y="2655057"/>
            <a:ext cx="9822767" cy="3724096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it-IT" sz="3600" b="1" i="1" dirty="0">
                <a:solidFill>
                  <a:srgbClr val="002060"/>
                </a:solidFill>
                <a:effectLst/>
              </a:rPr>
              <a:t>Imparare a parlare in pubblico è un metodo affatto naturale per superare la timidezza e l’impaccio sviluppando coraggio e fiducia in se stessi. Perché? Perché parlando in pubblico siamo costretti ad affrontare le nostre paure.</a:t>
            </a:r>
          </a:p>
          <a:p>
            <a:pPr algn="r"/>
            <a:endParaRPr lang="it-IT" sz="3200" b="1" dirty="0">
              <a:solidFill>
                <a:srgbClr val="FF0000"/>
              </a:solidFill>
              <a:effectLst/>
            </a:endParaRPr>
          </a:p>
          <a:p>
            <a:pPr algn="r"/>
            <a:r>
              <a:rPr lang="it-IT" sz="2400" b="1" dirty="0" err="1">
                <a:solidFill>
                  <a:srgbClr val="FF0000"/>
                </a:solidFill>
                <a:effectLst/>
              </a:rPr>
              <a:t>Dale</a:t>
            </a:r>
            <a:r>
              <a:rPr lang="it-IT" sz="2400" b="1" dirty="0">
                <a:solidFill>
                  <a:srgbClr val="FF0000"/>
                </a:solidFill>
                <a:effectLst/>
              </a:rPr>
              <a:t> Carnegie</a:t>
            </a:r>
            <a:r>
              <a:rPr lang="it-IT" sz="2400" dirty="0">
                <a:solidFill>
                  <a:srgbClr val="FF0000"/>
                </a:solidFill>
                <a:effectLst/>
              </a:rPr>
              <a:t>, </a:t>
            </a:r>
            <a:r>
              <a:rPr lang="it-IT" sz="2400" i="1" dirty="0">
                <a:solidFill>
                  <a:srgbClr val="FF0000"/>
                </a:solidFill>
                <a:effectLst/>
              </a:rPr>
              <a:t>Come parlare in pubblico e convincere gli altri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64610A-EAD0-97DE-F18C-CCAA024663EB}"/>
              </a:ext>
            </a:extLst>
          </p:cNvPr>
          <p:cNvSpPr txBox="1"/>
          <p:nvPr/>
        </p:nvSpPr>
        <p:spPr>
          <a:xfrm>
            <a:off x="112542" y="6499274"/>
            <a:ext cx="28698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222603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78BBA0-0448-9EF1-1501-4B12D862C93F}"/>
              </a:ext>
            </a:extLst>
          </p:cNvPr>
          <p:cNvSpPr txBox="1"/>
          <p:nvPr/>
        </p:nvSpPr>
        <p:spPr>
          <a:xfrm>
            <a:off x="3915507" y="379828"/>
            <a:ext cx="4360985" cy="646331"/>
          </a:xfrm>
          <a:prstGeom prst="rect">
            <a:avLst/>
          </a:prstGeom>
          <a:solidFill>
            <a:srgbClr val="FFCC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Bauhaus 93" panose="04030905020B02020C02" pitchFamily="82" charset="0"/>
              </a:rPr>
              <a:t>1. COSA E CHI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0834F1-1F21-26B7-80BE-B1692EEF566B}"/>
              </a:ext>
            </a:extLst>
          </p:cNvPr>
          <p:cNvSpPr txBox="1"/>
          <p:nvPr/>
        </p:nvSpPr>
        <p:spPr>
          <a:xfrm>
            <a:off x="1236732" y="1303864"/>
            <a:ext cx="9718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C0099"/>
                </a:solidFill>
                <a:latin typeface="Bauhaus 93" panose="04030905020B02020C02" pitchFamily="82" charset="0"/>
              </a:rPr>
              <a:t>COSA</a:t>
            </a:r>
          </a:p>
          <a:p>
            <a:r>
              <a:rPr lang="it-IT" sz="3200" b="1" dirty="0"/>
              <a:t>Letteralmente = PARLARE IN PUBBLICO, DAVANTI A UN GRUPPO/ASSEMBLEA DI PERSONE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F3B21D8-E9D8-A31D-129E-EA9948A16F17}"/>
              </a:ext>
            </a:extLst>
          </p:cNvPr>
          <p:cNvSpPr txBox="1"/>
          <p:nvPr/>
        </p:nvSpPr>
        <p:spPr>
          <a:xfrm>
            <a:off x="1236732" y="3014412"/>
            <a:ext cx="85250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C0099"/>
                </a:solidFill>
                <a:latin typeface="Bauhaus 93" panose="04030905020B02020C02" pitchFamily="82" charset="0"/>
              </a:rPr>
              <a:t>CHI</a:t>
            </a:r>
            <a:endParaRPr lang="it-IT" sz="3200" dirty="0">
              <a:solidFill>
                <a:srgbClr val="CC0099"/>
              </a:solidFill>
            </a:endParaRPr>
          </a:p>
          <a:p>
            <a:r>
              <a:rPr lang="it-IT" sz="3200" b="1" dirty="0"/>
              <a:t>A TUTTI PUÒ CAPITARE DI PARLARE IN PUBBLICO E CHIUNQUE PUÒ IMPARARE A FARLO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6C5A27F-4EA6-9886-5DB3-90F1D62ABBD3}"/>
              </a:ext>
            </a:extLst>
          </p:cNvPr>
          <p:cNvSpPr txBox="1"/>
          <p:nvPr/>
        </p:nvSpPr>
        <p:spPr>
          <a:xfrm>
            <a:off x="1236732" y="4769306"/>
            <a:ext cx="9718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CC0099"/>
                </a:solidFill>
                <a:latin typeface="Bauhaus 93" panose="04030905020B02020C02" pitchFamily="82" charset="0"/>
              </a:rPr>
              <a:t>A CHI</a:t>
            </a:r>
          </a:p>
          <a:p>
            <a:r>
              <a:rPr lang="it-IT" sz="3200" b="1" dirty="0"/>
              <a:t>CONOSCERE IL PUBBLICO CHIEDENDO NOME, PROVENIENZA, ASPETTATIVE, BISOGNI</a:t>
            </a:r>
          </a:p>
        </p:txBody>
      </p:sp>
    </p:spTree>
    <p:extLst>
      <p:ext uri="{BB962C8B-B14F-4D97-AF65-F5344CB8AC3E}">
        <p14:creationId xmlns:p14="http://schemas.microsoft.com/office/powerpoint/2010/main" val="389519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8E4F830-8344-7EEA-9D11-E46D47A0A3B3}"/>
              </a:ext>
            </a:extLst>
          </p:cNvPr>
          <p:cNvSpPr txBox="1"/>
          <p:nvPr/>
        </p:nvSpPr>
        <p:spPr>
          <a:xfrm>
            <a:off x="4386775" y="455304"/>
            <a:ext cx="3418450" cy="646331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Bauhaus 93" panose="04030905020B02020C02" pitchFamily="82" charset="0"/>
              </a:rPr>
              <a:t>PERCHÉ</a:t>
            </a:r>
            <a:r>
              <a:rPr lang="it-IT" sz="3200" b="1" dirty="0">
                <a:latin typeface="Bauhaus 93" panose="04030905020B02020C02" pitchFamily="82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B55DC07-F53F-AA4D-C6BC-625B8E06BABF}"/>
              </a:ext>
            </a:extLst>
          </p:cNvPr>
          <p:cNvSpPr txBox="1"/>
          <p:nvPr/>
        </p:nvSpPr>
        <p:spPr>
          <a:xfrm>
            <a:off x="963634" y="2023485"/>
            <a:ext cx="1050856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3200" dirty="0"/>
              <a:t> </a:t>
            </a: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sviluppare la nostra personalità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accrescere l’autostima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rinforzare il nostro carattere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avere più sicurezza in noi stessi e vincere le paure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migliorare le nostre relazioni interpersonali e la nostra  immagine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arricchire il bagaglio delle nostre conoscenze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migliorare il rendimento sul lavoro ed anche sugli studi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358915-BD9F-1B37-3712-A4439C7E5CD1}"/>
              </a:ext>
            </a:extLst>
          </p:cNvPr>
          <p:cNvSpPr txBox="1"/>
          <p:nvPr/>
        </p:nvSpPr>
        <p:spPr>
          <a:xfrm>
            <a:off x="2138287" y="1183472"/>
            <a:ext cx="8159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Aiuta a crescere e a maturare, permettendo di:</a:t>
            </a:r>
          </a:p>
        </p:txBody>
      </p:sp>
    </p:spTree>
    <p:extLst>
      <p:ext uri="{BB962C8B-B14F-4D97-AF65-F5344CB8AC3E}">
        <p14:creationId xmlns:p14="http://schemas.microsoft.com/office/powerpoint/2010/main" val="401754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200" b="1" dirty="0">
                <a:solidFill>
                  <a:srgbClr val="4D4D4D"/>
                </a:solidFill>
                <a:latin typeface="Arial Black" panose="020B0A04020102020204" pitchFamily="34" charset="0"/>
              </a:rPr>
              <a:t>2. STRUTTURA DEL DISCORSO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75360" y="4913225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COMPOSTA DA </a:t>
            </a: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PARTI: </a:t>
            </a:r>
          </a:p>
          <a:p>
            <a:pPr algn="ctr"/>
            <a:r>
              <a:rPr lang="it-IT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INTRODUZIONE,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CORPO,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CONCLUSIONE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60" y="1589869"/>
            <a:ext cx="9025346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1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56" t="1547" r="65940" b="866"/>
          <a:stretch/>
        </p:blipFill>
        <p:spPr>
          <a:xfrm>
            <a:off x="-43551" y="1241531"/>
            <a:ext cx="7383256" cy="27051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67087" y="330685"/>
            <a:ext cx="4276579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INTRODUZIONE</a:t>
            </a:r>
          </a:p>
        </p:txBody>
      </p:sp>
      <p:sp>
        <p:nvSpPr>
          <p:cNvPr id="21" name="Freccia a destra 20"/>
          <p:cNvSpPr/>
          <p:nvPr/>
        </p:nvSpPr>
        <p:spPr>
          <a:xfrm rot="9300000">
            <a:off x="2546588" y="2175333"/>
            <a:ext cx="2052898" cy="627052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 rot="12300000" flipH="1">
            <a:off x="7582358" y="2135605"/>
            <a:ext cx="2063554" cy="627052"/>
          </a:xfrm>
          <a:prstGeom prst="rightArrow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in giù 22"/>
          <p:cNvSpPr/>
          <p:nvPr/>
        </p:nvSpPr>
        <p:spPr>
          <a:xfrm>
            <a:off x="5824023" y="3922330"/>
            <a:ext cx="562708" cy="10454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401443" y="3387225"/>
            <a:ext cx="4234376" cy="76944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TESTIMONIANZA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206237" y="5080688"/>
            <a:ext cx="3798277" cy="76944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DOMANDA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7784699" y="3387224"/>
            <a:ext cx="3798277" cy="76944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ESEMPIO</a:t>
            </a:r>
          </a:p>
        </p:txBody>
      </p:sp>
    </p:spTree>
    <p:extLst>
      <p:ext uri="{BB962C8B-B14F-4D97-AF65-F5344CB8AC3E}">
        <p14:creationId xmlns:p14="http://schemas.microsoft.com/office/powerpoint/2010/main" val="3348269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</a:schemeClr>
            </a:gs>
            <a:gs pos="98000">
              <a:schemeClr val="accent2">
                <a:lumMod val="20000"/>
                <a:lumOff val="80000"/>
              </a:schemeClr>
            </a:gs>
            <a:gs pos="96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144134-35C9-2168-80A1-84A33AE3F628}"/>
              </a:ext>
            </a:extLst>
          </p:cNvPr>
          <p:cNvSpPr txBox="1"/>
          <p:nvPr/>
        </p:nvSpPr>
        <p:spPr>
          <a:xfrm>
            <a:off x="1097485" y="495100"/>
            <a:ext cx="3048000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TESTIMONIANZA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716D9F-92EF-EAA2-5978-7E5A074F3FD4}"/>
              </a:ext>
            </a:extLst>
          </p:cNvPr>
          <p:cNvSpPr txBox="1"/>
          <p:nvPr/>
        </p:nvSpPr>
        <p:spPr>
          <a:xfrm>
            <a:off x="656084" y="1701561"/>
            <a:ext cx="481624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Frase famosa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Racconto personale o </a:t>
            </a:r>
          </a:p>
          <a:p>
            <a:r>
              <a:rPr lang="it-IT" sz="3400" b="1" dirty="0"/>
              <a:t>     di un personaggio noto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Favola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Video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Immagine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78A5228-0C36-6310-EF5D-7A7EA1D3662E}"/>
              </a:ext>
            </a:extLst>
          </p:cNvPr>
          <p:cNvSpPr txBox="1"/>
          <p:nvPr/>
        </p:nvSpPr>
        <p:spPr>
          <a:xfrm>
            <a:off x="7209183" y="489735"/>
            <a:ext cx="3644347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C25BDF-7886-731F-459F-6B36A1311553}"/>
              </a:ext>
            </a:extLst>
          </p:cNvPr>
          <p:cNvSpPr txBox="1"/>
          <p:nvPr/>
        </p:nvSpPr>
        <p:spPr>
          <a:xfrm>
            <a:off x="6843422" y="1703892"/>
            <a:ext cx="512818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i="1" dirty="0"/>
              <a:t>Es.</a:t>
            </a:r>
            <a:r>
              <a:rPr lang="it-IT" sz="3400" b="1" dirty="0"/>
              <a:t> di domanda chiusa:</a:t>
            </a:r>
          </a:p>
          <a:p>
            <a:endParaRPr lang="it-IT" sz="3400" b="1" dirty="0"/>
          </a:p>
          <a:p>
            <a:r>
              <a:rPr lang="it-IT" sz="3400" b="1" dirty="0"/>
              <a:t>«Vi è capitato di trovarvi in compagnia di…?»</a:t>
            </a:r>
          </a:p>
          <a:p>
            <a:endParaRPr lang="it-IT" sz="3400" b="1" dirty="0"/>
          </a:p>
          <a:p>
            <a:r>
              <a:rPr lang="it-IT" sz="3400" b="1" dirty="0"/>
              <a:t>«Di fronte a certe situazioni è utile sapere come muoversi, vero?»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8DCAF470-D1E3-19AC-2045-092463B67986}"/>
              </a:ext>
            </a:extLst>
          </p:cNvPr>
          <p:cNvSpPr/>
          <p:nvPr/>
        </p:nvSpPr>
        <p:spPr>
          <a:xfrm>
            <a:off x="2377440" y="1252025"/>
            <a:ext cx="239151" cy="44953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BAD03464-8682-82E9-04B5-6692BE91A471}"/>
              </a:ext>
            </a:extLst>
          </p:cNvPr>
          <p:cNvSpPr/>
          <p:nvPr/>
        </p:nvSpPr>
        <p:spPr>
          <a:xfrm>
            <a:off x="9031355" y="1164433"/>
            <a:ext cx="239151" cy="44953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23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75EE94-3D7C-7CC0-6D2C-F1F4A28E7796}"/>
              </a:ext>
            </a:extLst>
          </p:cNvPr>
          <p:cNvSpPr txBox="1"/>
          <p:nvPr/>
        </p:nvSpPr>
        <p:spPr>
          <a:xfrm>
            <a:off x="887896" y="716481"/>
            <a:ext cx="3048000" cy="584775"/>
          </a:xfrm>
          <a:prstGeom prst="rect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ESEMPIO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416ADF4-2284-5B42-FE6B-6813A30D9C66}"/>
              </a:ext>
            </a:extLst>
          </p:cNvPr>
          <p:cNvSpPr txBox="1"/>
          <p:nvPr/>
        </p:nvSpPr>
        <p:spPr>
          <a:xfrm>
            <a:off x="712305" y="2002560"/>
            <a:ext cx="481629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sarete trovati in una riunione di lavoro, magari con il nuovo capo e i vostri colleghi e voler presentare una proposta o un malcontento e non sapere come esprimerlo in modo efficace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75A4F36-3536-8B50-ACFD-B462542958C1}"/>
              </a:ext>
            </a:extLst>
          </p:cNvPr>
          <p:cNvSpPr txBox="1"/>
          <p:nvPr/>
        </p:nvSpPr>
        <p:spPr>
          <a:xfrm>
            <a:off x="7718219" y="536570"/>
            <a:ext cx="3313043" cy="107721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 QUESTI TIPI DI INCIPIT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51E4358-223D-4D31-9B09-80BD12F660C4}"/>
              </a:ext>
            </a:extLst>
          </p:cNvPr>
          <p:cNvSpPr txBox="1"/>
          <p:nvPr/>
        </p:nvSpPr>
        <p:spPr>
          <a:xfrm>
            <a:off x="7457660" y="2225671"/>
            <a:ext cx="307450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 di chi parla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7058273-D183-6AB7-8649-F5093675B447}"/>
              </a:ext>
            </a:extLst>
          </p:cNvPr>
          <p:cNvSpPr txBox="1"/>
          <p:nvPr/>
        </p:nvSpPr>
        <p:spPr>
          <a:xfrm>
            <a:off x="7457660" y="3671617"/>
            <a:ext cx="439972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Anticipazione del contenuto che è </a:t>
            </a:r>
          </a:p>
          <a:p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il corpo del discorso</a:t>
            </a:r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4EE03840-7027-82D3-7CF4-5ECC4AF02930}"/>
              </a:ext>
            </a:extLst>
          </p:cNvPr>
          <p:cNvSpPr/>
          <p:nvPr/>
        </p:nvSpPr>
        <p:spPr>
          <a:xfrm>
            <a:off x="9228048" y="1733229"/>
            <a:ext cx="192156" cy="492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10A0DF3A-C0BA-CF6C-D45F-7256993500D5}"/>
              </a:ext>
            </a:extLst>
          </p:cNvPr>
          <p:cNvSpPr/>
          <p:nvPr/>
        </p:nvSpPr>
        <p:spPr>
          <a:xfrm>
            <a:off x="2265868" y="1415758"/>
            <a:ext cx="192156" cy="492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21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08" t="-4048" r="33508" b="4048"/>
          <a:stretch/>
        </p:blipFill>
        <p:spPr>
          <a:xfrm>
            <a:off x="-2013111" y="1224000"/>
            <a:ext cx="9287538" cy="3204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46086" y="1335006"/>
            <a:ext cx="3123028" cy="31652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89982" y="464234"/>
            <a:ext cx="628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CORPO</a:t>
            </a:r>
            <a:endParaRPr lang="it-IT" sz="4400" b="1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280159" y="2017930"/>
            <a:ext cx="2855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Contiene i punti principali del discorso</a:t>
            </a:r>
            <a:endParaRPr lang="it-IT" sz="4000" b="1" dirty="0">
              <a:effectLst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09545" y="5134451"/>
            <a:ext cx="40123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/>
              <a:t>Mira a essere ricordato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74427" y="2017930"/>
            <a:ext cx="49175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     </a:t>
            </a:r>
            <a:r>
              <a:rPr lang="it-IT" sz="3800" b="1" dirty="0"/>
              <a:t>Si può arricchire di:</a:t>
            </a:r>
          </a:p>
          <a:p>
            <a:endParaRPr lang="it-IT" sz="38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/>
              <a:t>Esempi</a:t>
            </a:r>
            <a:endParaRPr lang="it-IT" sz="4600" b="1" u="sng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/>
              <a:t>Racconti</a:t>
            </a:r>
            <a:endParaRPr lang="it-IT" sz="4600" b="1" u="sng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/>
              <a:t>Immagini</a:t>
            </a:r>
            <a:endParaRPr lang="it-IT" sz="4600" b="1" u="sng" dirty="0"/>
          </a:p>
        </p:txBody>
      </p:sp>
      <p:sp>
        <p:nvSpPr>
          <p:cNvPr id="10" name="Freccia in giù 9"/>
          <p:cNvSpPr/>
          <p:nvPr/>
        </p:nvSpPr>
        <p:spPr>
          <a:xfrm>
            <a:off x="5400835" y="4428000"/>
            <a:ext cx="629759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5400000">
            <a:off x="3445922" y="2510401"/>
            <a:ext cx="652504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312854" y="2621909"/>
            <a:ext cx="891656" cy="652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706729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914</Words>
  <Application>Microsoft Office PowerPoint</Application>
  <PresentationFormat>Widescreen</PresentationFormat>
  <Paragraphs>121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9" baseType="lpstr">
      <vt:lpstr>Algerian</vt:lpstr>
      <vt:lpstr>Arial</vt:lpstr>
      <vt:lpstr>Arial Black</vt:lpstr>
      <vt:lpstr>Arial Rounded MT Bold</vt:lpstr>
      <vt:lpstr>Bauhaus 93</vt:lpstr>
      <vt:lpstr>Calibri</vt:lpstr>
      <vt:lpstr>Calibri Light</vt:lpstr>
      <vt:lpstr>Rockwell Extra 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2. STRUTTURA DEL DISCORSO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CONTATTO VISUALE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13</cp:revision>
  <dcterms:created xsi:type="dcterms:W3CDTF">2023-03-12T15:01:05Z</dcterms:created>
  <dcterms:modified xsi:type="dcterms:W3CDTF">2023-04-03T19:40:31Z</dcterms:modified>
</cp:coreProperties>
</file>