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72" r:id="rId6"/>
    <p:sldId id="270" r:id="rId7"/>
    <p:sldId id="275" r:id="rId8"/>
    <p:sldId id="276" r:id="rId9"/>
    <p:sldId id="263" r:id="rId10"/>
    <p:sldId id="262" r:id="rId11"/>
    <p:sldId id="267" r:id="rId12"/>
    <p:sldId id="268" r:id="rId13"/>
    <p:sldId id="273" r:id="rId14"/>
    <p:sldId id="274" r:id="rId15"/>
    <p:sldId id="260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791"/>
    <a:srgbClr val="33CC33"/>
    <a:srgbClr val="FF0066"/>
    <a:srgbClr val="3BC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10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A24E51-23DC-811E-5FBF-1C9610290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3200C1-6A79-F5C3-C3AD-24F24F65D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24E0E0-DEDC-AA57-16F5-F52F3A85D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73A575-D853-284E-D846-095CD02E3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3E266F-7E87-3BA6-376E-4CF8A40E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9071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F93376-0BE2-C813-71FD-8AF693E35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0A318A3-6F43-9D3C-7225-20F42CC5E2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BD927B-857C-D3E5-1556-C7DEB9567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F10B57-54AB-897C-EB1A-2FE5BCCAA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A1DF81-5503-EF94-E16E-92215BCAF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881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ACCC552-95B4-6650-7609-92274477F2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667DB72-AC08-D253-F937-C9E84DDC27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DE2129-BFA7-C551-CA0A-60E07BB0A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3BE9D7-ED87-AB8C-DFA8-19734CE1D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692B30-12CD-32A7-4E0F-C97DD561D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120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AAFBBC-2088-14F4-F83C-1A2864F0D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8DE085-4D28-92E3-163E-30692ECDA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B52122-1841-653E-EF43-BCDBB68CB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F91BE96-F78A-A8ED-25D1-C4F24891C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46C0AD-DB2D-18CE-391B-ECB0FE70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3606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66E514-A224-59E7-B853-E20E70311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1DA1E31-9EEC-EDBA-BDBA-EFD1F4F32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25097E-DE41-9BC1-F040-995F31ECF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E94AD4-8536-6FB5-A7BE-257F16B4A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FD1DB7-5654-3E5A-A125-598408F6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51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E5498E-08EB-4312-973A-D57AC6BA3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A2BBB1-A007-4EE1-B20C-1743C8C3B6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4F93630-9407-1679-1A8F-084C013B9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C61CD9-4A71-2509-CCD2-F954D535B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49D22F-C29D-1463-E048-E499E247D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1B0957C-2AED-B037-A6E8-4CAE50844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287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5E8F41-3F2B-83DF-2B8D-11E87C852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F31FAD1-B593-C32A-CC5E-AD9C9C27A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C405CEF-9430-0450-A78C-65A8242F4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DD4FA87-4E8E-A775-8812-03E100794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F16BA47-7583-8B34-EB44-C1BC203E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B7CDB69-1FC8-3394-4204-34E577F4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B6CF843-D654-5EA6-2881-F83303B71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143526-F1D6-EEE1-7C0E-94FC316C0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4757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6DAAEC-48AB-4E11-74E3-14D66DFE0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E8E1A54-C41C-3C50-5F04-69BE01A7A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BE52E36-9CE5-6E91-2C06-CC06C496C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96C416F-53B2-0BD0-D5FD-D9818B0C3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7300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8452436-9BDA-E56F-9706-3EFE4F3C2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9C720A0-2345-2522-1B4B-D8A6405DB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52CCDBD-113E-7365-2868-B87880791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21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F8E804-C0F5-B2C4-9E14-95E2C283A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F1BA01-4EC3-52C3-B1E0-65D59E78F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B31B287-C3DB-4A56-2E73-8C29AAA2B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86F501-B486-ABF3-FB8D-41DF63306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E323216-BA79-4066-4AC2-67FFC55AE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8ECF2F5-6759-91B9-0E06-43F064497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225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E6AE8-FB60-60C1-CC45-2CF281FF4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D7E0399-960A-EE9E-F293-9157EA51DF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47D926-2424-3925-21C9-D752CCC54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F374F04-6805-E78A-63A6-FB0E41CD8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7C08313-AA53-FD8A-C8EC-0C671FFC1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DF0874-A5EA-2E33-C4B6-D0A1062E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705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1D85A3D-908D-7DEE-D197-33AF5F15F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8B56E2C-0E39-BE96-B50D-89FE9507A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F67F5B-F5E0-43C6-73A8-4EFB84EC9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45011-C57F-4487-A44C-768DA1B68808}" type="datetimeFigureOut">
              <a:rPr lang="it-IT" smtClean="0"/>
              <a:t>13/04/2023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B368AC-4B3D-7396-4ECF-A5C288DE14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BDF985-BA6D-9B54-786A-BBFF56D62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9C21F-91B5-40D6-9353-98038F2BC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19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eb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4000" b="-7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4563C9B-0AB5-780A-17CD-0C6118C8B078}"/>
              </a:ext>
            </a:extLst>
          </p:cNvPr>
          <p:cNvSpPr txBox="1"/>
          <p:nvPr/>
        </p:nvSpPr>
        <p:spPr>
          <a:xfrm>
            <a:off x="323850" y="381000"/>
            <a:ext cx="3810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7° incontro CORSO DI COMUNICAZIONE EFFICACE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ED6A18-3CAC-14CD-10D5-099940438D6F}"/>
              </a:ext>
            </a:extLst>
          </p:cNvPr>
          <p:cNvSpPr txBox="1"/>
          <p:nvPr/>
        </p:nvSpPr>
        <p:spPr>
          <a:xfrm>
            <a:off x="3638550" y="3568184"/>
            <a:ext cx="316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b="1" dirty="0"/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4106427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8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810008" y="2509242"/>
            <a:ext cx="4596473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002060"/>
                </a:solidFill>
              </a:rPr>
              <a:t>I </a:t>
            </a:r>
            <a:r>
              <a:rPr lang="it-IT" sz="4000" b="1" dirty="0">
                <a:solidFill>
                  <a:srgbClr val="FF0066"/>
                </a:solidFill>
              </a:rPr>
              <a:t>6</a:t>
            </a:r>
            <a:r>
              <a:rPr lang="it-IT" sz="4000" b="1" dirty="0">
                <a:solidFill>
                  <a:srgbClr val="002060"/>
                </a:solidFill>
              </a:rPr>
              <a:t> PRINCIPI </a:t>
            </a:r>
          </a:p>
          <a:p>
            <a:pPr algn="ctr"/>
            <a:r>
              <a:rPr lang="it-IT" sz="4000" b="1" dirty="0">
                <a:solidFill>
                  <a:srgbClr val="002060"/>
                </a:solidFill>
              </a:rPr>
              <a:t>DELLA PERSUASIONE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772243" y="696438"/>
            <a:ext cx="2657475" cy="646331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C0066"/>
                </a:solidFill>
              </a:rPr>
              <a:t>COERENZA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130268" y="5162312"/>
            <a:ext cx="394142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RIPROVA SOCIALE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28661" y="1878328"/>
            <a:ext cx="2371725" cy="646331"/>
          </a:xfrm>
          <a:prstGeom prst="rect">
            <a:avLst/>
          </a:prstGeom>
          <a:solidFill>
            <a:srgbClr val="003399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</a:rPr>
              <a:t>AUTORITÀ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728662" y="4300538"/>
            <a:ext cx="2371725" cy="646331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tx2">
                    <a:lumMod val="50000"/>
                  </a:schemeClr>
                </a:solidFill>
              </a:rPr>
              <a:t>SCARSITÀ</a:t>
            </a:r>
            <a:r>
              <a:rPr lang="it-IT" sz="3600" b="1" dirty="0"/>
              <a:t> </a:t>
            </a:r>
            <a:endParaRPr lang="it-IT" sz="36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9101574" y="4300537"/>
            <a:ext cx="2857061" cy="646331"/>
          </a:xfrm>
          <a:prstGeom prst="rect">
            <a:avLst/>
          </a:prstGeom>
          <a:solidFill>
            <a:srgbClr val="0070C0"/>
          </a:solidFill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</a:rPr>
              <a:t>RECIPROCITÀ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9344241" y="1858922"/>
            <a:ext cx="2371726" cy="646331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SIMPATIA</a:t>
            </a:r>
          </a:p>
        </p:txBody>
      </p:sp>
      <p:cxnSp>
        <p:nvCxnSpPr>
          <p:cNvPr id="13" name="Connettore 1 12"/>
          <p:cNvCxnSpPr/>
          <p:nvPr/>
        </p:nvCxnSpPr>
        <p:spPr>
          <a:xfrm flipV="1">
            <a:off x="8406482" y="2186075"/>
            <a:ext cx="808956" cy="32316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 flipH="1" flipV="1">
            <a:off x="3161053" y="2186076"/>
            <a:ext cx="634423" cy="33858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flipH="1">
            <a:off x="3161054" y="3832681"/>
            <a:ext cx="634422" cy="4678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8406482" y="3832681"/>
            <a:ext cx="634422" cy="4308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6096000" y="1548979"/>
            <a:ext cx="0" cy="96026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6100979" y="3832681"/>
            <a:ext cx="0" cy="111418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86CA3976-3424-FD13-5151-CC53D4A4A2F0}"/>
              </a:ext>
            </a:extLst>
          </p:cNvPr>
          <p:cNvCxnSpPr/>
          <p:nvPr/>
        </p:nvCxnSpPr>
        <p:spPr>
          <a:xfrm>
            <a:off x="3795476" y="3832681"/>
            <a:ext cx="7267" cy="86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63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868672" y="280061"/>
            <a:ext cx="2143125" cy="615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400" b="1" dirty="0">
                <a:solidFill>
                  <a:srgbClr val="CC0066"/>
                </a:solidFill>
              </a:rPr>
              <a:t>COERENZA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65444" y="1138773"/>
            <a:ext cx="454958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400" b="1" i="1" dirty="0">
                <a:solidFill>
                  <a:srgbClr val="CC0066"/>
                </a:solidFill>
              </a:rPr>
              <a:t>con quello che abbiamo detto e fatto prima</a:t>
            </a:r>
            <a:endParaRPr lang="it-IT" sz="3400" b="1" dirty="0">
              <a:solidFill>
                <a:srgbClr val="CC0066"/>
              </a:solidFill>
            </a:endParaRP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65444" y="5011341"/>
            <a:ext cx="4205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400" b="1" i="1" dirty="0"/>
              <a:t>…ho voluto proseguire l'argomento così come lo avevo iniziato</a:t>
            </a:r>
            <a:endParaRPr lang="it-IT" sz="3400" b="1" dirty="0"/>
          </a:p>
          <a:p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8274106" y="295451"/>
            <a:ext cx="1921168" cy="615553"/>
          </a:xfrm>
          <a:prstGeom prst="rect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400" b="1" dirty="0">
                <a:solidFill>
                  <a:srgbClr val="FFFF00"/>
                </a:solidFill>
              </a:rPr>
              <a:t>SIMPATIA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41" r="95"/>
          <a:stretch/>
        </p:blipFill>
        <p:spPr>
          <a:xfrm>
            <a:off x="7790635" y="2347341"/>
            <a:ext cx="2888109" cy="266400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7099899" y="1032499"/>
            <a:ext cx="426958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400" b="1" i="1" dirty="0">
                <a:solidFill>
                  <a:srgbClr val="00B050"/>
                </a:solidFill>
              </a:rPr>
              <a:t>seguiamo di più </a:t>
            </a:r>
          </a:p>
          <a:p>
            <a:pPr algn="ctr"/>
            <a:r>
              <a:rPr lang="it-IT" sz="3400" b="1" i="1" dirty="0">
                <a:solidFill>
                  <a:srgbClr val="00B050"/>
                </a:solidFill>
              </a:rPr>
              <a:t>chi ci è più simpatico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099899" y="5078263"/>
            <a:ext cx="441582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400" b="1" i="1" dirty="0"/>
              <a:t>…la ringrazio e ho piacere di essere </a:t>
            </a:r>
          </a:p>
          <a:p>
            <a:pPr algn="ctr"/>
            <a:r>
              <a:rPr lang="it-IT" sz="3400" b="1" i="1" dirty="0"/>
              <a:t>qui con voi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DC2256-CC49-DA41-DEC1-4EFD2400C4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" t="16201" r="-1712" b="-1559"/>
          <a:stretch/>
        </p:blipFill>
        <p:spPr>
          <a:xfrm>
            <a:off x="493297" y="2549445"/>
            <a:ext cx="4205287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0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300074" y="494155"/>
            <a:ext cx="2207421" cy="615553"/>
          </a:xfrm>
          <a:prstGeom prst="rect">
            <a:avLst/>
          </a:prstGeom>
          <a:solidFill>
            <a:srgbClr val="333399"/>
          </a:solidFill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400" b="1" dirty="0">
                <a:solidFill>
                  <a:schemeClr val="bg1"/>
                </a:solidFill>
              </a:rPr>
              <a:t>AUTORITÀ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528975" y="1553556"/>
            <a:ext cx="490973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400" b="1" i="1" dirty="0">
                <a:solidFill>
                  <a:srgbClr val="7030A0"/>
                </a:solidFill>
              </a:rPr>
              <a:t>Seguiamo di più una persona autorevole in un dato campo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528975" y="3948114"/>
            <a:ext cx="438667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400" b="1" i="1" dirty="0"/>
              <a:t>…ho supportato quanto dicevo con note ricerche dello psicologo/scienziato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03D266A-FB58-DB5B-8C4C-A8D11B8C6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82" y="1858356"/>
            <a:ext cx="5650203" cy="35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40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3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FBDEB15-F49A-5C3F-B282-C6413EB36DE2}"/>
              </a:ext>
            </a:extLst>
          </p:cNvPr>
          <p:cNvSpPr txBox="1"/>
          <p:nvPr/>
        </p:nvSpPr>
        <p:spPr>
          <a:xfrm>
            <a:off x="1356863" y="2033989"/>
            <a:ext cx="2917372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/>
              <a:t>2 PARTI DEL DISCORSO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27BB81C-B447-1B94-6D6E-67260293FBE0}"/>
              </a:ext>
            </a:extLst>
          </p:cNvPr>
          <p:cNvSpPr txBox="1"/>
          <p:nvPr/>
        </p:nvSpPr>
        <p:spPr>
          <a:xfrm>
            <a:off x="5530317" y="1772066"/>
            <a:ext cx="5361558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/>
              <a:t>INTRODUZIONE: VOCE GIALLA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3B4846C-EAED-0205-AFF3-048AF570A78B}"/>
              </a:ext>
            </a:extLst>
          </p:cNvPr>
          <p:cNvSpPr txBox="1"/>
          <p:nvPr/>
        </p:nvSpPr>
        <p:spPr>
          <a:xfrm>
            <a:off x="1356863" y="4138353"/>
            <a:ext cx="2917372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/>
              <a:t>3 PRINCIPI DELLA PERSUASIONE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2BA423F-0D47-274A-9D75-8B280387CCDF}"/>
              </a:ext>
            </a:extLst>
          </p:cNvPr>
          <p:cNvSpPr txBox="1"/>
          <p:nvPr/>
        </p:nvSpPr>
        <p:spPr>
          <a:xfrm>
            <a:off x="5591679" y="4138353"/>
            <a:ext cx="4557486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/>
              <a:t>COERENZA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/>
              <a:t>SIMPATIA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/>
              <a:t>AUTORITÀ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1F11FC5-221F-D067-02F4-7D0C590A790D}"/>
              </a:ext>
            </a:extLst>
          </p:cNvPr>
          <p:cNvSpPr txBox="1"/>
          <p:nvPr/>
        </p:nvSpPr>
        <p:spPr>
          <a:xfrm>
            <a:off x="4369758" y="339551"/>
            <a:ext cx="2640642" cy="646331"/>
          </a:xfrm>
          <a:prstGeom prst="rect">
            <a:avLst/>
          </a:prstGeom>
          <a:solidFill>
            <a:srgbClr val="FF479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RIEPILOGO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658173-A242-7C2F-2F86-CA71E061F0C7}"/>
              </a:ext>
            </a:extLst>
          </p:cNvPr>
          <p:cNvSpPr txBox="1"/>
          <p:nvPr/>
        </p:nvSpPr>
        <p:spPr>
          <a:xfrm>
            <a:off x="5530317" y="2637150"/>
            <a:ext cx="4871256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/>
              <a:t>CORPO: VOCE VERDE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9539B8C7-DC53-E922-7043-51745E883BF0}"/>
              </a:ext>
            </a:extLst>
          </p:cNvPr>
          <p:cNvCxnSpPr>
            <a:cxnSpLocks/>
          </p:cNvCxnSpPr>
          <p:nvPr/>
        </p:nvCxnSpPr>
        <p:spPr>
          <a:xfrm flipV="1">
            <a:off x="4448175" y="2064453"/>
            <a:ext cx="828675" cy="37519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D6E56EAF-115B-C6EF-3079-6CAFF75E47A2}"/>
              </a:ext>
            </a:extLst>
          </p:cNvPr>
          <p:cNvCxnSpPr>
            <a:cxnSpLocks/>
          </p:cNvCxnSpPr>
          <p:nvPr/>
        </p:nvCxnSpPr>
        <p:spPr>
          <a:xfrm>
            <a:off x="4448175" y="2625585"/>
            <a:ext cx="828675" cy="3039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7C246B4F-ECDD-9523-EA71-12462AE79D53}"/>
              </a:ext>
            </a:extLst>
          </p:cNvPr>
          <p:cNvCxnSpPr>
            <a:cxnSpLocks/>
          </p:cNvCxnSpPr>
          <p:nvPr/>
        </p:nvCxnSpPr>
        <p:spPr>
          <a:xfrm flipV="1">
            <a:off x="4505207" y="4355917"/>
            <a:ext cx="900894" cy="3469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D3D6D80F-9737-B633-7891-804EF75AA817}"/>
              </a:ext>
            </a:extLst>
          </p:cNvPr>
          <p:cNvCxnSpPr>
            <a:cxnSpLocks/>
          </p:cNvCxnSpPr>
          <p:nvPr/>
        </p:nvCxnSpPr>
        <p:spPr>
          <a:xfrm>
            <a:off x="4533900" y="5143500"/>
            <a:ext cx="900894" cy="3182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448A888D-6CCE-1D7A-4961-0F4C1D2F3FE6}"/>
              </a:ext>
            </a:extLst>
          </p:cNvPr>
          <p:cNvCxnSpPr>
            <a:cxnSpLocks/>
          </p:cNvCxnSpPr>
          <p:nvPr/>
        </p:nvCxnSpPr>
        <p:spPr>
          <a:xfrm>
            <a:off x="4467965" y="4923183"/>
            <a:ext cx="103276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417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8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8761A5-443F-6568-092D-08B139B5DE88}"/>
              </a:ext>
            </a:extLst>
          </p:cNvPr>
          <p:cNvSpPr txBox="1"/>
          <p:nvPr/>
        </p:nvSpPr>
        <p:spPr>
          <a:xfrm>
            <a:off x="6365080" y="542866"/>
            <a:ext cx="263128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ESERCIZIO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B3E2491-F1BC-1D73-642E-E81672454077}"/>
              </a:ext>
            </a:extLst>
          </p:cNvPr>
          <p:cNvSpPr txBox="1"/>
          <p:nvPr/>
        </p:nvSpPr>
        <p:spPr>
          <a:xfrm>
            <a:off x="833439" y="959822"/>
            <a:ext cx="547211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dirty="0"/>
              <a:t>Individua:</a:t>
            </a:r>
          </a:p>
          <a:p>
            <a:r>
              <a:rPr lang="it-IT" sz="3800" b="1" dirty="0"/>
              <a:t>il colore </a:t>
            </a:r>
            <a:r>
              <a:rPr lang="it-IT" sz="3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giallo</a:t>
            </a:r>
            <a:r>
              <a:rPr lang="it-IT" sz="3800" b="1" dirty="0"/>
              <a:t> e </a:t>
            </a:r>
            <a:r>
              <a:rPr lang="it-IT" sz="3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verde</a:t>
            </a:r>
            <a:r>
              <a:rPr lang="it-IT" sz="3800" b="1" dirty="0"/>
              <a:t> della voce </a:t>
            </a:r>
          </a:p>
          <a:p>
            <a:r>
              <a:rPr lang="it-IT" sz="3800" b="1" dirty="0"/>
              <a:t>- del tuo interlocutore, </a:t>
            </a:r>
          </a:p>
          <a:p>
            <a:r>
              <a:rPr lang="it-IT" sz="3800" b="1" dirty="0"/>
              <a:t>durante  </a:t>
            </a:r>
          </a:p>
          <a:p>
            <a:r>
              <a:rPr lang="it-IT" sz="3800" b="1" dirty="0"/>
              <a:t>un dialogo </a:t>
            </a:r>
          </a:p>
          <a:p>
            <a:r>
              <a:rPr lang="it-IT" sz="3800" b="1" dirty="0"/>
              <a:t>e</a:t>
            </a:r>
          </a:p>
          <a:p>
            <a:r>
              <a:rPr lang="it-IT" sz="3800" b="1" dirty="0"/>
              <a:t>- dei personaggi di un film o di un programma tv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8CE1009-9C0F-A991-4D76-B7487D3D3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080" y="1678002"/>
            <a:ext cx="5262561" cy="350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536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488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0" b="-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FBDEB15-F49A-5C3F-B282-C6413EB36DE2}"/>
              </a:ext>
            </a:extLst>
          </p:cNvPr>
          <p:cNvSpPr txBox="1"/>
          <p:nvPr/>
        </p:nvSpPr>
        <p:spPr>
          <a:xfrm>
            <a:off x="1535348" y="1606589"/>
            <a:ext cx="2917372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/>
              <a:t>2 PARTI DEL DISCORSO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27BB81C-B447-1B94-6D6E-67260293FBE0}"/>
              </a:ext>
            </a:extLst>
          </p:cNvPr>
          <p:cNvSpPr txBox="1"/>
          <p:nvPr/>
        </p:nvSpPr>
        <p:spPr>
          <a:xfrm>
            <a:off x="5696174" y="1606588"/>
            <a:ext cx="4557486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/>
              <a:t>2 COLORI DELLA VOCE: </a:t>
            </a:r>
          </a:p>
          <a:p>
            <a:r>
              <a:rPr lang="it-IT" sz="3600" b="1" dirty="0"/>
              <a:t>GIALLA e VERDE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3B4846C-EAED-0205-AFF3-048AF570A78B}"/>
              </a:ext>
            </a:extLst>
          </p:cNvPr>
          <p:cNvSpPr txBox="1"/>
          <p:nvPr/>
        </p:nvSpPr>
        <p:spPr>
          <a:xfrm>
            <a:off x="1509263" y="3642039"/>
            <a:ext cx="2917372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/>
              <a:t>3 PRINCIPI DELLA PERSUASIONE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2BA423F-0D47-274A-9D75-8B280387CCDF}"/>
              </a:ext>
            </a:extLst>
          </p:cNvPr>
          <p:cNvSpPr txBox="1"/>
          <p:nvPr/>
        </p:nvSpPr>
        <p:spPr>
          <a:xfrm>
            <a:off x="5689141" y="3642039"/>
            <a:ext cx="4557486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/>
              <a:t>R. CIALDINI E I PRINCIPI DELLA PERSUASIONE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A1AFDA5-C407-2E6B-F78D-25A41D1B7471}"/>
              </a:ext>
            </a:extLst>
          </p:cNvPr>
          <p:cNvSpPr txBox="1"/>
          <p:nvPr/>
        </p:nvSpPr>
        <p:spPr>
          <a:xfrm>
            <a:off x="1630374" y="271491"/>
            <a:ext cx="4339311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PUNTI DEL GIORNO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BD6D0FE7-000F-C90D-28D1-F811C82EE1C2}"/>
              </a:ext>
            </a:extLst>
          </p:cNvPr>
          <p:cNvSpPr/>
          <p:nvPr/>
        </p:nvSpPr>
        <p:spPr>
          <a:xfrm>
            <a:off x="4762500" y="2019300"/>
            <a:ext cx="647700" cy="304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00"/>
              </a:solidFill>
            </a:endParaRP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536EF739-8691-8B6B-6EDB-07E74759FE6E}"/>
              </a:ext>
            </a:extLst>
          </p:cNvPr>
          <p:cNvSpPr/>
          <p:nvPr/>
        </p:nvSpPr>
        <p:spPr>
          <a:xfrm>
            <a:off x="4734038" y="4356046"/>
            <a:ext cx="647700" cy="31760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238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1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rgbClr val="4D4D4D"/>
                </a:solidFill>
                <a:latin typeface="Arial Black" panose="020B0A04020102020204" pitchFamily="34" charset="0"/>
              </a:rPr>
              <a:t>1. STRUTTURA DEL DISCORSO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27" y="1690688"/>
            <a:ext cx="9025346" cy="3204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75360" y="4913225"/>
            <a:ext cx="10241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COMPOSTA DA </a:t>
            </a: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PARTI: </a:t>
            </a:r>
          </a:p>
          <a:p>
            <a:pPr algn="ctr"/>
            <a:r>
              <a:rPr lang="it-IT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INTRODUZIONE,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CORPO,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CONCLUSIONE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660" y="1589869"/>
            <a:ext cx="9025346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1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3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D542040-0D53-2840-0424-FF2DA843CE2D}"/>
              </a:ext>
            </a:extLst>
          </p:cNvPr>
          <p:cNvSpPr txBox="1"/>
          <p:nvPr/>
        </p:nvSpPr>
        <p:spPr>
          <a:xfrm>
            <a:off x="1745735" y="445005"/>
            <a:ext cx="9270053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STRUTTURA DEL DISCORSO E IL COLORE DELLE VOCI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C57689-2B56-297C-7CB4-5E23639279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6093"/>
          <a:stretch/>
        </p:blipFill>
        <p:spPr>
          <a:xfrm>
            <a:off x="2412521" y="1332300"/>
            <a:ext cx="2333300" cy="24431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3ABA8EA-D591-9ED5-DEC4-5D6A6E6876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1" r="33644"/>
          <a:stretch/>
        </p:blipFill>
        <p:spPr>
          <a:xfrm>
            <a:off x="6949783" y="1315136"/>
            <a:ext cx="2333299" cy="247218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56B840D-57D3-B431-7AC5-DA8082FD9D6F}"/>
              </a:ext>
            </a:extLst>
          </p:cNvPr>
          <p:cNvSpPr txBox="1"/>
          <p:nvPr/>
        </p:nvSpPr>
        <p:spPr>
          <a:xfrm>
            <a:off x="2412521" y="3827905"/>
            <a:ext cx="233330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VOCE GIALLA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FC951AE-A857-AACA-962C-4D5DEFC64726}"/>
              </a:ext>
            </a:extLst>
          </p:cNvPr>
          <p:cNvSpPr txBox="1"/>
          <p:nvPr/>
        </p:nvSpPr>
        <p:spPr>
          <a:xfrm>
            <a:off x="2503962" y="4597113"/>
            <a:ext cx="2150418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SIMPATIA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SORRISO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AMICIZIA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D69F8DB-9815-A72E-D195-3856046896AC}"/>
              </a:ext>
            </a:extLst>
          </p:cNvPr>
          <p:cNvSpPr txBox="1"/>
          <p:nvPr/>
        </p:nvSpPr>
        <p:spPr>
          <a:xfrm>
            <a:off x="6949781" y="3827905"/>
            <a:ext cx="2333301" cy="523220"/>
          </a:xfrm>
          <a:prstGeom prst="rect">
            <a:avLst/>
          </a:prstGeom>
          <a:solidFill>
            <a:srgbClr val="33CC33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VOCE VERDE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D97AB11-DC10-1A2B-EE3C-1EF7B823C4CF}"/>
              </a:ext>
            </a:extLst>
          </p:cNvPr>
          <p:cNvSpPr txBox="1"/>
          <p:nvPr/>
        </p:nvSpPr>
        <p:spPr>
          <a:xfrm>
            <a:off x="6949781" y="4597113"/>
            <a:ext cx="2464372" cy="1384995"/>
          </a:xfrm>
          <a:prstGeom prst="rect">
            <a:avLst/>
          </a:prstGeom>
          <a:solidFill>
            <a:srgbClr val="33CC33"/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FIDUCIA</a:t>
            </a:r>
          </a:p>
          <a:p>
            <a:pPr marL="285750" indent="-285750">
              <a:buFontTx/>
              <a:buChar char="-"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CORDIALITÀ</a:t>
            </a:r>
          </a:p>
          <a:p>
            <a:pPr marL="285750" indent="-285750">
              <a:buFontTx/>
              <a:buChar char="-"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EMPATIA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909479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3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91EDC640-F84A-F879-7352-C08CCD37A1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" t="-2864" r="50757" b="52990"/>
          <a:stretch/>
        </p:blipFill>
        <p:spPr>
          <a:xfrm>
            <a:off x="2084379" y="944881"/>
            <a:ext cx="8023243" cy="241664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7B7C48F-2949-0B7F-AE4E-ED9132BA16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75" r="621"/>
          <a:stretch/>
        </p:blipFill>
        <p:spPr>
          <a:xfrm>
            <a:off x="6401132" y="3528430"/>
            <a:ext cx="3420293" cy="2673137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C6FB4262-7E8A-E30D-C72B-3E38BEEE94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5" b="15474"/>
          <a:stretch/>
        </p:blipFill>
        <p:spPr>
          <a:xfrm>
            <a:off x="2232333" y="3212697"/>
            <a:ext cx="3241740" cy="3304602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AB8A6C9-35DC-4554-C3ED-1D58B7676D77}"/>
              </a:ext>
            </a:extLst>
          </p:cNvPr>
          <p:cNvSpPr txBox="1"/>
          <p:nvPr/>
        </p:nvSpPr>
        <p:spPr>
          <a:xfrm>
            <a:off x="3337946" y="354971"/>
            <a:ext cx="1030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chemeClr val="accent4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EF76CE41-6F29-2AEA-9B88-7DEB1D9C15C5}"/>
              </a:ext>
            </a:extLst>
          </p:cNvPr>
          <p:cNvSpPr/>
          <p:nvPr/>
        </p:nvSpPr>
        <p:spPr>
          <a:xfrm>
            <a:off x="5326118" y="568161"/>
            <a:ext cx="1030514" cy="34314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53E3E06-9F48-C57B-8C1A-958D321747CF}"/>
              </a:ext>
            </a:extLst>
          </p:cNvPr>
          <p:cNvSpPr txBox="1"/>
          <p:nvPr/>
        </p:nvSpPr>
        <p:spPr>
          <a:xfrm>
            <a:off x="7329318" y="354970"/>
            <a:ext cx="1030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2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C4147373-58F0-4037-5649-00398CCE9814}"/>
              </a:ext>
            </a:extLst>
          </p:cNvPr>
          <p:cNvCxnSpPr>
            <a:cxnSpLocks/>
          </p:cNvCxnSpPr>
          <p:nvPr/>
        </p:nvCxnSpPr>
        <p:spPr>
          <a:xfrm>
            <a:off x="2084379" y="1348338"/>
            <a:ext cx="0" cy="152400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201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D0D9A30-AD93-CFC9-A4FC-AC8CEED299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9502"/>
          <a:stretch/>
        </p:blipFill>
        <p:spPr>
          <a:xfrm>
            <a:off x="2546701" y="867097"/>
            <a:ext cx="6550139" cy="596206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47F81B1-3978-1F95-A46F-106EA00C00F5}"/>
              </a:ext>
            </a:extLst>
          </p:cNvPr>
          <p:cNvSpPr txBox="1"/>
          <p:nvPr/>
        </p:nvSpPr>
        <p:spPr>
          <a:xfrm>
            <a:off x="2178752" y="210527"/>
            <a:ext cx="7286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CARATTERISTICHE DELLA VOCE GIALLA E VERDE</a:t>
            </a:r>
          </a:p>
        </p:txBody>
      </p:sp>
    </p:spTree>
    <p:extLst>
      <p:ext uri="{BB962C8B-B14F-4D97-AF65-F5344CB8AC3E}">
        <p14:creationId xmlns:p14="http://schemas.microsoft.com/office/powerpoint/2010/main" val="205541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7B54508-0164-66C2-4B01-DEC9DA835C4A}"/>
              </a:ext>
            </a:extLst>
          </p:cNvPr>
          <p:cNvSpPr txBox="1"/>
          <p:nvPr/>
        </p:nvSpPr>
        <p:spPr>
          <a:xfrm>
            <a:off x="1206134" y="220706"/>
            <a:ext cx="2180006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ESERCIZIO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3F8F3D-71C9-628C-1215-AF6F895EBDA7}"/>
              </a:ext>
            </a:extLst>
          </p:cNvPr>
          <p:cNvSpPr txBox="1"/>
          <p:nvPr/>
        </p:nvSpPr>
        <p:spPr>
          <a:xfrm>
            <a:off x="3467101" y="183495"/>
            <a:ext cx="6915149" cy="1077218"/>
          </a:xfrm>
          <a:prstGeom prst="rect">
            <a:avLst/>
          </a:prstGeom>
          <a:solidFill>
            <a:srgbClr val="FF4791"/>
          </a:solidFill>
        </p:spPr>
        <p:txBody>
          <a:bodyPr wrap="square" rtlCol="0">
            <a:spAutoFit/>
          </a:bodyPr>
          <a:lstStyle/>
          <a:p>
            <a:r>
              <a:rPr lang="it-IT" sz="3200" b="1" dirty="0"/>
              <a:t>Recita la poesia prima con la </a:t>
            </a: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voce gialla </a:t>
            </a:r>
            <a:r>
              <a:rPr lang="it-IT" sz="3200" b="1" dirty="0"/>
              <a:t>e poi con la </a:t>
            </a:r>
            <a:r>
              <a:rPr lang="it-IT" sz="32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voce verde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D0DD115-B5FF-5D6E-CBCF-B7A7B6322C28}"/>
              </a:ext>
            </a:extLst>
          </p:cNvPr>
          <p:cNvSpPr txBox="1"/>
          <p:nvPr/>
        </p:nvSpPr>
        <p:spPr>
          <a:xfrm>
            <a:off x="1973448" y="1707426"/>
            <a:ext cx="5366146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Dall'uovo di Pasqua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uscito un pulcino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gesso arancione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 becco turchino.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 detto: "Vado,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 metto in viaggio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porto a tutti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grande messaggio"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4E79BDE-9B37-1F92-40A7-13957C854652}"/>
              </a:ext>
            </a:extLst>
          </p:cNvPr>
          <p:cNvSpPr txBox="1"/>
          <p:nvPr/>
        </p:nvSpPr>
        <p:spPr>
          <a:xfrm>
            <a:off x="6397229" y="1707426"/>
            <a:ext cx="6093618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volteggiando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qua e di là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attraversando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paesi e città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 scritto sui muri,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 cielo e per terra: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‘’Viva la pace,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abbasso la guerra’’.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</a:p>
          <a:p>
            <a:r>
              <a:rPr lang="it-IT" sz="2000" dirty="0"/>
              <a:t>                                             (G. Rodari)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43E3AC2-FDB1-08EB-9529-7D4D420F71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81" t="15617" r="-6147" b="19293"/>
          <a:stretch/>
        </p:blipFill>
        <p:spPr>
          <a:xfrm>
            <a:off x="10540996" y="1520873"/>
            <a:ext cx="1548000" cy="4464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C4E76D9-2AF4-2243-5816-FC5F5ED5F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4" y="2352557"/>
            <a:ext cx="1870444" cy="187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05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869CB956-317E-9A51-C9F6-2CCF4B38813F}"/>
              </a:ext>
            </a:extLst>
          </p:cNvPr>
          <p:cNvSpPr txBox="1"/>
          <p:nvPr/>
        </p:nvSpPr>
        <p:spPr>
          <a:xfrm>
            <a:off x="2457450" y="712004"/>
            <a:ext cx="7677150" cy="49494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rosse Rossana rosseggiando qua e là, ingolosiscono i golosi </a:t>
            </a:r>
          </a:p>
          <a:p>
            <a:pPr algn="ctr">
              <a:lnSpc>
                <a:spcPct val="150000"/>
              </a:lnSpc>
            </a:pPr>
            <a:r>
              <a:rPr lang="it-IT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la loro rossa golosità</a:t>
            </a:r>
          </a:p>
        </p:txBody>
      </p:sp>
    </p:spTree>
    <p:extLst>
      <p:ext uri="{BB962C8B-B14F-4D97-AF65-F5344CB8AC3E}">
        <p14:creationId xmlns:p14="http://schemas.microsoft.com/office/powerpoint/2010/main" val="2278956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" t="8425" r="-444" b="19191"/>
          <a:stretch/>
        </p:blipFill>
        <p:spPr>
          <a:xfrm>
            <a:off x="2889676" y="790426"/>
            <a:ext cx="8065890" cy="273600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168425" y="3683453"/>
            <a:ext cx="8672512" cy="2808000"/>
          </a:xfrm>
          <a:prstGeom prst="rect">
            <a:avLst/>
          </a:prstGeom>
          <a:solidFill>
            <a:srgbClr val="FF3399"/>
          </a:solidFill>
        </p:spPr>
        <p:txBody>
          <a:bodyPr wrap="square" rtlCol="0">
            <a:spAutoFit/>
          </a:bodyPr>
          <a:lstStyle/>
          <a:p>
            <a:pPr algn="ctr"/>
            <a:endParaRPr lang="it-IT" sz="3600" b="1" dirty="0">
              <a:solidFill>
                <a:schemeClr val="bg1"/>
              </a:solidFill>
            </a:endParaRPr>
          </a:p>
          <a:p>
            <a:pPr algn="ctr"/>
            <a:r>
              <a:rPr lang="it-IT" sz="3600" b="1" dirty="0">
                <a:solidFill>
                  <a:schemeClr val="bg1"/>
                </a:solidFill>
              </a:rPr>
              <a:t>"LA PERSUASIONE È L’ABILITÀ CHE ABBIAMO </a:t>
            </a:r>
          </a:p>
          <a:p>
            <a:pPr algn="ctr"/>
            <a:r>
              <a:rPr lang="it-IT" sz="3600" b="1" dirty="0">
                <a:solidFill>
                  <a:schemeClr val="bg1"/>
                </a:solidFill>
              </a:rPr>
              <a:t>DI AVVICINARE QUALCUNO </a:t>
            </a:r>
          </a:p>
          <a:p>
            <a:pPr algn="ctr"/>
            <a:r>
              <a:rPr lang="it-IT" sz="3600" b="1" dirty="0">
                <a:solidFill>
                  <a:schemeClr val="bg1"/>
                </a:solidFill>
              </a:rPr>
              <a:t>ALLA NOSTRA VISIONE DELLE COSE".</a:t>
            </a:r>
          </a:p>
          <a:p>
            <a:pPr algn="ctr"/>
            <a:r>
              <a:rPr lang="it-IT" sz="2400" b="1" dirty="0">
                <a:solidFill>
                  <a:srgbClr val="00FF00"/>
                </a:solidFill>
              </a:rPr>
              <a:t>R. Cialdini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71502" y="163860"/>
            <a:ext cx="1471612" cy="66941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LA</a:t>
            </a:r>
          </a:p>
          <a:p>
            <a:pPr algn="ctr"/>
            <a:endParaRPr lang="it-IT" sz="3300" b="1" dirty="0">
              <a:solidFill>
                <a:srgbClr val="002060"/>
              </a:solidFill>
              <a:latin typeface="Cooper Black" panose="0208090404030B020404" pitchFamily="18" charset="0"/>
            </a:endParaRP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P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E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R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S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U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A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S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I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O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N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92894" y="20985"/>
            <a:ext cx="835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solidFill>
                  <a:srgbClr val="FF0066"/>
                </a:solidFill>
                <a:latin typeface="Cooper Black" panose="0208090404030B020404" pitchFamily="18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137651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337</Words>
  <Application>Microsoft Office PowerPoint</Application>
  <PresentationFormat>Widescreen</PresentationFormat>
  <Paragraphs>99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Cooper Black</vt:lpstr>
      <vt:lpstr>Tema di Office</vt:lpstr>
      <vt:lpstr>Presentazione standard di PowerPoint</vt:lpstr>
      <vt:lpstr>Presentazione standard di PowerPoint</vt:lpstr>
      <vt:lpstr>1. STRUTTURA DEL DISCORSO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14</cp:revision>
  <dcterms:created xsi:type="dcterms:W3CDTF">2023-03-30T14:27:29Z</dcterms:created>
  <dcterms:modified xsi:type="dcterms:W3CDTF">2023-04-13T15:48:07Z</dcterms:modified>
</cp:coreProperties>
</file>