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69" r:id="rId5"/>
    <p:sldId id="259" r:id="rId6"/>
    <p:sldId id="260" r:id="rId7"/>
    <p:sldId id="273" r:id="rId8"/>
    <p:sldId id="262" r:id="rId9"/>
    <p:sldId id="263" r:id="rId10"/>
    <p:sldId id="270" r:id="rId11"/>
    <p:sldId id="272" r:id="rId12"/>
    <p:sldId id="265" r:id="rId13"/>
    <p:sldId id="267" r:id="rId14"/>
    <p:sldId id="264" r:id="rId15"/>
    <p:sldId id="271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474"/>
    <a:srgbClr val="F6F8FC"/>
    <a:srgbClr val="0033CC"/>
    <a:srgbClr val="EE3900"/>
    <a:srgbClr val="FF3300"/>
    <a:srgbClr val="DFE7F5"/>
    <a:srgbClr val="007D7A"/>
    <a:srgbClr val="009999"/>
    <a:srgbClr val="80008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C055D3-56BE-4B9C-98CE-7FB3B5BF0722}" type="datetimeFigureOut">
              <a:rPr lang="it-IT" smtClean="0"/>
              <a:t>27/10/2025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77C223-E6CC-47EA-9290-78C74D3BB8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1764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77C223-E6CC-47EA-9290-78C74D3BB84F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6842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D81C4D-F02F-2E47-D8AA-599D28D98A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00471FC-703C-9DE3-EC5D-95DB39C0B8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303AF5-FCC9-6EB9-F030-78DB3F39C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1C82-40CA-440D-AD32-4397791E8C76}" type="datetimeFigureOut">
              <a:rPr lang="it-IT" smtClean="0"/>
              <a:t>27/10/2025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EB4D88-245E-243E-8986-6D1C4FBBB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7FD3E69-1AF0-D3C4-8B54-1FB44ED76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9531-522C-4863-A20E-BB72AA78CB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8744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0CDE6E-F74B-50EC-F3E4-FF5655CAD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A0AB754-081C-E56C-02DD-ACD2FC310C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008329A-E618-032D-ED7E-FEF30B99B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1C82-40CA-440D-AD32-4397791E8C76}" type="datetimeFigureOut">
              <a:rPr lang="it-IT" smtClean="0"/>
              <a:t>27/10/2025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7902ABE-04BB-4AB0-5BEC-8F6D367BB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E8A8B2E-7999-668F-9B50-8707B6864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9531-522C-4863-A20E-BB72AA78CB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0736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73C9C53-877A-D453-4F04-C1D8880F84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825F41A-7DC2-6E9D-057E-172EDCD553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12EE69-8BE2-6B8D-8284-7180F0060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1C82-40CA-440D-AD32-4397791E8C76}" type="datetimeFigureOut">
              <a:rPr lang="it-IT" smtClean="0"/>
              <a:t>27/10/2025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EC29DB0-7C68-EF38-3E97-92A734CE6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DE155D1-1FC4-E8A4-17EC-DDD44548F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9531-522C-4863-A20E-BB72AA78CB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37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8A2961-205D-3A4F-C80C-B6E7EBAF0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FAD7DB-8BEB-65DB-1060-768FD8A766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E2F7EF8-6E79-841B-8B9F-E1A080BCA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1C82-40CA-440D-AD32-4397791E8C76}" type="datetimeFigureOut">
              <a:rPr lang="it-IT" smtClean="0"/>
              <a:t>27/10/2025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18EACF-D22B-EFDD-177A-93129A91F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31EF44-8F82-80A7-9D93-84A6D1E06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9531-522C-4863-A20E-BB72AA78CB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6484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92D37F-97D9-BA3F-803D-52509F184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F47BEF9-77CE-AB1B-B9F6-E8D094514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48EC41C-59C4-438A-D46D-5449013E6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1C82-40CA-440D-AD32-4397791E8C76}" type="datetimeFigureOut">
              <a:rPr lang="it-IT" smtClean="0"/>
              <a:t>27/10/2025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9981E4E-7F66-40AB-F6A0-803ECC2C1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ECE2A2-2DD9-E164-FECE-CF1460B03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9531-522C-4863-A20E-BB72AA78CB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7257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0D7F69-F4ED-4AD2-2DA7-D05D657BB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BC4AB0-F0C0-E10E-E408-A181915097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AFC7FE3-2F4E-7626-3B8E-BC6580FB79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3A4359-9FF4-1920-2BCB-CCB01FD01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1C82-40CA-440D-AD32-4397791E8C76}" type="datetimeFigureOut">
              <a:rPr lang="it-IT" smtClean="0"/>
              <a:t>27/10/2025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DE52F51-F658-7AB8-E9AD-17E19075A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D27102B-5B88-76F5-D704-DE3E319AF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9531-522C-4863-A20E-BB72AA78CB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6751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1E5F98-7050-36CA-A785-85C12C828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55C5490-8B43-52F0-9142-531F3996E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D995C64-B00B-7E6F-A206-CD9B39ABA5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34B55A7-47E4-8B33-A7D6-35A1AC583F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E8A9B41-B695-66DC-CDD2-D9CD1388FA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E566C7D-696F-DF33-7570-531E2CD3E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1C82-40CA-440D-AD32-4397791E8C76}" type="datetimeFigureOut">
              <a:rPr lang="it-IT" smtClean="0"/>
              <a:t>27/10/2025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6AC9DAF-9F25-8764-059B-F36EEBBEF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14CADC0-C32C-600F-9569-179E7C0A8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9531-522C-4863-A20E-BB72AA78CB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854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73CD62-36B5-7490-FC9E-435EE48CF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4F22BAD-5B14-B06D-79EF-64F9BD8D4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1C82-40CA-440D-AD32-4397791E8C76}" type="datetimeFigureOut">
              <a:rPr lang="it-IT" smtClean="0"/>
              <a:t>27/10/2025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2864A7E-4B32-3CC4-1B7D-8761B0E74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14467C3-7D8D-B3DD-EBE9-0040CB0B5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9531-522C-4863-A20E-BB72AA78CB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9091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1CEA0CF-EA82-3937-6B84-2A7D24D6C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1C82-40CA-440D-AD32-4397791E8C76}" type="datetimeFigureOut">
              <a:rPr lang="it-IT" smtClean="0"/>
              <a:t>27/10/2025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E905AF5-5B8E-6F36-2833-896A9BA80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B379F6E-63C9-7BA6-8E42-16F74FBA8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9531-522C-4863-A20E-BB72AA78CB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3378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F74503-069D-FF59-712F-477F2959B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028F43-B717-2A7C-2EFE-125D8B4C2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FF6313B-4279-7210-A533-D42026C77E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516A783-8D82-BEA2-919E-BFF7249A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1C82-40CA-440D-AD32-4397791E8C76}" type="datetimeFigureOut">
              <a:rPr lang="it-IT" smtClean="0"/>
              <a:t>27/10/2025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C2821A4-4101-E231-9E70-F65481382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3FDB77B-E968-142A-A6B4-BBD0BD975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9531-522C-4863-A20E-BB72AA78CB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310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DEFF0B-8BFD-036B-3CEB-DD3362472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4CBAAC8-AE5E-CEB2-29C0-176401426B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22B11E2-7A86-DCF6-9002-A4DB063C3A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FD03D4D-1A50-6592-0431-CBB2DBCD0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1C82-40CA-440D-AD32-4397791E8C76}" type="datetimeFigureOut">
              <a:rPr lang="it-IT" smtClean="0"/>
              <a:t>27/10/2025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D059307-273C-374A-E097-2C00FE720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5792ADC-459C-BC40-13D3-9463C6ACC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9531-522C-4863-A20E-BB72AA78CB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3724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4B0596E-BD02-DC1F-C95F-C860FE43D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1E7AAC0-8475-8794-78B0-2D089FDC5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A24E7B5-ABD6-9907-3EB4-E35CC89C04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D1C82-40CA-440D-AD32-4397791E8C76}" type="datetimeFigureOut">
              <a:rPr lang="it-IT" smtClean="0"/>
              <a:t>27/10/2025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5B951A-4DE1-9442-1512-0CF9F77DED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745EB1C-66E2-38B4-C2F8-34E96EB0AC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B9531-522C-4863-A20E-BB72AA78CB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0400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D0A11C-B21B-8E37-A6EB-20736B4FFED9}"/>
              </a:ext>
            </a:extLst>
          </p:cNvPr>
          <p:cNvSpPr txBox="1"/>
          <p:nvPr/>
        </p:nvSpPr>
        <p:spPr>
          <a:xfrm>
            <a:off x="3179298" y="2204036"/>
            <a:ext cx="5866228" cy="1446550"/>
          </a:xfrm>
          <a:prstGeom prst="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400" dirty="0">
                <a:solidFill>
                  <a:srgbClr val="002060"/>
                </a:solidFill>
                <a:latin typeface="Cooper Black" panose="0208090404030B020404" pitchFamily="18" charset="0"/>
              </a:rPr>
              <a:t>CORSO DI PUBLIC SPEAKING </a:t>
            </a:r>
            <a:r>
              <a:rPr lang="it-IT" sz="4400" dirty="0">
                <a:solidFill>
                  <a:srgbClr val="FF0000"/>
                </a:solidFill>
                <a:latin typeface="Cooper Black" panose="0208090404030B020404" pitchFamily="18" charset="0"/>
              </a:rPr>
              <a:t>2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7A4D30B-34E0-639B-7E84-9DB5EDE07E84}"/>
              </a:ext>
            </a:extLst>
          </p:cNvPr>
          <p:cNvSpPr txBox="1"/>
          <p:nvPr/>
        </p:nvSpPr>
        <p:spPr>
          <a:xfrm>
            <a:off x="8117058" y="5233182"/>
            <a:ext cx="3516923" cy="1200329"/>
          </a:xfrm>
          <a:prstGeom prst="rect">
            <a:avLst/>
          </a:prstGeom>
          <a:solidFill>
            <a:srgbClr val="FFFF00"/>
          </a:solidFill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ottobre</a:t>
            </a:r>
          </a:p>
          <a:p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Noci,  2025-2026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0F8C60B-82FB-A63D-D175-7BCF82A5F2CB}"/>
              </a:ext>
            </a:extLst>
          </p:cNvPr>
          <p:cNvSpPr txBox="1"/>
          <p:nvPr/>
        </p:nvSpPr>
        <p:spPr>
          <a:xfrm>
            <a:off x="0" y="6273225"/>
            <a:ext cx="3179298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incambiamento.it</a:t>
            </a:r>
          </a:p>
        </p:txBody>
      </p:sp>
    </p:spTree>
    <p:extLst>
      <p:ext uri="{BB962C8B-B14F-4D97-AF65-F5344CB8AC3E}">
        <p14:creationId xmlns:p14="http://schemas.microsoft.com/office/powerpoint/2010/main" val="113163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2264898" y="2397721"/>
            <a:ext cx="6875755" cy="1414129"/>
          </a:xfrm>
          <a:solidFill>
            <a:srgbClr val="0000FF"/>
          </a:solidFill>
          <a:ln w="57150"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it-IT" sz="6000" b="1" dirty="0">
                <a:solidFill>
                  <a:srgbClr val="FFFF00"/>
                </a:solidFill>
                <a:latin typeface="Comic Sans MS" panose="030F0702030302020204" pitchFamily="66" charset="0"/>
              </a:rPr>
              <a:t>VOCE     GIALLA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1C949FD-95A7-D330-D8E2-00A4548590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8" t="43137" r="68941" b="10703"/>
          <a:stretch>
            <a:fillRect/>
          </a:stretch>
        </p:blipFill>
        <p:spPr>
          <a:xfrm>
            <a:off x="4571378" y="2422334"/>
            <a:ext cx="1433147" cy="136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573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6F93B77-2B9E-6444-ADD7-CD690239D0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AED8814-4DAC-6F0C-99AD-00AF4204F19A}"/>
              </a:ext>
            </a:extLst>
          </p:cNvPr>
          <p:cNvSpPr txBox="1"/>
          <p:nvPr/>
        </p:nvSpPr>
        <p:spPr>
          <a:xfrm>
            <a:off x="4235117" y="299747"/>
            <a:ext cx="7956883" cy="5632311"/>
          </a:xfrm>
          <a:prstGeom prst="rect">
            <a:avLst/>
          </a:prstGeom>
          <a:solidFill>
            <a:schemeClr val="bg1">
              <a:alpha val="98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36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Caratteristiche di questa voce: </a:t>
            </a:r>
          </a:p>
          <a:p>
            <a:pPr algn="just">
              <a:spcAft>
                <a:spcPts val="0"/>
              </a:spcAft>
            </a:pPr>
            <a:endParaRPr lang="it-IT" sz="3600" b="1" dirty="0">
              <a:solidFill>
                <a:srgbClr val="0066FF"/>
              </a:solidFill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rgbClr val="C0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sorriso sincero e costante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comunica accoglienza, condivisione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esprime gioia, simpatia, allegria</a:t>
            </a:r>
          </a:p>
          <a:p>
            <a:pPr algn="just">
              <a:spcAft>
                <a:spcPts val="0"/>
              </a:spcAft>
            </a:pPr>
            <a:endParaRPr lang="it-IT" sz="3600" b="1" dirty="0">
              <a:solidFill>
                <a:srgbClr val="0066FF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sz="36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Fa pensare a una persona simpatica, solare, briosa oppure </a:t>
            </a:r>
          </a:p>
          <a:p>
            <a:pPr algn="ctr">
              <a:spcAft>
                <a:spcPts val="0"/>
              </a:spcAft>
            </a:pPr>
            <a:r>
              <a:rPr lang="it-IT" sz="36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ai conduttori televisivi</a:t>
            </a:r>
          </a:p>
        </p:txBody>
      </p:sp>
    </p:spTree>
    <p:extLst>
      <p:ext uri="{BB962C8B-B14F-4D97-AF65-F5344CB8AC3E}">
        <p14:creationId xmlns:p14="http://schemas.microsoft.com/office/powerpoint/2010/main" val="3294258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chemeClr val="bg1"/>
            </a:gs>
            <a:gs pos="62000">
              <a:schemeClr val="bg1"/>
            </a:gs>
            <a:gs pos="21000">
              <a:srgbClr val="FFC000"/>
            </a:gs>
            <a:gs pos="42000">
              <a:schemeClr val="bg1"/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59791" y="212735"/>
            <a:ext cx="11272418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COME SI OTTIENE?</a:t>
            </a:r>
          </a:p>
          <a:p>
            <a:endParaRPr lang="it-IT" sz="2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4400" b="1" dirty="0">
                <a:latin typeface="Aptos Narrow" panose="020B0004020202020204" pitchFamily="34" charset="0"/>
              </a:rPr>
              <a:t>Con </a:t>
            </a:r>
            <a:r>
              <a:rPr lang="it-IT" sz="4400" b="1" i="1" dirty="0">
                <a:solidFill>
                  <a:srgbClr val="009999"/>
                </a:solidFill>
                <a:latin typeface="Aptos Narrow" panose="020B0004020202020204" pitchFamily="34" charset="0"/>
              </a:rPr>
              <a:t>volume</a:t>
            </a:r>
            <a:r>
              <a:rPr lang="it-IT" sz="4400" b="1" dirty="0">
                <a:latin typeface="Aptos Narrow" panose="020B0004020202020204" pitchFamily="34" charset="0"/>
              </a:rPr>
              <a:t> medio-alto,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4400" b="1" dirty="0">
                <a:latin typeface="Aptos Narrow" panose="020B0004020202020204" pitchFamily="34" charset="0"/>
              </a:rPr>
              <a:t>il </a:t>
            </a:r>
            <a:r>
              <a:rPr lang="it-IT" sz="4400" b="1" i="1" dirty="0">
                <a:solidFill>
                  <a:srgbClr val="0000FF"/>
                </a:solidFill>
                <a:latin typeface="Aptos Narrow" panose="020B0004020202020204" pitchFamily="34" charset="0"/>
              </a:rPr>
              <a:t>tono</a:t>
            </a:r>
            <a:r>
              <a:rPr lang="it-IT" sz="4400" b="1" dirty="0">
                <a:latin typeface="Aptos Narrow" panose="020B0004020202020204" pitchFamily="34" charset="0"/>
              </a:rPr>
              <a:t> alto-basso in modo alternato, più acuto nelle fasi concitate, basso in quelle discorsive;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4400" b="1" dirty="0">
                <a:latin typeface="Aptos Narrow" panose="020B0004020202020204" pitchFamily="34" charset="0"/>
              </a:rPr>
              <a:t>il </a:t>
            </a:r>
            <a:r>
              <a:rPr lang="it-IT" sz="4400" b="1" i="1" dirty="0">
                <a:solidFill>
                  <a:srgbClr val="FF33CC"/>
                </a:solidFill>
                <a:latin typeface="Aptos Narrow" panose="020B0004020202020204" pitchFamily="34" charset="0"/>
              </a:rPr>
              <a:t>tempo</a:t>
            </a:r>
            <a:r>
              <a:rPr lang="it-IT" sz="4400" b="1" dirty="0">
                <a:latin typeface="Aptos Narrow" panose="020B0004020202020204" pitchFamily="34" charset="0"/>
              </a:rPr>
              <a:t> quasi veloce per generare energia e divertimento, tipico nelle persone simpatiche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0170150"/>
      </p:ext>
    </p:extLst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9559" y="238516"/>
            <a:ext cx="7468554" cy="774358"/>
          </a:xfrm>
        </p:spPr>
        <p:txBody>
          <a:bodyPr>
            <a:noAutofit/>
          </a:bodyPr>
          <a:lstStyle/>
          <a:p>
            <a:r>
              <a:rPr lang="it-IT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ESERCIZIO con</a:t>
            </a:r>
            <a:r>
              <a:rPr lang="it-IT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it-IT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voce gialla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858417" y="1012874"/>
            <a:ext cx="894705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Le rosse ROSSANA </a:t>
            </a:r>
          </a:p>
          <a:p>
            <a:pPr algn="ctr"/>
            <a:r>
              <a:rPr lang="it-IT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rosseggiando qua e là</a:t>
            </a:r>
          </a:p>
          <a:p>
            <a:pPr algn="ctr"/>
            <a:r>
              <a:rPr lang="it-IT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ingolosiscono i golosi </a:t>
            </a:r>
          </a:p>
          <a:p>
            <a:pPr algn="ctr"/>
            <a:r>
              <a:rPr lang="it-IT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con la loro rossa golosità</a:t>
            </a:r>
          </a:p>
        </p:txBody>
      </p:sp>
    </p:spTree>
    <p:extLst>
      <p:ext uri="{BB962C8B-B14F-4D97-AF65-F5344CB8AC3E}">
        <p14:creationId xmlns:p14="http://schemas.microsoft.com/office/powerpoint/2010/main" val="15337236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/>
            </a:gs>
            <a:gs pos="93000">
              <a:srgbClr val="00B0F0"/>
            </a:gs>
            <a:gs pos="35000">
              <a:schemeClr val="accent4">
                <a:lumMod val="20000"/>
                <a:lumOff val="80000"/>
              </a:schemeClr>
            </a:gs>
            <a:gs pos="7000">
              <a:srgbClr val="FFC000"/>
            </a:gs>
            <a:gs pos="84000">
              <a:schemeClr val="bg1"/>
            </a:gs>
            <a:gs pos="100000">
              <a:schemeClr val="bg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527D6EB7-F6FF-3369-2C79-A7349E83B1BB}"/>
              </a:ext>
            </a:extLst>
          </p:cNvPr>
          <p:cNvSpPr txBox="1"/>
          <p:nvPr/>
        </p:nvSpPr>
        <p:spPr>
          <a:xfrm>
            <a:off x="3753849" y="42447"/>
            <a:ext cx="5410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latin typeface="Cooper Black" panose="0208090404030B020404" pitchFamily="18" charset="0"/>
              </a:rPr>
              <a:t>RICAPITOLANDO…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A0AFB9E-022A-4669-15AB-52361660D231}"/>
              </a:ext>
            </a:extLst>
          </p:cNvPr>
          <p:cNvSpPr txBox="1"/>
          <p:nvPr/>
        </p:nvSpPr>
        <p:spPr>
          <a:xfrm>
            <a:off x="673769" y="1114931"/>
            <a:ext cx="3769895" cy="1323439"/>
          </a:xfrm>
          <a:prstGeom prst="rect">
            <a:avLst/>
          </a:prstGeom>
          <a:solidFill>
            <a:srgbClr val="FF7474"/>
          </a:solidFill>
          <a:ln>
            <a:solidFill>
              <a:srgbClr val="0033CC"/>
            </a:solidFill>
          </a:ln>
        </p:spPr>
        <p:txBody>
          <a:bodyPr wrap="square" rtlCol="0">
            <a:spAutoFit/>
          </a:bodyPr>
          <a:lstStyle/>
          <a:p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PARLARE IN </a:t>
            </a:r>
          </a:p>
          <a:p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PUBBLICO PER: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87C2CF0-662F-C9F9-02B3-2C26B28853D2}"/>
              </a:ext>
            </a:extLst>
          </p:cNvPr>
          <p:cNvSpPr txBox="1"/>
          <p:nvPr/>
        </p:nvSpPr>
        <p:spPr>
          <a:xfrm>
            <a:off x="481265" y="2876206"/>
            <a:ext cx="59676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Migliorare la comunicazione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Migliorare l‘autostima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Crescere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Gestire situazioni </a:t>
            </a:r>
          </a:p>
          <a:p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difficili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E7CDC1E-8BC4-CD1B-3BC6-82D720D66069}"/>
              </a:ext>
            </a:extLst>
          </p:cNvPr>
          <p:cNvSpPr txBox="1"/>
          <p:nvPr/>
        </p:nvSpPr>
        <p:spPr>
          <a:xfrm>
            <a:off x="7435141" y="1058305"/>
            <a:ext cx="3517664" cy="1323439"/>
          </a:xfrm>
          <a:prstGeom prst="rect">
            <a:avLst/>
          </a:prstGeom>
          <a:solidFill>
            <a:srgbClr val="FFFF00"/>
          </a:solidFill>
          <a:ln>
            <a:solidFill>
              <a:srgbClr val="00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ea typeface="ADLaM Display" panose="02010000000000000000" pitchFamily="2" charset="0"/>
                <a:cs typeface="ADLaM Display" panose="02010000000000000000" pitchFamily="2" charset="0"/>
              </a:rPr>
              <a:t>STRUTTURA DEL DISCORSO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7A59388-2BF4-CA70-5220-78E29F967202}"/>
              </a:ext>
            </a:extLst>
          </p:cNvPr>
          <p:cNvSpPr txBox="1"/>
          <p:nvPr/>
        </p:nvSpPr>
        <p:spPr>
          <a:xfrm>
            <a:off x="6360694" y="2897516"/>
            <a:ext cx="5759114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Metodo del Partenone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6312B07-97AE-1406-1379-866E856B97A6}"/>
              </a:ext>
            </a:extLst>
          </p:cNvPr>
          <p:cNvSpPr txBox="1"/>
          <p:nvPr/>
        </p:nvSpPr>
        <p:spPr>
          <a:xfrm>
            <a:off x="6404810" y="4107499"/>
            <a:ext cx="5759115" cy="707886"/>
          </a:xfrm>
          <a:prstGeom prst="rect">
            <a:avLst/>
          </a:prstGeom>
          <a:noFill/>
          <a:ln>
            <a:solidFill>
              <a:srgbClr val="0033CC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COLORE DELLA VOCE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4FAE44B-D77F-900F-AE20-3711EFF8E332}"/>
              </a:ext>
            </a:extLst>
          </p:cNvPr>
          <p:cNvSpPr txBox="1"/>
          <p:nvPr/>
        </p:nvSpPr>
        <p:spPr>
          <a:xfrm>
            <a:off x="7507705" y="5477653"/>
            <a:ext cx="3128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Voce gialla</a:t>
            </a:r>
          </a:p>
        </p:txBody>
      </p:sp>
      <p:sp>
        <p:nvSpPr>
          <p:cNvPr id="9" name="Freccia in giù 8">
            <a:extLst>
              <a:ext uri="{FF2B5EF4-FFF2-40B4-BE49-F238E27FC236}">
                <a16:creationId xmlns:a16="http://schemas.microsoft.com/office/drawing/2014/main" id="{8DE204DD-FCF3-D850-F769-AD318027599A}"/>
              </a:ext>
            </a:extLst>
          </p:cNvPr>
          <p:cNvSpPr/>
          <p:nvPr/>
        </p:nvSpPr>
        <p:spPr>
          <a:xfrm>
            <a:off x="9033553" y="2456313"/>
            <a:ext cx="320840" cy="36663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in giù 9">
            <a:extLst>
              <a:ext uri="{FF2B5EF4-FFF2-40B4-BE49-F238E27FC236}">
                <a16:creationId xmlns:a16="http://schemas.microsoft.com/office/drawing/2014/main" id="{B0DC0485-93E8-EC08-7BC8-094F36E0BEEA}"/>
              </a:ext>
            </a:extLst>
          </p:cNvPr>
          <p:cNvSpPr/>
          <p:nvPr/>
        </p:nvSpPr>
        <p:spPr>
          <a:xfrm>
            <a:off x="9007640" y="4912167"/>
            <a:ext cx="312821" cy="56548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in giù 10">
            <a:extLst>
              <a:ext uri="{FF2B5EF4-FFF2-40B4-BE49-F238E27FC236}">
                <a16:creationId xmlns:a16="http://schemas.microsoft.com/office/drawing/2014/main" id="{88569BE0-9430-5CA1-5FBE-CFA6EF3A3839}"/>
              </a:ext>
            </a:extLst>
          </p:cNvPr>
          <p:cNvSpPr/>
          <p:nvPr/>
        </p:nvSpPr>
        <p:spPr>
          <a:xfrm>
            <a:off x="1971205" y="2472941"/>
            <a:ext cx="320840" cy="47315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9021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EFBA03B-25A3-5D2F-B38A-D0BE27094EA5}"/>
              </a:ext>
            </a:extLst>
          </p:cNvPr>
          <p:cNvSpPr txBox="1"/>
          <p:nvPr/>
        </p:nvSpPr>
        <p:spPr>
          <a:xfrm>
            <a:off x="0" y="6334780"/>
            <a:ext cx="3015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FF00"/>
                </a:solidFill>
              </a:rPr>
              <a:t>incambiamento.it</a:t>
            </a:r>
          </a:p>
        </p:txBody>
      </p:sp>
    </p:spTree>
    <p:extLst>
      <p:ext uri="{BB962C8B-B14F-4D97-AF65-F5344CB8AC3E}">
        <p14:creationId xmlns:p14="http://schemas.microsoft.com/office/powerpoint/2010/main" val="175888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460">
              <a:srgbClr val="D2492A"/>
            </a:gs>
            <a:gs pos="23000">
              <a:srgbClr val="00B0F0"/>
            </a:gs>
            <a:gs pos="39000">
              <a:srgbClr val="FF3300"/>
            </a:gs>
            <a:gs pos="50000">
              <a:srgbClr val="FFC000"/>
            </a:gs>
            <a:gs pos="67000">
              <a:srgbClr val="F6F8F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465C275B-0544-B8C4-F041-BF7B717BF2DF}"/>
              </a:ext>
            </a:extLst>
          </p:cNvPr>
          <p:cNvSpPr txBox="1"/>
          <p:nvPr/>
        </p:nvSpPr>
        <p:spPr>
          <a:xfrm>
            <a:off x="2543129" y="379338"/>
            <a:ext cx="21597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COS’È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6CDF489-E5C7-ED14-9209-8885D49A2E5E}"/>
              </a:ext>
            </a:extLst>
          </p:cNvPr>
          <p:cNvSpPr txBox="1"/>
          <p:nvPr/>
        </p:nvSpPr>
        <p:spPr>
          <a:xfrm>
            <a:off x="891916" y="1906172"/>
            <a:ext cx="6098344" cy="3970318"/>
          </a:xfrm>
          <a:prstGeom prst="rect">
            <a:avLst/>
          </a:prstGeom>
          <a:noFill/>
          <a:ln>
            <a:solidFill>
              <a:srgbClr val="0033CC"/>
            </a:solidFill>
          </a:ln>
        </p:spPr>
        <p:txBody>
          <a:bodyPr wrap="square">
            <a:spAutoFit/>
          </a:bodyPr>
          <a:lstStyle/>
          <a:p>
            <a:r>
              <a:rPr lang="it-IT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capacità oratoria e relazionale alla quale è necessario esercitarsi </a:t>
            </a:r>
          </a:p>
          <a:p>
            <a:r>
              <a:rPr lang="it-IT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ottenere risultati efficaci in ambito </a:t>
            </a:r>
            <a:r>
              <a:rPr lang="it-IT" sz="4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lavorativo</a:t>
            </a:r>
            <a:r>
              <a:rPr lang="it-IT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it-IT" sz="4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personale</a:t>
            </a:r>
            <a:r>
              <a:rPr lang="it-IT" sz="4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it-IT" sz="4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019DE4EE-5C4C-2DE3-9C98-393636151321}"/>
              </a:ext>
            </a:extLst>
          </p:cNvPr>
          <p:cNvCxnSpPr>
            <a:cxnSpLocks/>
          </p:cNvCxnSpPr>
          <p:nvPr/>
        </p:nvCxnSpPr>
        <p:spPr>
          <a:xfrm>
            <a:off x="9520305" y="1906172"/>
            <a:ext cx="0" cy="1779563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19B2895-A452-8EC0-8D35-B55223921982}"/>
              </a:ext>
            </a:extLst>
          </p:cNvPr>
          <p:cNvSpPr txBox="1"/>
          <p:nvPr/>
        </p:nvSpPr>
        <p:spPr>
          <a:xfrm>
            <a:off x="7756571" y="3904861"/>
            <a:ext cx="3527471" cy="144655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Chiunque</a:t>
            </a: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può imparare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4301A33-FD3D-ED61-2C0B-C530EA51A365}"/>
              </a:ext>
            </a:extLst>
          </p:cNvPr>
          <p:cNvSpPr txBox="1"/>
          <p:nvPr/>
        </p:nvSpPr>
        <p:spPr>
          <a:xfrm>
            <a:off x="8568978" y="917605"/>
            <a:ext cx="19026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solidFill>
                  <a:srgbClr val="FFFF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CHI</a:t>
            </a: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5A61A3DE-EC40-C0EA-BA22-913199C4E01B}"/>
              </a:ext>
            </a:extLst>
          </p:cNvPr>
          <p:cNvSpPr/>
          <p:nvPr/>
        </p:nvSpPr>
        <p:spPr>
          <a:xfrm>
            <a:off x="3623023" y="1199961"/>
            <a:ext cx="304800" cy="603847"/>
          </a:xfrm>
          <a:prstGeom prst="downArrow">
            <a:avLst/>
          </a:prstGeom>
          <a:solidFill>
            <a:srgbClr val="FF33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4658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7000">
              <a:schemeClr val="bg1"/>
            </a:gs>
            <a:gs pos="99000">
              <a:srgbClr val="00B0F0"/>
            </a:gs>
            <a:gs pos="81000">
              <a:schemeClr val="bg1"/>
            </a:gs>
            <a:gs pos="90000">
              <a:srgbClr val="FFC000"/>
            </a:gs>
            <a:gs pos="96000">
              <a:srgbClr val="F6F8FC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75F5E755-0047-8716-7832-A571752E3EE7}"/>
              </a:ext>
            </a:extLst>
          </p:cNvPr>
          <p:cNvSpPr txBox="1"/>
          <p:nvPr/>
        </p:nvSpPr>
        <p:spPr>
          <a:xfrm>
            <a:off x="4211731" y="564207"/>
            <a:ext cx="4149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1° INCONTRO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D13CE37-0380-08E5-B080-A5E3D769AB7D}"/>
              </a:ext>
            </a:extLst>
          </p:cNvPr>
          <p:cNvSpPr txBox="1"/>
          <p:nvPr/>
        </p:nvSpPr>
        <p:spPr>
          <a:xfrm>
            <a:off x="4505363" y="3735809"/>
            <a:ext cx="689316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Struttura del discorso:</a:t>
            </a:r>
          </a:p>
          <a:p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- perché fare </a:t>
            </a:r>
            <a:r>
              <a:rPr lang="it-IT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l’introduzione</a:t>
            </a:r>
          </a:p>
          <a:p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colori della voce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01811FF-76A2-51A8-805A-0C67928D8AFC}"/>
              </a:ext>
            </a:extLst>
          </p:cNvPr>
          <p:cNvSpPr txBox="1"/>
          <p:nvPr/>
        </p:nvSpPr>
        <p:spPr>
          <a:xfrm>
            <a:off x="4211731" y="1780676"/>
            <a:ext cx="79185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Importanza del public </a:t>
            </a:r>
            <a:r>
              <a:rPr lang="it-IT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speaking</a:t>
            </a: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</a:t>
            </a:r>
          </a:p>
          <a:p>
            <a:pPr algn="ctr"/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parlare in pubblico</a:t>
            </a:r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B92E36D6-B0C1-F579-F773-CC03167A4617}"/>
              </a:ext>
            </a:extLst>
          </p:cNvPr>
          <p:cNvSpPr/>
          <p:nvPr/>
        </p:nvSpPr>
        <p:spPr>
          <a:xfrm>
            <a:off x="281045" y="1684422"/>
            <a:ext cx="3453619" cy="114056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PERCHÉ</a:t>
            </a: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B2F8056E-C947-FB23-8CEF-05700E4D14EB}"/>
              </a:ext>
            </a:extLst>
          </p:cNvPr>
          <p:cNvSpPr/>
          <p:nvPr/>
        </p:nvSpPr>
        <p:spPr>
          <a:xfrm>
            <a:off x="526614" y="4248501"/>
            <a:ext cx="3208050" cy="114056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4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COME</a:t>
            </a:r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6A4EBC49-3EA3-5319-E804-1502EEAAFFD8}"/>
              </a:ext>
            </a:extLst>
          </p:cNvPr>
          <p:cNvSpPr/>
          <p:nvPr/>
        </p:nvSpPr>
        <p:spPr>
          <a:xfrm>
            <a:off x="3841406" y="2138794"/>
            <a:ext cx="359220" cy="23182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a destra 9">
            <a:extLst>
              <a:ext uri="{FF2B5EF4-FFF2-40B4-BE49-F238E27FC236}">
                <a16:creationId xmlns:a16="http://schemas.microsoft.com/office/drawing/2014/main" id="{CED01103-ABD5-8320-EAAA-538D730F49CD}"/>
              </a:ext>
            </a:extLst>
          </p:cNvPr>
          <p:cNvSpPr/>
          <p:nvPr/>
        </p:nvSpPr>
        <p:spPr>
          <a:xfrm>
            <a:off x="3914274" y="4702874"/>
            <a:ext cx="451647" cy="231821"/>
          </a:xfrm>
          <a:prstGeom prst="rightArrow">
            <a:avLst/>
          </a:prstGeom>
          <a:solidFill>
            <a:srgbClr val="EE39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3656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CA9EAE-C2A4-91DB-D8A8-907B8C61A7F8}"/>
              </a:ext>
            </a:extLst>
          </p:cNvPr>
          <p:cNvSpPr txBox="1"/>
          <p:nvPr/>
        </p:nvSpPr>
        <p:spPr>
          <a:xfrm>
            <a:off x="1721532" y="2629631"/>
            <a:ext cx="9620235" cy="707886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it-IT" sz="40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accresce la fiducia in se stessi, </a:t>
            </a:r>
            <a:r>
              <a:rPr lang="it-IT" sz="4000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</a:t>
            </a:r>
            <a:r>
              <a:rPr lang="it-IT" sz="40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autostima</a:t>
            </a:r>
            <a:endParaRPr lang="it-IT" sz="4000" b="1" dirty="0">
              <a:solidFill>
                <a:schemeClr val="bg1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0104BA7-E17D-39B0-6C8F-D9C1A2449D8C}"/>
              </a:ext>
            </a:extLst>
          </p:cNvPr>
          <p:cNvSpPr txBox="1"/>
          <p:nvPr/>
        </p:nvSpPr>
        <p:spPr>
          <a:xfrm>
            <a:off x="1721532" y="1440069"/>
            <a:ext cx="8401035" cy="707886"/>
          </a:xfrm>
          <a:prstGeom prst="rect">
            <a:avLst/>
          </a:prstGeom>
          <a:solidFill>
            <a:srgbClr val="EE390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it-IT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sviluppa le abilità di comunicazione</a:t>
            </a:r>
            <a:endParaRPr lang="it-IT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B5963E1-582B-E33A-937D-A3ADD1464822}"/>
              </a:ext>
            </a:extLst>
          </p:cNvPr>
          <p:cNvSpPr txBox="1"/>
          <p:nvPr/>
        </p:nvSpPr>
        <p:spPr>
          <a:xfrm>
            <a:off x="1721531" y="3819193"/>
            <a:ext cx="6379731" cy="707886"/>
          </a:xfrm>
          <a:prstGeom prst="rect">
            <a:avLst/>
          </a:prstGeom>
          <a:solidFill>
            <a:schemeClr val="bg1"/>
          </a:solidFill>
          <a:ln>
            <a:solidFill>
              <a:srgbClr val="007D7A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it-IT" sz="40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aiuta la crescita personale </a:t>
            </a:r>
            <a:endParaRPr lang="it-IT" sz="4000" b="1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71226F6-7FA8-B386-1C8B-5E3B89844583}"/>
              </a:ext>
            </a:extLst>
          </p:cNvPr>
          <p:cNvSpPr txBox="1"/>
          <p:nvPr/>
        </p:nvSpPr>
        <p:spPr>
          <a:xfrm>
            <a:off x="1721532" y="5008755"/>
            <a:ext cx="7606489" cy="1323439"/>
          </a:xfrm>
          <a:prstGeom prst="rect">
            <a:avLst/>
          </a:prstGeom>
          <a:solidFill>
            <a:srgbClr val="007D7A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it-IT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migliora la capacità di gestire le conversazioni difficili</a:t>
            </a:r>
            <a:endParaRPr lang="it-IT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6FEF3DA-5609-EF91-87A9-FD6FB9A53D97}"/>
              </a:ext>
            </a:extLst>
          </p:cNvPr>
          <p:cNvSpPr txBox="1"/>
          <p:nvPr/>
        </p:nvSpPr>
        <p:spPr>
          <a:xfrm>
            <a:off x="485666" y="187252"/>
            <a:ext cx="11220667" cy="677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ea typeface="ADLaM Display" panose="02010000000000000000" pitchFamily="2" charset="0"/>
                <a:cs typeface="Aharoni" panose="02010803020104030203" pitchFamily="2" charset="-79"/>
              </a:rPr>
              <a:t>a</a:t>
            </a:r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  <a:r>
              <a:rPr lang="it-IT" sz="36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it-IT" sz="3800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PERCHÉ È IMPORTANTE IL PUBLIC SPEAKING</a:t>
            </a:r>
          </a:p>
        </p:txBody>
      </p:sp>
    </p:spTree>
    <p:extLst>
      <p:ext uri="{BB962C8B-B14F-4D97-AF65-F5344CB8AC3E}">
        <p14:creationId xmlns:p14="http://schemas.microsoft.com/office/powerpoint/2010/main" val="263775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9A16C8-A348-660A-E63A-866297846155}"/>
              </a:ext>
            </a:extLst>
          </p:cNvPr>
          <p:cNvSpPr txBox="1"/>
          <p:nvPr/>
        </p:nvSpPr>
        <p:spPr>
          <a:xfrm>
            <a:off x="8381586" y="924334"/>
            <a:ext cx="1927886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/>
              <a:t>2. </a:t>
            </a:r>
            <a:r>
              <a:rPr lang="it-IT" sz="3600" b="1" i="1" dirty="0"/>
              <a:t>COME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EED2B0F-8367-9381-1257-CB138C2AB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5" t="5692" r="20591" b="5692"/>
          <a:stretch>
            <a:fillRect/>
          </a:stretch>
        </p:blipFill>
        <p:spPr bwMode="auto">
          <a:xfrm>
            <a:off x="605127" y="451058"/>
            <a:ext cx="5770440" cy="621009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8E63B9A-1A38-0E1C-25D4-60281C797DBD}"/>
              </a:ext>
            </a:extLst>
          </p:cNvPr>
          <p:cNvSpPr txBox="1"/>
          <p:nvPr/>
        </p:nvSpPr>
        <p:spPr>
          <a:xfrm>
            <a:off x="7104185" y="2355775"/>
            <a:ext cx="4482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C00000"/>
                </a:solidFill>
              </a:rPr>
              <a:t>a.</a:t>
            </a:r>
            <a:r>
              <a:rPr lang="it-IT" sz="3600" b="1" dirty="0"/>
              <a:t> STRUTTURA DEL DISCORSO</a:t>
            </a:r>
          </a:p>
        </p:txBody>
      </p:sp>
      <p:sp>
        <p:nvSpPr>
          <p:cNvPr id="7" name="Freccia in giù 6">
            <a:extLst>
              <a:ext uri="{FF2B5EF4-FFF2-40B4-BE49-F238E27FC236}">
                <a16:creationId xmlns:a16="http://schemas.microsoft.com/office/drawing/2014/main" id="{8DF47BA7-3A95-55D1-B753-483336B500C1}"/>
              </a:ext>
            </a:extLst>
          </p:cNvPr>
          <p:cNvSpPr/>
          <p:nvPr/>
        </p:nvSpPr>
        <p:spPr>
          <a:xfrm>
            <a:off x="9290547" y="1629448"/>
            <a:ext cx="190357" cy="69523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in giù 7">
            <a:extLst>
              <a:ext uri="{FF2B5EF4-FFF2-40B4-BE49-F238E27FC236}">
                <a16:creationId xmlns:a16="http://schemas.microsoft.com/office/drawing/2014/main" id="{C82EA515-13A2-85D6-7DCE-B7EBF5081121}"/>
              </a:ext>
            </a:extLst>
          </p:cNvPr>
          <p:cNvSpPr/>
          <p:nvPr/>
        </p:nvSpPr>
        <p:spPr>
          <a:xfrm>
            <a:off x="9348103" y="3636291"/>
            <a:ext cx="142769" cy="56595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62780CA-DDC7-B4D2-DAE7-16DBC821862A}"/>
              </a:ext>
            </a:extLst>
          </p:cNvPr>
          <p:cNvSpPr txBox="1"/>
          <p:nvPr/>
        </p:nvSpPr>
        <p:spPr>
          <a:xfrm>
            <a:off x="7541850" y="4282431"/>
            <a:ext cx="38107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METODO </a:t>
            </a:r>
          </a:p>
          <a:p>
            <a:pPr algn="ctr"/>
            <a:r>
              <a:rPr lang="it-IT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 PARTENONE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59C5CF4-3E15-0C43-5F5F-1E6E8C54B1F9}"/>
              </a:ext>
            </a:extLst>
          </p:cNvPr>
          <p:cNvSpPr txBox="1"/>
          <p:nvPr/>
        </p:nvSpPr>
        <p:spPr>
          <a:xfrm>
            <a:off x="10185009" y="6476485"/>
            <a:ext cx="2006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/>
              <a:t>Fonte: Chiara Alzati</a:t>
            </a:r>
          </a:p>
        </p:txBody>
      </p:sp>
    </p:spTree>
    <p:extLst>
      <p:ext uri="{BB962C8B-B14F-4D97-AF65-F5344CB8AC3E}">
        <p14:creationId xmlns:p14="http://schemas.microsoft.com/office/powerpoint/2010/main" val="2315371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2E9FF72-F1F5-BA20-C1F5-A0BB724EF4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2" t="4919" r="19825" b="71297"/>
          <a:stretch>
            <a:fillRect/>
          </a:stretch>
        </p:blipFill>
        <p:spPr bwMode="auto">
          <a:xfrm>
            <a:off x="2228548" y="393373"/>
            <a:ext cx="4932000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D5F2ED02-19CB-ECE5-6504-3C1639D99A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6" t="27649" r="22936" b="19806"/>
          <a:stretch>
            <a:fillRect/>
          </a:stretch>
        </p:blipFill>
        <p:spPr bwMode="auto">
          <a:xfrm>
            <a:off x="2309377" y="2190263"/>
            <a:ext cx="4537833" cy="3071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A6F8BE1-4899-64C8-3182-714630F69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0" t="79022" r="22003" b="6859"/>
          <a:stretch>
            <a:fillRect/>
          </a:stretch>
        </p:blipFill>
        <p:spPr bwMode="auto">
          <a:xfrm>
            <a:off x="1903040" y="5527791"/>
            <a:ext cx="5350505" cy="9728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E281D571-A017-AE55-3178-2E29587D2CC4}"/>
              </a:ext>
            </a:extLst>
          </p:cNvPr>
          <p:cNvCxnSpPr>
            <a:cxnSpLocks/>
          </p:cNvCxnSpPr>
          <p:nvPr/>
        </p:nvCxnSpPr>
        <p:spPr>
          <a:xfrm>
            <a:off x="7160548" y="1113373"/>
            <a:ext cx="80399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73AB660-725F-E2B8-29C3-576177F7B13A}"/>
              </a:ext>
            </a:extLst>
          </p:cNvPr>
          <p:cNvSpPr txBox="1"/>
          <p:nvPr/>
        </p:nvSpPr>
        <p:spPr>
          <a:xfrm>
            <a:off x="8215532" y="520505"/>
            <a:ext cx="29459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TETTO =</a:t>
            </a:r>
          </a:p>
          <a:p>
            <a:r>
              <a:rPr lang="it-IT" sz="3200" b="1" dirty="0"/>
              <a:t>CONCLUSIONE</a:t>
            </a:r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941F030D-AC90-F836-8D6E-FB080CD415FC}"/>
              </a:ext>
            </a:extLst>
          </p:cNvPr>
          <p:cNvCxnSpPr/>
          <p:nvPr/>
        </p:nvCxnSpPr>
        <p:spPr>
          <a:xfrm>
            <a:off x="6847210" y="3472114"/>
            <a:ext cx="90702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958DB0A-AF1F-5FD0-B577-8568C0D263A5}"/>
              </a:ext>
            </a:extLst>
          </p:cNvPr>
          <p:cNvSpPr txBox="1"/>
          <p:nvPr/>
        </p:nvSpPr>
        <p:spPr>
          <a:xfrm>
            <a:off x="7964546" y="2933505"/>
            <a:ext cx="34479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PILASTRI =</a:t>
            </a:r>
          </a:p>
          <a:p>
            <a:r>
              <a:rPr lang="it-IT" sz="3200" b="1" dirty="0"/>
              <a:t>CORPO, contenuti</a:t>
            </a:r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B65CFB73-BB6C-5003-C2A4-C41339E1263D}"/>
              </a:ext>
            </a:extLst>
          </p:cNvPr>
          <p:cNvCxnSpPr>
            <a:cxnSpLocks/>
          </p:cNvCxnSpPr>
          <p:nvPr/>
        </p:nvCxnSpPr>
        <p:spPr>
          <a:xfrm>
            <a:off x="7292945" y="5874075"/>
            <a:ext cx="922587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AAE60C9-F505-B439-6BB0-E2152A3FBF87}"/>
              </a:ext>
            </a:extLst>
          </p:cNvPr>
          <p:cNvSpPr txBox="1"/>
          <p:nvPr/>
        </p:nvSpPr>
        <p:spPr>
          <a:xfrm>
            <a:off x="8384345" y="5335466"/>
            <a:ext cx="30281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BASE =</a:t>
            </a:r>
          </a:p>
          <a:p>
            <a:r>
              <a:rPr lang="it-IT" sz="3200" b="1" dirty="0"/>
              <a:t>INTRODUZIONE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A39B487-00C5-9AA3-32F8-820E3D3D48A6}"/>
              </a:ext>
            </a:extLst>
          </p:cNvPr>
          <p:cNvSpPr txBox="1"/>
          <p:nvPr/>
        </p:nvSpPr>
        <p:spPr>
          <a:xfrm>
            <a:off x="10102002" y="6412684"/>
            <a:ext cx="20899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dirty="0"/>
              <a:t>Fonte: Chiara Alzati</a:t>
            </a:r>
          </a:p>
        </p:txBody>
      </p:sp>
      <p:sp>
        <p:nvSpPr>
          <p:cNvPr id="9" name="Freccia in giù 8">
            <a:extLst>
              <a:ext uri="{FF2B5EF4-FFF2-40B4-BE49-F238E27FC236}">
                <a16:creationId xmlns:a16="http://schemas.microsoft.com/office/drawing/2014/main" id="{B27E10FA-14FB-3FA8-E322-428ED496653F}"/>
              </a:ext>
            </a:extLst>
          </p:cNvPr>
          <p:cNvSpPr/>
          <p:nvPr/>
        </p:nvSpPr>
        <p:spPr>
          <a:xfrm rot="10800000">
            <a:off x="11498664" y="4522650"/>
            <a:ext cx="165240" cy="162563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89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chemeClr val="bg1"/>
            </a:gs>
            <a:gs pos="49000">
              <a:schemeClr val="bg1"/>
            </a:gs>
            <a:gs pos="100000">
              <a:srgbClr val="DFE7F5"/>
            </a:gs>
            <a:gs pos="89000">
              <a:schemeClr val="bg1"/>
            </a:gs>
            <a:gs pos="100000">
              <a:schemeClr val="accent1">
                <a:lumMod val="20000"/>
                <a:lumOff val="8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A93BDAB-FF71-C4A7-5D3A-D559FBA7B0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0" t="79022" r="22003" b="6859"/>
          <a:stretch>
            <a:fillRect/>
          </a:stretch>
        </p:blipFill>
        <p:spPr bwMode="auto">
          <a:xfrm>
            <a:off x="725098" y="4520458"/>
            <a:ext cx="7873817" cy="14316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DE65DD06-E7A2-2576-8E20-8F172FED03BB}"/>
              </a:ext>
            </a:extLst>
          </p:cNvPr>
          <p:cNvSpPr txBox="1"/>
          <p:nvPr/>
        </p:nvSpPr>
        <p:spPr>
          <a:xfrm>
            <a:off x="9009435" y="4792501"/>
            <a:ext cx="302812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400" b="1" dirty="0"/>
              <a:t>BASE =</a:t>
            </a:r>
          </a:p>
          <a:p>
            <a:r>
              <a:rPr lang="it-IT" sz="3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INTRODUZIONE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A0A3416-B209-F15D-0AB1-2781FEF29594}"/>
              </a:ext>
            </a:extLst>
          </p:cNvPr>
          <p:cNvSpPr txBox="1"/>
          <p:nvPr/>
        </p:nvSpPr>
        <p:spPr>
          <a:xfrm>
            <a:off x="1668502" y="541990"/>
            <a:ext cx="88549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>
                <a:solidFill>
                  <a:schemeClr val="accent1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PERCHÉ FARE UN’INTRODUZIONE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B69F8DC-2336-2F34-0141-B59D6FB6D3AB}"/>
              </a:ext>
            </a:extLst>
          </p:cNvPr>
          <p:cNvSpPr txBox="1"/>
          <p:nvPr/>
        </p:nvSpPr>
        <p:spPr>
          <a:xfrm>
            <a:off x="1139483" y="2198709"/>
            <a:ext cx="7119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ATTIRA L’ATTENZIONE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AF57DCB-3577-FCE6-F732-ABC1A0D9B718}"/>
              </a:ext>
            </a:extLst>
          </p:cNvPr>
          <p:cNvSpPr txBox="1"/>
          <p:nvPr/>
        </p:nvSpPr>
        <p:spPr>
          <a:xfrm>
            <a:off x="1139483" y="3195139"/>
            <a:ext cx="6592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INTRODUCE L’ARGOMENTO</a:t>
            </a:r>
          </a:p>
        </p:txBody>
      </p:sp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37D3CE6A-A622-4929-7438-A1EDCAD37CFD}"/>
              </a:ext>
            </a:extLst>
          </p:cNvPr>
          <p:cNvSpPr/>
          <p:nvPr/>
        </p:nvSpPr>
        <p:spPr>
          <a:xfrm rot="16200000">
            <a:off x="8367763" y="5101620"/>
            <a:ext cx="872825" cy="25458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009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5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58A911-7BDF-061A-6A2E-059CC81E1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3B97C6A-6AF6-A8F1-167E-92604F48DD1D}"/>
              </a:ext>
            </a:extLst>
          </p:cNvPr>
          <p:cNvSpPr txBox="1"/>
          <p:nvPr/>
        </p:nvSpPr>
        <p:spPr>
          <a:xfrm>
            <a:off x="928023" y="1758911"/>
            <a:ext cx="3294742" cy="769441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</a:t>
            </a:r>
            <a:r>
              <a:rPr lang="it-IT" sz="4400" b="1" dirty="0"/>
              <a:t> </a:t>
            </a:r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COLORI 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9047310-7C98-3B0F-36F6-42DB987F88E4}"/>
              </a:ext>
            </a:extLst>
          </p:cNvPr>
          <p:cNvSpPr txBox="1"/>
          <p:nvPr/>
        </p:nvSpPr>
        <p:spPr>
          <a:xfrm>
            <a:off x="8345267" y="3236054"/>
            <a:ext cx="3232444" cy="769441"/>
          </a:xfrm>
          <a:prstGeom prst="rect">
            <a:avLst/>
          </a:prstGeom>
          <a:solidFill>
            <a:schemeClr val="bg1"/>
          </a:solidFill>
          <a:ln w="57150">
            <a:solidFill>
              <a:srgbClr val="FCF6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DELLA VOCE</a:t>
            </a:r>
          </a:p>
        </p:txBody>
      </p:sp>
    </p:spTree>
    <p:extLst>
      <p:ext uri="{BB962C8B-B14F-4D97-AF65-F5344CB8AC3E}">
        <p14:creationId xmlns:p14="http://schemas.microsoft.com/office/powerpoint/2010/main" val="3760823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8000">
              <a:schemeClr val="bg1"/>
            </a:gs>
            <a:gs pos="66000">
              <a:schemeClr val="bg1"/>
            </a:gs>
            <a:gs pos="81000">
              <a:srgbClr val="FFC000"/>
            </a:gs>
            <a:gs pos="89000">
              <a:srgbClr val="00B050"/>
            </a:gs>
            <a:gs pos="100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72D95927-D917-70AB-343B-6331A2028EAC}"/>
              </a:ext>
            </a:extLst>
          </p:cNvPr>
          <p:cNvSpPr txBox="1"/>
          <p:nvPr/>
        </p:nvSpPr>
        <p:spPr>
          <a:xfrm>
            <a:off x="1703949" y="389429"/>
            <a:ext cx="907190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4000" b="1" dirty="0"/>
              <a:t>Ciro Imparato è il primo a parlare di colore delle voci: </a:t>
            </a:r>
            <a:r>
              <a:rPr lang="it-IT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associare un colore alla voce</a:t>
            </a:r>
            <a:r>
              <a:rPr lang="it-IT" sz="4000" b="1" dirty="0"/>
              <a:t> per esprimere o generare emozioni. </a:t>
            </a:r>
          </a:p>
          <a:p>
            <a:endParaRPr lang="it-IT" sz="4000" b="1" dirty="0"/>
          </a:p>
          <a:p>
            <a:r>
              <a:rPr lang="it-IT" sz="4000" b="1" dirty="0"/>
              <a:t>I </a:t>
            </a:r>
            <a:r>
              <a:rPr lang="it-IT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colori della voce</a:t>
            </a:r>
            <a:r>
              <a:rPr lang="it-IT" sz="4000" b="1" dirty="0"/>
              <a:t>, in un discorso, sono: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5AC61763-3033-95E0-4F08-741AC95348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60" t="43969" r="1060" b="5255"/>
          <a:stretch>
            <a:fillRect/>
          </a:stretch>
        </p:blipFill>
        <p:spPr>
          <a:xfrm>
            <a:off x="1914964" y="3986032"/>
            <a:ext cx="8362072" cy="1584000"/>
          </a:xfrm>
          <a:prstGeom prst="rect">
            <a:avLst/>
          </a:prstGeom>
        </p:spPr>
      </p:pic>
      <p:sp>
        <p:nvSpPr>
          <p:cNvPr id="2" name="Ovale 1">
            <a:extLst>
              <a:ext uri="{FF2B5EF4-FFF2-40B4-BE49-F238E27FC236}">
                <a16:creationId xmlns:a16="http://schemas.microsoft.com/office/drawing/2014/main" id="{AAA776C5-350A-7873-6FB1-E427C75D1AF3}"/>
              </a:ext>
            </a:extLst>
          </p:cNvPr>
          <p:cNvSpPr/>
          <p:nvPr/>
        </p:nvSpPr>
        <p:spPr>
          <a:xfrm>
            <a:off x="3696346" y="3623005"/>
            <a:ext cx="294467" cy="29955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A1A48641-5A10-4AC8-615A-0C2DA80AEA30}"/>
              </a:ext>
            </a:extLst>
          </p:cNvPr>
          <p:cNvSpPr/>
          <p:nvPr/>
        </p:nvSpPr>
        <p:spPr>
          <a:xfrm>
            <a:off x="5166102" y="3641471"/>
            <a:ext cx="294467" cy="29955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681633DE-2B9C-5777-4453-A2B0F204E202}"/>
              </a:ext>
            </a:extLst>
          </p:cNvPr>
          <p:cNvSpPr/>
          <p:nvPr/>
        </p:nvSpPr>
        <p:spPr>
          <a:xfrm>
            <a:off x="6661690" y="3630424"/>
            <a:ext cx="294467" cy="29955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F48DBE3B-D051-66DD-0C17-4E5D9BD6A656}"/>
              </a:ext>
            </a:extLst>
          </p:cNvPr>
          <p:cNvSpPr/>
          <p:nvPr/>
        </p:nvSpPr>
        <p:spPr>
          <a:xfrm>
            <a:off x="8157278" y="3630424"/>
            <a:ext cx="294467" cy="299550"/>
          </a:xfrm>
          <a:prstGeom prst="ellipse">
            <a:avLst/>
          </a:prstGeom>
          <a:solidFill>
            <a:srgbClr val="EE39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05430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896</TotalTime>
  <Words>309</Words>
  <Application>Microsoft Office PowerPoint</Application>
  <PresentationFormat>Widescreen</PresentationFormat>
  <Paragraphs>78</Paragraphs>
  <Slides>15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7" baseType="lpstr">
      <vt:lpstr>ADLaM Display</vt:lpstr>
      <vt:lpstr>Aharoni</vt:lpstr>
      <vt:lpstr>Aptos Narrow</vt:lpstr>
      <vt:lpstr>Arial</vt:lpstr>
      <vt:lpstr>Arial Rounded MT Bold</vt:lpstr>
      <vt:lpstr>Berlin Sans FB Demi</vt:lpstr>
      <vt:lpstr>Calibri</vt:lpstr>
      <vt:lpstr>Calibri Light</vt:lpstr>
      <vt:lpstr>Comic Sans MS</vt:lpstr>
      <vt:lpstr>Cooper Black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VOCE     GIALLA</vt:lpstr>
      <vt:lpstr>Presentazione standard di PowerPoint</vt:lpstr>
      <vt:lpstr>Presentazione standard di PowerPoint</vt:lpstr>
      <vt:lpstr>ESERCIZIO con voce gialla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Grazia Costantino</dc:creator>
  <cp:lastModifiedBy>Maria Grazia Costantino</cp:lastModifiedBy>
  <cp:revision>34</cp:revision>
  <dcterms:created xsi:type="dcterms:W3CDTF">2025-10-13T12:46:24Z</dcterms:created>
  <dcterms:modified xsi:type="dcterms:W3CDTF">2025-10-27T14:16:47Z</dcterms:modified>
</cp:coreProperties>
</file>